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97" r:id="rId5"/>
    <p:sldMasterId id="2147483685" r:id="rId6"/>
    <p:sldMasterId id="2147483673" r:id="rId7"/>
    <p:sldMasterId id="2147483661" r:id="rId8"/>
  </p:sldMasterIdLst>
  <p:notesMasterIdLst>
    <p:notesMasterId r:id="rId48"/>
  </p:notesMasterIdLst>
  <p:handoutMasterIdLst>
    <p:handoutMasterId r:id="rId49"/>
  </p:handoutMasterIdLst>
  <p:sldIdLst>
    <p:sldId id="309" r:id="rId9"/>
    <p:sldId id="31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5" r:id="rId23"/>
    <p:sldId id="294" r:id="rId24"/>
    <p:sldId id="272" r:id="rId25"/>
    <p:sldId id="273" r:id="rId26"/>
    <p:sldId id="275" r:id="rId27"/>
    <p:sldId id="276" r:id="rId28"/>
    <p:sldId id="277" r:id="rId29"/>
    <p:sldId id="278" r:id="rId30"/>
    <p:sldId id="296" r:id="rId31"/>
    <p:sldId id="300" r:id="rId32"/>
    <p:sldId id="301" r:id="rId33"/>
    <p:sldId id="302" r:id="rId34"/>
    <p:sldId id="303" r:id="rId35"/>
    <p:sldId id="304" r:id="rId36"/>
    <p:sldId id="305" r:id="rId37"/>
    <p:sldId id="267" r:id="rId38"/>
    <p:sldId id="269" r:id="rId39"/>
    <p:sldId id="280" r:id="rId40"/>
    <p:sldId id="268" r:id="rId41"/>
    <p:sldId id="271" r:id="rId42"/>
    <p:sldId id="297" r:id="rId43"/>
    <p:sldId id="306" r:id="rId44"/>
    <p:sldId id="308" r:id="rId45"/>
    <p:sldId id="307" r:id="rId46"/>
    <p:sldId id="299"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45FA805-B8D5-4346-81DE-1F53D49682E0}">
          <p14:sldIdLst>
            <p14:sldId id="309"/>
            <p14:sldId id="311"/>
          </p14:sldIdLst>
        </p14:section>
        <p14:section name="Annual Data Validation" id="{5CD62252-5B38-4600-9AAC-02679BA8F3E4}">
          <p14:sldIdLst>
            <p14:sldId id="282"/>
            <p14:sldId id="283"/>
            <p14:sldId id="284"/>
            <p14:sldId id="285"/>
            <p14:sldId id="286"/>
            <p14:sldId id="287"/>
            <p14:sldId id="288"/>
            <p14:sldId id="289"/>
            <p14:sldId id="290"/>
            <p14:sldId id="291"/>
            <p14:sldId id="292"/>
            <p14:sldId id="293"/>
            <p14:sldId id="295"/>
            <p14:sldId id="294"/>
          </p14:sldIdLst>
        </p14:section>
        <p14:section name="Tenant Broker" id="{AA0A4157-7153-4BA6-ABD3-9EE0892CFEB1}">
          <p14:sldIdLst>
            <p14:sldId id="272"/>
            <p14:sldId id="273"/>
            <p14:sldId id="275"/>
            <p14:sldId id="276"/>
            <p14:sldId id="277"/>
            <p14:sldId id="278"/>
          </p14:sldIdLst>
        </p14:section>
        <p14:section name="Emergency Leases" id="{E41A16BB-8AE1-48D0-91F6-7140AFB10013}">
          <p14:sldIdLst>
            <p14:sldId id="296"/>
          </p14:sldIdLst>
        </p14:section>
        <p14:section name="Engergy EPA" id="{2E699029-E8B6-4A83-8163-E0FC1C4AB729}">
          <p14:sldIdLst>
            <p14:sldId id="300"/>
            <p14:sldId id="301"/>
            <p14:sldId id="302"/>
            <p14:sldId id="303"/>
            <p14:sldId id="304"/>
            <p14:sldId id="305"/>
          </p14:sldIdLst>
        </p14:section>
        <p14:section name="ITN, BOMA, STD Lease" id="{3EF3D79E-7899-4336-B297-1C571426E96D}">
          <p14:sldIdLst>
            <p14:sldId id="267"/>
            <p14:sldId id="269"/>
            <p14:sldId id="280"/>
          </p14:sldIdLst>
        </p14:section>
        <p14:section name="NPV" id="{384254EB-73E6-4BBB-ADA0-6DEBB39574C8}">
          <p14:sldIdLst>
            <p14:sldId id="268"/>
            <p14:sldId id="271"/>
            <p14:sldId id="297"/>
          </p14:sldIdLst>
        </p14:section>
        <p14:section name="TI/FFP" id="{484B19BE-37B1-4248-8AD5-1B5D521030C3}">
          <p14:sldIdLst>
            <p14:sldId id="306"/>
            <p14:sldId id="308"/>
            <p14:sldId id="307"/>
          </p14:sldIdLst>
        </p14:section>
        <p14:section name="Questions/Wrap Up" id="{47FA1016-E0C8-44D5-B499-495F1B7DE8C5}">
          <p14:sldIdLst>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B227A"/>
    <a:srgbClr val="507C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71" autoAdjust="0"/>
  </p:normalViewPr>
  <p:slideViewPr>
    <p:cSldViewPr snapToGrid="0" snapToObjects="1">
      <p:cViewPr varScale="1">
        <p:scale>
          <a:sx n="108" d="100"/>
          <a:sy n="108" d="100"/>
        </p:scale>
        <p:origin x="1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1992"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2EFAEE-0BD8-478E-B8A9-84554BFDE8A4}" type="datetimeFigureOut">
              <a:rPr lang="en-US" smtClean="0"/>
              <a:t>4/25/2014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531D45A-420C-4108-9F70-9DAAEABE79BF}" type="slidenum">
              <a:rPr lang="en-US" smtClean="0"/>
              <a:t>‹#›</a:t>
            </a:fld>
            <a:endParaRPr lang="en-US" dirty="0"/>
          </a:p>
        </p:txBody>
      </p:sp>
    </p:spTree>
    <p:extLst>
      <p:ext uri="{BB962C8B-B14F-4D97-AF65-F5344CB8AC3E}">
        <p14:creationId xmlns:p14="http://schemas.microsoft.com/office/powerpoint/2010/main" val="151062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12F747-94CD-4B38-BD2F-8222F0295F5A}" type="datetimeFigureOut">
              <a:rPr lang="en-US" smtClean="0"/>
              <a:t>4/25/2014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6AEA1A0-6827-4391-BD63-52383F000E7D}" type="slidenum">
              <a:rPr lang="en-US" smtClean="0"/>
              <a:t>‹#›</a:t>
            </a:fld>
            <a:endParaRPr lang="en-US" dirty="0"/>
          </a:p>
        </p:txBody>
      </p:sp>
    </p:spTree>
    <p:extLst>
      <p:ext uri="{BB962C8B-B14F-4D97-AF65-F5344CB8AC3E}">
        <p14:creationId xmlns:p14="http://schemas.microsoft.com/office/powerpoint/2010/main" val="13435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86426-331B-2B43-B507-3C8665D64595}" type="slidenum">
              <a:rPr lang="en-US" smtClean="0"/>
              <a:t>‹#›</a:t>
            </a:fld>
            <a:endParaRPr lang="en-US" dirty="0"/>
          </a:p>
        </p:txBody>
      </p:sp>
      <p:sp>
        <p:nvSpPr>
          <p:cNvPr id="5" name="Title 1"/>
          <p:cNvSpPr>
            <a:spLocks noGrp="1"/>
          </p:cNvSpPr>
          <p:nvPr>
            <p:ph type="ctrTitle"/>
          </p:nvPr>
        </p:nvSpPr>
        <p:spPr>
          <a:xfrm>
            <a:off x="685800" y="3657600"/>
            <a:ext cx="7772400" cy="1371600"/>
          </a:xfrm>
        </p:spPr>
        <p:txBody>
          <a:bodyPr>
            <a:normAutofit/>
          </a:bodyPr>
          <a:lstStyle>
            <a:lvl1pPr>
              <a:defRPr sz="3600" b="0" cap="none" spc="0">
                <a:ln>
                  <a:noFill/>
                </a:ln>
                <a:solidFill>
                  <a:schemeClr val="tx2"/>
                </a:solidFill>
                <a:effectLst/>
              </a:defRPr>
            </a:lvl1pPr>
          </a:lstStyle>
          <a:p>
            <a:r>
              <a:rPr lang="en-US" dirty="0" smtClean="0"/>
              <a:t>Click to edit Master title style</a:t>
            </a:r>
            <a:endParaRPr lang="en-US" dirty="0"/>
          </a:p>
        </p:txBody>
      </p:sp>
      <p:sp>
        <p:nvSpPr>
          <p:cNvPr id="4" name="Subtitle 2"/>
          <p:cNvSpPr>
            <a:spLocks noGrp="1"/>
          </p:cNvSpPr>
          <p:nvPr>
            <p:ph type="subTitle" idx="1"/>
          </p:nvPr>
        </p:nvSpPr>
        <p:spPr>
          <a:xfrm>
            <a:off x="685800" y="5131291"/>
            <a:ext cx="7772400" cy="1143000"/>
          </a:xfrm>
        </p:spPr>
        <p:txBody>
          <a:bodyPr>
            <a:normAutofit/>
          </a:bodyPr>
          <a:lstStyle>
            <a:lvl1pPr marL="0" indent="0" algn="ctr">
              <a:buNone/>
              <a:defRPr sz="2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39555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ver/Un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634"/>
            <a:ext cx="8229600" cy="11430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6C943B9-6EDB-4A9F-8B2B-E75733E3927B}" type="datetime1">
              <a:rPr lang="en-US" smtClean="0"/>
              <a:t>4/25/2014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786426-331B-2B43-B507-3C8665D64595}" type="slidenum">
              <a:rPr lang="en-US" smtClean="0"/>
              <a:t>‹#›</a:t>
            </a:fld>
            <a:endParaRPr lang="en-US" dirty="0"/>
          </a:p>
        </p:txBody>
      </p:sp>
      <p:sp>
        <p:nvSpPr>
          <p:cNvPr id="6" name="Subtitle 2"/>
          <p:cNvSpPr>
            <a:spLocks noGrp="1"/>
          </p:cNvSpPr>
          <p:nvPr>
            <p:ph type="subTitle" idx="1"/>
          </p:nvPr>
        </p:nvSpPr>
        <p:spPr>
          <a:xfrm>
            <a:off x="457200" y="3728618"/>
            <a:ext cx="8229600" cy="2514600"/>
          </a:xfrm>
        </p:spPr>
        <p:txBody>
          <a:bodyPr anchor="ctr" anchorCtr="1">
            <a:normAutofit/>
          </a:bodyPr>
          <a:lstStyle>
            <a:lvl1pPr marL="0" indent="0" algn="ctr">
              <a:buNone/>
              <a:defRPr sz="2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795775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5230" y="96413"/>
            <a:ext cx="6675120" cy="548640"/>
          </a:xfrm>
        </p:spPr>
        <p:txBody>
          <a:bodyPr>
            <a:normAutofit/>
          </a:bodyPr>
          <a:lstStyle>
            <a:lvl1pPr algn="l">
              <a:defRPr sz="3200" baseline="0">
                <a:ln>
                  <a:noFill/>
                </a:ln>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28700"/>
            <a:ext cx="8229600" cy="50292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1FB144-A655-4E54-B8A6-4416AD3AAB68}" type="datetime1">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71F33E-1749-C64A-A768-89F0303C2EB4}" type="slidenum">
              <a:rPr lang="en-US" smtClean="0"/>
              <a:t>‹#›</a:t>
            </a:fld>
            <a:endParaRPr lang="en-US" dirty="0"/>
          </a:p>
        </p:txBody>
      </p:sp>
    </p:spTree>
    <p:extLst>
      <p:ext uri="{BB962C8B-B14F-4D97-AF65-F5344CB8AC3E}">
        <p14:creationId xmlns:p14="http://schemas.microsoft.com/office/powerpoint/2010/main" val="2910929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980DD-6EE7-4B14-ABC1-F2ADED07BF57}" type="datetime1">
              <a:rPr lang="en-US" smtClean="0"/>
              <a:t>4/25/2014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2E6683-DEB7-F64E-B2DD-314D70E5F0A8}" type="slidenum">
              <a:rPr lang="en-US" smtClean="0"/>
              <a:t>‹#›</a:t>
            </a:fld>
            <a:endParaRPr lang="en-US" dirty="0"/>
          </a:p>
        </p:txBody>
      </p:sp>
    </p:spTree>
    <p:extLst>
      <p:ext uri="{BB962C8B-B14F-4D97-AF65-F5344CB8AC3E}">
        <p14:creationId xmlns:p14="http://schemas.microsoft.com/office/powerpoint/2010/main" val="246090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Index">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FCBFE-56AC-4C81-AA0E-71FF7BECBEA5}" type="datetime1">
              <a:rPr lang="en-US" smtClean="0"/>
              <a:t>4/25/2014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a:t>
            </a:fld>
            <a:endParaRPr lang="en-US" dirty="0"/>
          </a:p>
        </p:txBody>
      </p:sp>
      <p:sp>
        <p:nvSpPr>
          <p:cNvPr id="6" name="Content Placeholder 5"/>
          <p:cNvSpPr>
            <a:spLocks noGrp="1"/>
          </p:cNvSpPr>
          <p:nvPr>
            <p:ph sz="quarter" idx="13"/>
          </p:nvPr>
        </p:nvSpPr>
        <p:spPr>
          <a:xfrm>
            <a:off x="2438400" y="800100"/>
            <a:ext cx="6400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4" hasCustomPrompt="1"/>
          </p:nvPr>
        </p:nvSpPr>
        <p:spPr>
          <a:xfrm>
            <a:off x="139700" y="1306286"/>
            <a:ext cx="1879600" cy="4980214"/>
          </a:xfrm>
        </p:spPr>
        <p:txBody>
          <a:bodyPr>
            <a:noAutofit/>
          </a:bodyPr>
          <a:lstStyle>
            <a:lvl1pPr marL="0" indent="0">
              <a:buNone/>
              <a:defRPr sz="1600" b="0" baseline="0"/>
            </a:lvl1pPr>
            <a:lvl2pPr>
              <a:defRPr sz="1800"/>
            </a:lvl2pPr>
            <a:lvl3pPr>
              <a:defRPr sz="1600"/>
            </a:lvl3pPr>
            <a:lvl4pPr>
              <a:defRPr sz="1400"/>
            </a:lvl4pPr>
            <a:lvl5pPr>
              <a:defRPr sz="1400"/>
            </a:lvl5pPr>
          </a:lstStyle>
          <a:p>
            <a:pPr lvl="0"/>
            <a:r>
              <a:rPr lang="en-US" dirty="0" smtClean="0"/>
              <a:t>Click to edit sidebar</a:t>
            </a:r>
            <a:endParaRPr lang="en-US" dirty="0"/>
          </a:p>
        </p:txBody>
      </p:sp>
      <p:sp>
        <p:nvSpPr>
          <p:cNvPr id="9" name="TextBox 8"/>
          <p:cNvSpPr txBox="1"/>
          <p:nvPr userDrawn="1"/>
        </p:nvSpPr>
        <p:spPr>
          <a:xfrm>
            <a:off x="66675" y="800100"/>
            <a:ext cx="2041525" cy="369332"/>
          </a:xfrm>
          <a:prstGeom prst="rect">
            <a:avLst/>
          </a:prstGeom>
          <a:noFill/>
        </p:spPr>
        <p:txBody>
          <a:bodyPr wrap="square" rtlCol="0">
            <a:spAutoFit/>
          </a:bodyPr>
          <a:lstStyle/>
          <a:p>
            <a:pPr algn="ctr"/>
            <a:r>
              <a:rPr lang="en-US" dirty="0" smtClean="0"/>
              <a:t>Table</a:t>
            </a:r>
            <a:r>
              <a:rPr lang="en-US" baseline="0" dirty="0" smtClean="0"/>
              <a:t> of Contents</a:t>
            </a:r>
            <a:endParaRPr lang="en-US" dirty="0"/>
          </a:p>
        </p:txBody>
      </p:sp>
    </p:spTree>
    <p:extLst>
      <p:ext uri="{BB962C8B-B14F-4D97-AF65-F5344CB8AC3E}">
        <p14:creationId xmlns:p14="http://schemas.microsoft.com/office/powerpoint/2010/main" val="612109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916B6-EB7E-4CC8-B306-226A6D506B74}" type="datetime1">
              <a:rPr lang="en-US" smtClean="0"/>
              <a:t>4/25/2014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a:t>
            </a:fld>
            <a:endParaRPr lang="en-US" dirty="0"/>
          </a:p>
        </p:txBody>
      </p:sp>
      <p:sp>
        <p:nvSpPr>
          <p:cNvPr id="6" name="Content Placeholder 5"/>
          <p:cNvSpPr>
            <a:spLocks noGrp="1"/>
          </p:cNvSpPr>
          <p:nvPr>
            <p:ph sz="quarter" idx="13"/>
          </p:nvPr>
        </p:nvSpPr>
        <p:spPr>
          <a:xfrm>
            <a:off x="2438400" y="800100"/>
            <a:ext cx="6400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4" hasCustomPrompt="1"/>
          </p:nvPr>
        </p:nvSpPr>
        <p:spPr>
          <a:xfrm>
            <a:off x="139700" y="1306286"/>
            <a:ext cx="1879600" cy="4980214"/>
          </a:xfrm>
        </p:spPr>
        <p:txBody>
          <a:bodyPr>
            <a:noAutofit/>
          </a:bodyPr>
          <a:lstStyle>
            <a:lvl1pPr marL="400050" indent="-400050">
              <a:buFont typeface="+mj-lt"/>
              <a:buAutoNum type="romanUcPeriod"/>
              <a:defRPr sz="1600" b="0" baseline="0"/>
            </a:lvl1pPr>
            <a:lvl2pPr>
              <a:defRPr sz="1800"/>
            </a:lvl2pPr>
            <a:lvl3pPr>
              <a:defRPr sz="1600"/>
            </a:lvl3pPr>
            <a:lvl4pPr>
              <a:defRPr sz="1400"/>
            </a:lvl4pPr>
            <a:lvl5pPr>
              <a:defRPr sz="1400"/>
            </a:lvl5pPr>
          </a:lstStyle>
          <a:p>
            <a:pPr lvl="0"/>
            <a:r>
              <a:rPr lang="en-US" dirty="0" smtClean="0"/>
              <a:t>Click to edit sidebar</a:t>
            </a:r>
            <a:endParaRPr lang="en-US" dirty="0"/>
          </a:p>
        </p:txBody>
      </p:sp>
      <p:sp>
        <p:nvSpPr>
          <p:cNvPr id="9" name="TextBox 8"/>
          <p:cNvSpPr txBox="1"/>
          <p:nvPr userDrawn="1"/>
        </p:nvSpPr>
        <p:spPr>
          <a:xfrm>
            <a:off x="66675" y="800100"/>
            <a:ext cx="2041525" cy="369332"/>
          </a:xfrm>
          <a:prstGeom prst="rect">
            <a:avLst/>
          </a:prstGeom>
          <a:noFill/>
        </p:spPr>
        <p:txBody>
          <a:bodyPr wrap="square" rtlCol="0">
            <a:spAutoFit/>
          </a:bodyPr>
          <a:lstStyle/>
          <a:p>
            <a:pPr algn="ctr"/>
            <a:r>
              <a:rPr lang="en-US" dirty="0" smtClean="0"/>
              <a:t>Table</a:t>
            </a:r>
            <a:r>
              <a:rPr lang="en-US" baseline="0" dirty="0" smtClean="0"/>
              <a:t> of Contents</a:t>
            </a:r>
            <a:endParaRPr lang="en-US" dirty="0"/>
          </a:p>
        </p:txBody>
      </p:sp>
    </p:spTree>
    <p:extLst>
      <p:ext uri="{BB962C8B-B14F-4D97-AF65-F5344CB8AC3E}">
        <p14:creationId xmlns:p14="http://schemas.microsoft.com/office/powerpoint/2010/main" val="1604933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49406"/>
            <a:ext cx="8229600" cy="429768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D763E0-83CD-4688-A312-13B587238995}" type="datetime1">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58B07-5FBF-0A4D-884E-A35E52B35DDD}" type="slidenum">
              <a:rPr lang="en-US" smtClean="0"/>
              <a:t>‹#›</a:t>
            </a:fld>
            <a:endParaRPr lang="en-US" dirty="0"/>
          </a:p>
        </p:txBody>
      </p:sp>
    </p:spTree>
    <p:extLst>
      <p:ext uri="{BB962C8B-B14F-4D97-AF65-F5344CB8AC3E}">
        <p14:creationId xmlns:p14="http://schemas.microsoft.com/office/powerpoint/2010/main" val="16460138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72931A-EA8D-450C-BB30-3FBAAEDE5F95}" type="datetime1">
              <a:rPr lang="en-US" smtClean="0"/>
              <a:t>4/25/2014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58B07-5FBF-0A4D-884E-A35E52B35DDD}" type="slidenum">
              <a:rPr lang="en-US" smtClean="0"/>
              <a:t>‹#›</a:t>
            </a:fld>
            <a:endParaRPr lang="en-US" dirty="0"/>
          </a:p>
        </p:txBody>
      </p:sp>
      <p:sp>
        <p:nvSpPr>
          <p:cNvPr id="6" name="TextBox 5"/>
          <p:cNvSpPr txBox="1"/>
          <p:nvPr userDrawn="1"/>
        </p:nvSpPr>
        <p:spPr>
          <a:xfrm>
            <a:off x="457200" y="304800"/>
            <a:ext cx="8229600" cy="646331"/>
          </a:xfrm>
          <a:prstGeom prst="rect">
            <a:avLst/>
          </a:prstGeom>
          <a:noFill/>
        </p:spPr>
        <p:txBody>
          <a:bodyPr wrap="square" rtlCol="0">
            <a:spAutoFit/>
          </a:bodyPr>
          <a:lstStyle/>
          <a:p>
            <a:pPr algn="ctr"/>
            <a:r>
              <a:rPr lang="en-US" sz="3600" dirty="0" smtClean="0">
                <a:solidFill>
                  <a:schemeClr val="accent6"/>
                </a:solidFill>
              </a:rPr>
              <a:t>Table of Contents</a:t>
            </a:r>
            <a:endParaRPr lang="en-US" sz="3600" dirty="0">
              <a:solidFill>
                <a:schemeClr val="accent6"/>
              </a:solidFill>
            </a:endParaRPr>
          </a:p>
        </p:txBody>
      </p:sp>
      <p:sp>
        <p:nvSpPr>
          <p:cNvPr id="8" name="Content Placeholder 7"/>
          <p:cNvSpPr>
            <a:spLocks noGrp="1"/>
          </p:cNvSpPr>
          <p:nvPr>
            <p:ph sz="quarter" idx="13"/>
          </p:nvPr>
        </p:nvSpPr>
        <p:spPr>
          <a:xfrm>
            <a:off x="457200" y="1139595"/>
            <a:ext cx="8229600" cy="4297680"/>
          </a:xfrm>
        </p:spPr>
        <p:txBody>
          <a:bodyPr>
            <a:normAutofit/>
          </a:bodyPr>
          <a:lstStyle>
            <a:lvl1pPr marL="571500" indent="-571500">
              <a:buFont typeface="+mj-lt"/>
              <a:buAutoNum type="romanUcPeriod"/>
              <a:defRPr sz="2800">
                <a:solidFill>
                  <a:schemeClr val="tx2"/>
                </a:solidFill>
              </a:defRPr>
            </a:lvl1pPr>
            <a:lvl2pPr marL="971550" indent="-514350">
              <a:buFont typeface="+mj-lt"/>
              <a:buAutoNum type="alphaLcPeriod"/>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21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C24A1-A008-473B-96A3-94760EDD12F5}" type="datetime1">
              <a:rPr lang="en-US" smtClean="0"/>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86426-331B-2B43-B507-3C8665D64595}" type="slidenum">
              <a:rPr lang="en-US" smtClean="0"/>
              <a:t>‹#›</a:t>
            </a:fld>
            <a:endParaRPr lang="en-US" dirty="0"/>
          </a:p>
        </p:txBody>
      </p:sp>
      <p:pic>
        <p:nvPicPr>
          <p:cNvPr id="7" name="Picture 6" descr="back ground.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6665564" y="3098032"/>
            <a:ext cx="2478436"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098032"/>
            <a:ext cx="1843719" cy="76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6403285" y="6336663"/>
            <a:ext cx="2409839" cy="261610"/>
          </a:xfrm>
          <a:prstGeom prst="rect">
            <a:avLst/>
          </a:prstGeom>
          <a:noFill/>
        </p:spPr>
        <p:txBody>
          <a:bodyPr wrap="square" rtlCol="0">
            <a:spAutoFit/>
          </a:bodyPr>
          <a:lstStyle/>
          <a:p>
            <a:pPr algn="r"/>
            <a:r>
              <a:rPr lang="en-US" sz="1100" dirty="0" smtClean="0">
                <a:solidFill>
                  <a:schemeClr val="tx1">
                    <a:lumMod val="65000"/>
                    <a:lumOff val="35000"/>
                  </a:schemeClr>
                </a:solidFill>
              </a:rPr>
              <a:t>Craig J. Nichols, Secretary</a:t>
            </a:r>
          </a:p>
        </p:txBody>
      </p:sp>
      <p:pic>
        <p:nvPicPr>
          <p:cNvPr id="12" name="Picture 11" descr="DMSthick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2770" y="2528759"/>
            <a:ext cx="4774772" cy="1143019"/>
          </a:xfrm>
          <a:prstGeom prst="rect">
            <a:avLst/>
          </a:prstGeom>
        </p:spPr>
      </p:pic>
    </p:spTree>
    <p:extLst>
      <p:ext uri="{BB962C8B-B14F-4D97-AF65-F5344CB8AC3E}">
        <p14:creationId xmlns:p14="http://schemas.microsoft.com/office/powerpoint/2010/main" val="1549438648"/>
      </p:ext>
    </p:extLst>
  </p:cSld>
  <p:clrMap bg1="lt1" tx1="dk1" bg2="lt2" tx2="dk2" accent1="accent1" accent2="accent2" accent3="accent3" accent4="accent4" accent5="accent5" accent6="accent6" hlink="hlink" folHlink="folHlink"/>
  <p:sldLayoutIdLst>
    <p:sldLayoutId id="2147483649" r:id="rId1"/>
    <p:sldLayoutId id="2147483709"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473EA-5198-437D-AD9C-5AA3CDF92081}" type="datetime1">
              <a:rPr lang="en-US" smtClean="0"/>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1F33E-1749-C64A-A768-89F0303C2EB4}" type="slidenum">
              <a:rPr lang="en-US" smtClean="0"/>
              <a:t>‹#›</a:t>
            </a:fld>
            <a:endParaRPr lang="en-US" dirty="0"/>
          </a:p>
        </p:txBody>
      </p:sp>
      <p:pic>
        <p:nvPicPr>
          <p:cNvPr id="7" name="Picture 6" descr="back groun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568" y="251825"/>
            <a:ext cx="1666945" cy="342478"/>
          </a:xfrm>
          <a:prstGeom prst="rect">
            <a:avLst/>
          </a:prstGeom>
        </p:spPr>
      </p:pic>
      <p:cxnSp>
        <p:nvCxnSpPr>
          <p:cNvPr id="10" name="Straight Connector 9"/>
          <p:cNvCxnSpPr/>
          <p:nvPr userDrawn="1"/>
        </p:nvCxnSpPr>
        <p:spPr>
          <a:xfrm>
            <a:off x="258568" y="775732"/>
            <a:ext cx="8593592" cy="0"/>
          </a:xfrm>
          <a:prstGeom prst="line">
            <a:avLst/>
          </a:prstGeom>
          <a:ln w="63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833953"/>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93A4F-5BCC-40FE-93D2-4CF8A4C18069}" type="datetime1">
              <a:rPr lang="en-US" smtClean="0"/>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E6683-DEB7-F64E-B2DD-314D70E5F0A8}" type="slidenum">
              <a:rPr lang="en-US" smtClean="0"/>
              <a:t>‹#›</a:t>
            </a:fld>
            <a:endParaRPr lang="en-US" dirty="0"/>
          </a:p>
        </p:txBody>
      </p:sp>
      <p:pic>
        <p:nvPicPr>
          <p:cNvPr id="7" name="Picture 6" descr="back groun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7936" y="251825"/>
            <a:ext cx="1666945" cy="342478"/>
          </a:xfrm>
          <a:prstGeom prst="rect">
            <a:avLst/>
          </a:prstGeom>
        </p:spPr>
      </p:pic>
      <p:cxnSp>
        <p:nvCxnSpPr>
          <p:cNvPr id="10" name="Straight Connector 9"/>
          <p:cNvCxnSpPr/>
          <p:nvPr userDrawn="1"/>
        </p:nvCxnSpPr>
        <p:spPr>
          <a:xfrm>
            <a:off x="7125837" y="251825"/>
            <a:ext cx="0" cy="6296263"/>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658934"/>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45229-BBB5-441F-9911-4BC126F1D2BE}" type="datetime1">
              <a:rPr lang="en-US" smtClean="0"/>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E8A8-A1AC-3744-8503-C3C2F1EEADF2}" type="slidenum">
              <a:rPr lang="en-US" smtClean="0"/>
              <a:t>‹#›</a:t>
            </a:fld>
            <a:endParaRPr lang="en-US" dirty="0"/>
          </a:p>
        </p:txBody>
      </p:sp>
      <p:pic>
        <p:nvPicPr>
          <p:cNvPr id="8" name="Picture 7" descr="back ground.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015" y="312663"/>
            <a:ext cx="1741173" cy="357729"/>
          </a:xfrm>
          <a:prstGeom prst="rect">
            <a:avLst/>
          </a:prstGeom>
        </p:spPr>
      </p:pic>
      <p:cxnSp>
        <p:nvCxnSpPr>
          <p:cNvPr id="11" name="Straight Connector 10"/>
          <p:cNvCxnSpPr/>
          <p:nvPr userDrawn="1"/>
        </p:nvCxnSpPr>
        <p:spPr>
          <a:xfrm>
            <a:off x="2098966" y="274638"/>
            <a:ext cx="0" cy="6311476"/>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349561"/>
      </p:ext>
    </p:extLst>
  </p:cSld>
  <p:clrMap bg1="lt1" tx1="dk1" bg2="lt2" tx2="dk2" accent1="accent1" accent2="accent2" accent3="accent3" accent4="accent4" accent5="accent5" accent6="accent6" hlink="hlink" folHlink="folHlink"/>
  <p:sldLayoutIdLst>
    <p:sldLayoutId id="2147483680" r:id="rId1"/>
    <p:sldLayoutId id="2147483711"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5B521-45D9-4085-8045-3CA5530517BA}" type="datetime1">
              <a:rPr lang="en-US" smtClean="0"/>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8B07-5FBF-0A4D-884E-A35E52B35DDD}" type="slidenum">
              <a:rPr lang="en-US" smtClean="0"/>
              <a:t>‹#›</a:t>
            </a:fld>
            <a:endParaRPr lang="en-US" dirty="0"/>
          </a:p>
        </p:txBody>
      </p:sp>
      <p:pic>
        <p:nvPicPr>
          <p:cNvPr id="11" name="Picture 10" descr="back ground.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DMS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5333" y="6133293"/>
            <a:ext cx="2099041" cy="446114"/>
          </a:xfrm>
          <a:prstGeom prst="rect">
            <a:avLst/>
          </a:prstGeom>
        </p:spPr>
      </p:pic>
      <p:sp>
        <p:nvSpPr>
          <p:cNvPr id="18" name="Rectangle 17"/>
          <p:cNvSpPr/>
          <p:nvPr userDrawn="1"/>
        </p:nvSpPr>
        <p:spPr>
          <a:xfrm>
            <a:off x="0" y="5734329"/>
            <a:ext cx="9144000" cy="722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1663612"/>
      </p:ext>
    </p:extLst>
  </p:cSld>
  <p:clrMap bg1="lt1" tx1="dk1" bg2="lt2" tx2="dk2" accent1="accent1" accent2="accent2" accent3="accent3" accent4="accent4" accent5="accent5" accent6="accent6" hlink="hlink" folHlink="folHlink"/>
  <p:sldLayoutIdLst>
    <p:sldLayoutId id="2147483663" r:id="rId1"/>
    <p:sldLayoutId id="2147483710"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ms.myflorida.com/content/download/85940/487095/version/1/file/County+Summary+and+Co-location+Cost-Benefit+Analysis+V2.xls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dms.myflorida.com/content/download/46032/196441/DMS-1213-007B_Vertical_Contract.pdf" TargetMode="External"/><Relationship Id="rId2" Type="http://schemas.openxmlformats.org/officeDocument/2006/relationships/hyperlink" Target="http://www.dms.myflorida.com/content/download/46030/196435/DMS-1213-007A_CBRE_Contract.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hyperlink" Target="http://www.dms.myflorida.com/business_operations/real_estate_development_and_management/facilities_management/lease_management" TargetMode="Externa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hyperlink" Target="http://www.dms.myflorida.com/business_operations/real_estate_development_and_management/facilities_management/lease_management/state_agency_leasing_liaisons/pre_approved_lease_management_forms" TargetMode="External"/><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hyperlink" Target="mailto:erika.derose@dms.myflorida.com" TargetMode="Externa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mailto:Philip.Cobb@dms.myflorida.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LEASE LIAISON MEETING</a:t>
            </a:r>
            <a:endParaRPr lang="en-US" dirty="0"/>
          </a:p>
        </p:txBody>
      </p:sp>
      <p:sp>
        <p:nvSpPr>
          <p:cNvPr id="3" name="Subtitle 2"/>
          <p:cNvSpPr>
            <a:spLocks noGrp="1"/>
          </p:cNvSpPr>
          <p:nvPr>
            <p:ph type="subTitle" idx="1"/>
          </p:nvPr>
        </p:nvSpPr>
        <p:spPr/>
        <p:txBody>
          <a:bodyPr>
            <a:normAutofit/>
          </a:bodyPr>
          <a:lstStyle/>
          <a:p>
            <a:r>
              <a:rPr lang="en-US" sz="3000" dirty="0" smtClean="0">
                <a:solidFill>
                  <a:schemeClr val="tx1"/>
                </a:solidFill>
              </a:rPr>
              <a:t>April 28, 2014</a:t>
            </a:r>
          </a:p>
          <a:p>
            <a:r>
              <a:rPr lang="en-US" sz="3000" dirty="0" smtClean="0">
                <a:solidFill>
                  <a:schemeClr val="tx1"/>
                </a:solidFill>
              </a:rPr>
              <a:t>1:30 – 5:00 PM</a:t>
            </a:r>
            <a:endParaRPr lang="en-US" sz="3000" dirty="0">
              <a:solidFill>
                <a:schemeClr val="tx1"/>
              </a:solidFill>
            </a:endParaRPr>
          </a:p>
        </p:txBody>
      </p:sp>
    </p:spTree>
    <p:extLst>
      <p:ext uri="{BB962C8B-B14F-4D97-AF65-F5344CB8AC3E}">
        <p14:creationId xmlns:p14="http://schemas.microsoft.com/office/powerpoint/2010/main" val="170841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10</a:t>
            </a:fld>
            <a:endParaRPr lang="en-US" dirty="0"/>
          </a:p>
        </p:txBody>
      </p:sp>
      <p:sp>
        <p:nvSpPr>
          <p:cNvPr id="3" name="Content Placeholder 2"/>
          <p:cNvSpPr>
            <a:spLocks noGrp="1"/>
          </p:cNvSpPr>
          <p:nvPr>
            <p:ph sz="quarter" idx="13"/>
          </p:nvPr>
        </p:nvSpPr>
        <p:spPr/>
        <p:txBody>
          <a:bodyPr>
            <a:normAutofit fontScale="25000" lnSpcReduction="20000"/>
          </a:bodyPr>
          <a:lstStyle/>
          <a:p>
            <a:pPr marL="0" indent="0" algn="ctr">
              <a:buNone/>
            </a:pPr>
            <a:r>
              <a:rPr lang="en-US" sz="4800" b="1" dirty="0"/>
              <a:t>STATE OF FLORIDA</a:t>
            </a:r>
            <a:endParaRPr lang="en-US" sz="4800" dirty="0"/>
          </a:p>
          <a:p>
            <a:pPr marL="0" indent="0" algn="ctr">
              <a:buNone/>
            </a:pPr>
            <a:r>
              <a:rPr lang="en-US" sz="4800" b="1" dirty="0"/>
              <a:t>DEPARTMENT OF MANAGEMENT SERVICES</a:t>
            </a:r>
            <a:endParaRPr lang="en-US" sz="4800" dirty="0"/>
          </a:p>
          <a:p>
            <a:pPr marL="0" indent="0" algn="ctr">
              <a:buNone/>
            </a:pPr>
            <a:r>
              <a:rPr lang="en-US" sz="4800" b="1" dirty="0"/>
              <a:t>Agency Owned and Leased Portfolio Management Plan Template</a:t>
            </a:r>
            <a:endParaRPr lang="en-US" sz="4800" dirty="0"/>
          </a:p>
          <a:p>
            <a:pPr marL="0" indent="0" algn="ctr">
              <a:buNone/>
            </a:pPr>
            <a:r>
              <a:rPr lang="en-US" sz="4800" b="1" dirty="0"/>
              <a:t>(Business Case Analysis)</a:t>
            </a:r>
          </a:p>
          <a:p>
            <a:pPr marL="0" indent="0" algn="ctr">
              <a:buNone/>
            </a:pPr>
            <a:r>
              <a:rPr lang="en-US" sz="4800" b="1" dirty="0"/>
              <a:t>(</a:t>
            </a:r>
            <a:r>
              <a:rPr lang="en-US" sz="4800" b="1" dirty="0" smtClean="0"/>
              <a:t>CONTINUED)</a:t>
            </a:r>
          </a:p>
          <a:p>
            <a:pPr marL="0" indent="0" algn="ctr">
              <a:buNone/>
            </a:pPr>
            <a:endParaRPr lang="en-US" sz="4800" dirty="0"/>
          </a:p>
          <a:p>
            <a:pPr marL="0" lvl="0" indent="0">
              <a:buNone/>
            </a:pPr>
            <a:endParaRPr lang="en-US" sz="4800" b="1" dirty="0" smtClean="0"/>
          </a:p>
          <a:p>
            <a:pPr marL="0" lvl="0" indent="0">
              <a:buNone/>
            </a:pPr>
            <a:r>
              <a:rPr lang="en-US" sz="4800" b="1" dirty="0" smtClean="0"/>
              <a:t>III.	Co-Location </a:t>
            </a:r>
            <a:r>
              <a:rPr lang="en-US" sz="4800" b="1" dirty="0"/>
              <a:t>Recommendations/Cost-Benefit Analysis/Telework </a:t>
            </a:r>
            <a:r>
              <a:rPr lang="en-US" sz="4800" b="1" dirty="0" smtClean="0"/>
              <a:t>Program</a:t>
            </a:r>
          </a:p>
          <a:p>
            <a:pPr marL="0" lvl="0" indent="0">
              <a:buNone/>
            </a:pPr>
            <a:endParaRPr lang="en-US" sz="4800" dirty="0"/>
          </a:p>
          <a:p>
            <a:pPr lvl="1">
              <a:lnSpc>
                <a:spcPct val="170000"/>
              </a:lnSpc>
              <a:buFont typeface="Arial" panose="020B0604020202020204" pitchFamily="34" charset="0"/>
              <a:buChar char="•"/>
            </a:pPr>
            <a:r>
              <a:rPr lang="en-US" sz="4800" dirty="0"/>
              <a:t>Agency leases identified as co-location or consolidation candidates are as indicated in Column AD of the Agency Lease Inventory Overview Spreadsheet</a:t>
            </a:r>
            <a:r>
              <a:rPr lang="en-US" sz="4800" dirty="0" smtClean="0"/>
              <a:t>.</a:t>
            </a:r>
          </a:p>
          <a:p>
            <a:pPr marL="0" indent="0">
              <a:buNone/>
            </a:pPr>
            <a:r>
              <a:rPr lang="en-US" sz="4800" dirty="0"/>
              <a:t> </a:t>
            </a:r>
          </a:p>
          <a:p>
            <a:pPr lvl="1">
              <a:lnSpc>
                <a:spcPct val="170000"/>
              </a:lnSpc>
              <a:buFont typeface="Arial" panose="020B0604020202020204" pitchFamily="34" charset="0"/>
              <a:buChar char="•"/>
            </a:pPr>
            <a:r>
              <a:rPr lang="en-US" sz="4800" dirty="0"/>
              <a:t>The agency has conducted a cost benefit analysis in relation to leases identified as co-location or consolidation candidates in Column AD of the Agency Lease Inventory Overview Spreadsheet and the estimated cost savings associated therewith are shown in Column AF.</a:t>
            </a:r>
          </a:p>
          <a:p>
            <a:pPr marL="0" indent="0">
              <a:buNone/>
            </a:pPr>
            <a:endParaRPr lang="en-US" sz="4800" dirty="0"/>
          </a:p>
          <a:p>
            <a:pPr marL="457200" lvl="1" indent="0">
              <a:lnSpc>
                <a:spcPct val="170000"/>
              </a:lnSpc>
              <a:buNone/>
            </a:pPr>
            <a:r>
              <a:rPr lang="en-US" sz="4800" dirty="0" smtClean="0"/>
              <a:t>Please </a:t>
            </a:r>
            <a:r>
              <a:rPr lang="en-US" sz="4800" dirty="0"/>
              <a:t>note, in determining potential cost savings to be derived as a result of any proposed co-locations or consolidations, the agency can utilize its own, internal savings calculation method or DMS’ Cost Benefit Analysis Template located here</a:t>
            </a:r>
            <a:r>
              <a:rPr lang="en-US" sz="4800" dirty="0" smtClean="0"/>
              <a:t>:</a:t>
            </a:r>
          </a:p>
          <a:p>
            <a:pPr marL="0" indent="0">
              <a:spcBef>
                <a:spcPts val="600"/>
              </a:spcBef>
              <a:buNone/>
            </a:pPr>
            <a:endParaRPr lang="en-US" sz="4800" dirty="0">
              <a:hlinkClick r:id="rId2"/>
            </a:endParaRPr>
          </a:p>
          <a:p>
            <a:pPr marL="400050" lvl="1" indent="0">
              <a:spcBef>
                <a:spcPts val="600"/>
              </a:spcBef>
              <a:buNone/>
            </a:pPr>
            <a:r>
              <a:rPr lang="en-US" sz="4400" u="sng" dirty="0" smtClean="0">
                <a:hlinkClick r:id="rId2"/>
              </a:rPr>
              <a:t>http</a:t>
            </a:r>
            <a:r>
              <a:rPr lang="en-US" sz="4400" u="sng" dirty="0">
                <a:hlinkClick r:id="rId2"/>
              </a:rPr>
              <a:t>://</a:t>
            </a:r>
            <a:r>
              <a:rPr lang="en-US" sz="4400" u="sng" dirty="0" smtClean="0">
                <a:hlinkClick r:id="rId2"/>
              </a:rPr>
              <a:t>www.dms.myflorida.com/content/download/85940/487095/version/1/file/County+Summary+and+Co-location+Cost-Benefit+Analysis+V2.xlsx</a:t>
            </a:r>
            <a:r>
              <a:rPr lang="en-US" sz="4400" dirty="0" smtClean="0"/>
              <a:t> </a:t>
            </a:r>
            <a:endParaRPr lang="en-US" sz="4400" dirty="0"/>
          </a:p>
          <a:p>
            <a:pPr marL="0" indent="0">
              <a:buNone/>
            </a:pPr>
            <a:r>
              <a:rPr lang="en-US" sz="4800" dirty="0"/>
              <a:t> </a:t>
            </a:r>
          </a:p>
        </p:txBody>
      </p:sp>
      <p:sp>
        <p:nvSpPr>
          <p:cNvPr id="4" name="Text Placeholder 3"/>
          <p:cNvSpPr>
            <a:spLocks noGrp="1"/>
          </p:cNvSpPr>
          <p:nvPr>
            <p:ph type="body" sz="quarter" idx="14"/>
          </p:nvPr>
        </p:nvSpPr>
        <p:spPr>
          <a:xfrm>
            <a:off x="0" y="1306286"/>
            <a:ext cx="2120348"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Tree>
    <p:extLst>
      <p:ext uri="{BB962C8B-B14F-4D97-AF65-F5344CB8AC3E}">
        <p14:creationId xmlns:p14="http://schemas.microsoft.com/office/powerpoint/2010/main" val="971444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11</a:t>
            </a:fld>
            <a:endParaRPr lang="en-US" dirty="0"/>
          </a:p>
        </p:txBody>
      </p:sp>
      <p:sp>
        <p:nvSpPr>
          <p:cNvPr id="3" name="Content Placeholder 2"/>
          <p:cNvSpPr>
            <a:spLocks noGrp="1"/>
          </p:cNvSpPr>
          <p:nvPr>
            <p:ph sz="quarter" idx="13"/>
          </p:nvPr>
        </p:nvSpPr>
        <p:spPr/>
        <p:txBody>
          <a:bodyPr>
            <a:normAutofit fontScale="25000" lnSpcReduction="20000"/>
          </a:bodyPr>
          <a:lstStyle/>
          <a:p>
            <a:pPr marL="0" indent="0" algn="ctr">
              <a:buNone/>
            </a:pPr>
            <a:r>
              <a:rPr lang="en-US" sz="4800" b="1" dirty="0"/>
              <a:t>STATE OF FLORIDA</a:t>
            </a:r>
            <a:endParaRPr lang="en-US" sz="4800" dirty="0"/>
          </a:p>
          <a:p>
            <a:pPr marL="0" indent="0" algn="ctr">
              <a:buNone/>
            </a:pPr>
            <a:r>
              <a:rPr lang="en-US" sz="4800" b="1" dirty="0"/>
              <a:t>DEPARTMENT OF MANAGEMENT SERVICES</a:t>
            </a:r>
            <a:endParaRPr lang="en-US" sz="4800" dirty="0"/>
          </a:p>
          <a:p>
            <a:pPr marL="0" indent="0" algn="ctr">
              <a:buNone/>
            </a:pPr>
            <a:r>
              <a:rPr lang="en-US" sz="4800" b="1" dirty="0"/>
              <a:t>Agency Owned and Leased Portfolio Management Plan Template</a:t>
            </a:r>
            <a:endParaRPr lang="en-US" sz="4800" dirty="0"/>
          </a:p>
          <a:p>
            <a:pPr marL="0" indent="0" algn="ctr">
              <a:buNone/>
            </a:pPr>
            <a:r>
              <a:rPr lang="en-US" sz="4800" b="1" dirty="0"/>
              <a:t>(Business Case Analysis)</a:t>
            </a:r>
          </a:p>
          <a:p>
            <a:pPr marL="0" indent="0" algn="ctr">
              <a:buNone/>
            </a:pPr>
            <a:r>
              <a:rPr lang="en-US" sz="4800" b="1" dirty="0"/>
              <a:t>(CONTINUED)</a:t>
            </a:r>
          </a:p>
          <a:p>
            <a:pPr marL="400050" lvl="1" indent="0">
              <a:lnSpc>
                <a:spcPct val="170000"/>
              </a:lnSpc>
              <a:buNone/>
            </a:pPr>
            <a:endParaRPr lang="en-US" sz="4800" dirty="0"/>
          </a:p>
          <a:p>
            <a:pPr marL="400050" lvl="1" indent="0">
              <a:lnSpc>
                <a:spcPct val="170000"/>
              </a:lnSpc>
              <a:buNone/>
            </a:pPr>
            <a:endParaRPr lang="en-US" sz="4800" dirty="0" smtClean="0"/>
          </a:p>
          <a:p>
            <a:pPr marL="400050" lvl="1" indent="0">
              <a:lnSpc>
                <a:spcPct val="170000"/>
              </a:lnSpc>
              <a:buNone/>
            </a:pPr>
            <a:r>
              <a:rPr lang="en-US" sz="4800" dirty="0" smtClean="0"/>
              <a:t> In </a:t>
            </a:r>
            <a:r>
              <a:rPr lang="en-US" sz="4800" dirty="0"/>
              <a:t>calculating savings, the agency must consider anticipated changes in total space 	size, rate changes, moving costs and impacts on operating costs (such as data and 	communications, office equipment, security services, special equipment and other 	items specific to the unit’s core business process). Agencies are not required to 	submit their detailed calculations of potential savings in this regard, but should retain 	copies for future reference.</a:t>
            </a:r>
          </a:p>
          <a:p>
            <a:pPr marL="0" indent="0">
              <a:lnSpc>
                <a:spcPct val="170000"/>
              </a:lnSpc>
              <a:buNone/>
            </a:pPr>
            <a:r>
              <a:rPr lang="en-US" sz="4800" dirty="0"/>
              <a:t> </a:t>
            </a:r>
          </a:p>
          <a:p>
            <a:pPr lvl="1">
              <a:lnSpc>
                <a:spcPct val="170000"/>
              </a:lnSpc>
              <a:buFont typeface="Arial" panose="020B0604020202020204" pitchFamily="34" charset="0"/>
              <a:buChar char="•"/>
            </a:pPr>
            <a:r>
              <a:rPr lang="en-US" sz="4800" dirty="0"/>
              <a:t>Indicate below whether or not the agency has a telework program and, if so, identify any agency performance measures that support telework program analysis. </a:t>
            </a:r>
          </a:p>
          <a:p>
            <a:endParaRPr lang="en-US" dirty="0"/>
          </a:p>
        </p:txBody>
      </p:sp>
      <p:sp>
        <p:nvSpPr>
          <p:cNvPr id="4" name="Text Placeholder 3"/>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Tree>
    <p:extLst>
      <p:ext uri="{BB962C8B-B14F-4D97-AF65-F5344CB8AC3E}">
        <p14:creationId xmlns:p14="http://schemas.microsoft.com/office/powerpoint/2010/main" val="3929852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6286"/>
            <a:ext cx="2081349"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graphicFrame>
        <p:nvGraphicFramePr>
          <p:cNvPr id="6" name="Content Placeholder 5"/>
          <p:cNvGraphicFramePr>
            <a:graphicFrameLocks noGrp="1"/>
          </p:cNvGraphicFramePr>
          <p:nvPr>
            <p:ph sz="quarter" idx="13"/>
            <p:extLst/>
          </p:nvPr>
        </p:nvGraphicFramePr>
        <p:xfrm>
          <a:off x="2786743" y="1175656"/>
          <a:ext cx="5248605" cy="5323882"/>
        </p:xfrm>
        <a:graphic>
          <a:graphicData uri="http://schemas.openxmlformats.org/drawingml/2006/table">
            <a:tbl>
              <a:tblPr firstRow="1" firstCol="1" bandRow="1">
                <a:tableStyleId>{5C22544A-7EE6-4342-B048-85BDC9FD1C3A}</a:tableStyleId>
              </a:tblPr>
              <a:tblGrid>
                <a:gridCol w="956369"/>
                <a:gridCol w="4292236"/>
              </a:tblGrid>
              <a:tr h="196571">
                <a:tc gridSpan="2">
                  <a:txBody>
                    <a:bodyPr/>
                    <a:lstStyle/>
                    <a:p>
                      <a:pPr marL="0" marR="0">
                        <a:spcBef>
                          <a:spcPts val="0"/>
                        </a:spcBef>
                        <a:spcAft>
                          <a:spcPts val="0"/>
                        </a:spcAft>
                      </a:pPr>
                      <a:r>
                        <a:rPr lang="en-US" sz="1000" dirty="0">
                          <a:effectLst/>
                        </a:rPr>
                        <a:t>FIELD CHANGES</a:t>
                      </a:r>
                      <a:endParaRPr lang="en-US" sz="1000" dirty="0">
                        <a:effectLst/>
                        <a:latin typeface="Calibri"/>
                        <a:ea typeface="Calibri"/>
                        <a:cs typeface="Times New Roman"/>
                      </a:endParaRPr>
                    </a:p>
                  </a:txBody>
                  <a:tcPr marL="48792" marR="48792" marT="0" marB="0"/>
                </a:tc>
                <a:tc hMerge="1">
                  <a:txBody>
                    <a:bodyPr/>
                    <a:lstStyle/>
                    <a:p>
                      <a:endParaRPr lang="en-US"/>
                    </a:p>
                  </a:txBody>
                  <a:tcPr/>
                </a:tc>
              </a:tr>
              <a:tr h="196571">
                <a:tc>
                  <a:txBody>
                    <a:bodyPr/>
                    <a:lstStyle/>
                    <a:p>
                      <a:pPr marL="0" marR="0">
                        <a:spcBef>
                          <a:spcPts val="0"/>
                        </a:spcBef>
                        <a:spcAft>
                          <a:spcPts val="0"/>
                        </a:spcAft>
                      </a:pPr>
                      <a:r>
                        <a:rPr lang="en-US" sz="1000" dirty="0">
                          <a:effectLst/>
                        </a:rPr>
                        <a:t>Remove</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Vacant Workstations</a:t>
                      </a:r>
                      <a:endParaRPr lang="en-US" sz="1000" dirty="0">
                        <a:effectLst/>
                        <a:latin typeface="Calibri"/>
                        <a:ea typeface="Calibri"/>
                        <a:cs typeface="Times New Roman"/>
                      </a:endParaRPr>
                    </a:p>
                  </a:txBody>
                  <a:tcPr marL="48792" marR="48792" marT="0" marB="0"/>
                </a:tc>
              </a:tr>
              <a:tr h="196571">
                <a:tc>
                  <a:txBody>
                    <a:bodyPr/>
                    <a:lstStyle/>
                    <a:p>
                      <a:pPr marL="0" marR="0">
                        <a:spcBef>
                          <a:spcPts val="0"/>
                        </a:spcBef>
                        <a:spcAft>
                          <a:spcPts val="0"/>
                        </a:spcAft>
                      </a:pPr>
                      <a:r>
                        <a:rPr lang="en-US" sz="1000" dirty="0">
                          <a:effectLst/>
                        </a:rPr>
                        <a:t>Add</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Net Leasable SF and Available/Underutilized SF </a:t>
                      </a:r>
                      <a:endParaRPr lang="en-US" sz="1000" dirty="0">
                        <a:effectLst/>
                        <a:latin typeface="Calibri"/>
                        <a:ea typeface="Calibri"/>
                        <a:cs typeface="Times New Roman"/>
                      </a:endParaRPr>
                    </a:p>
                  </a:txBody>
                  <a:tcPr marL="48792" marR="48792" marT="0" marB="0"/>
                </a:tc>
              </a:tr>
              <a:tr h="196571">
                <a:tc>
                  <a:txBody>
                    <a:bodyPr/>
                    <a:lstStyle/>
                    <a:p>
                      <a:pPr marL="0" marR="0">
                        <a:spcBef>
                          <a:spcPts val="0"/>
                        </a:spcBef>
                        <a:spcAft>
                          <a:spcPts val="0"/>
                        </a:spcAft>
                      </a:pPr>
                      <a:r>
                        <a:rPr lang="en-US" sz="1000" dirty="0">
                          <a:effectLst/>
                        </a:rPr>
                        <a:t>Remove</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Location FTEs</a:t>
                      </a:r>
                      <a:endParaRPr lang="en-US" sz="1000" dirty="0">
                        <a:effectLst/>
                        <a:latin typeface="Calibri"/>
                        <a:ea typeface="Calibri"/>
                        <a:cs typeface="Times New Roman"/>
                      </a:endParaRPr>
                    </a:p>
                  </a:txBody>
                  <a:tcPr marL="48792" marR="48792" marT="0" marB="0"/>
                </a:tc>
              </a:tr>
              <a:tr h="196571">
                <a:tc>
                  <a:txBody>
                    <a:bodyPr/>
                    <a:lstStyle/>
                    <a:p>
                      <a:pPr marL="0" marR="0">
                        <a:spcBef>
                          <a:spcPts val="0"/>
                        </a:spcBef>
                        <a:spcAft>
                          <a:spcPts val="0"/>
                        </a:spcAft>
                      </a:pPr>
                      <a:r>
                        <a:rPr lang="en-US" sz="1000" dirty="0">
                          <a:effectLst/>
                        </a:rPr>
                        <a:t>Add</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Current FY FTE, OPS, Contract and Other. Auto-sum Total Occupants field.</a:t>
                      </a:r>
                      <a:endParaRPr lang="en-US" sz="1000" dirty="0">
                        <a:effectLst/>
                        <a:latin typeface="Calibri"/>
                        <a:ea typeface="Calibri"/>
                        <a:cs typeface="Times New Roman"/>
                      </a:endParaRPr>
                    </a:p>
                  </a:txBody>
                  <a:tcPr marL="48792" marR="48792" marT="0" marB="0"/>
                </a:tc>
              </a:tr>
              <a:tr h="196571">
                <a:tc>
                  <a:txBody>
                    <a:bodyPr/>
                    <a:lstStyle/>
                    <a:p>
                      <a:pPr marL="0" marR="0">
                        <a:spcBef>
                          <a:spcPts val="0"/>
                        </a:spcBef>
                        <a:spcAft>
                          <a:spcPts val="0"/>
                        </a:spcAft>
                      </a:pPr>
                      <a:r>
                        <a:rPr lang="en-US" sz="1000" dirty="0">
                          <a:effectLst/>
                        </a:rPr>
                        <a:t>Add</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Telework Component: Number of FTE who Telework and Average % of Time</a:t>
                      </a:r>
                      <a:endParaRPr lang="en-US" sz="1000" dirty="0">
                        <a:effectLst/>
                        <a:latin typeface="Calibri"/>
                        <a:ea typeface="Calibri"/>
                        <a:cs typeface="Times New Roman"/>
                      </a:endParaRPr>
                    </a:p>
                  </a:txBody>
                  <a:tcPr marL="48792" marR="48792" marT="0" marB="0"/>
                </a:tc>
              </a:tr>
              <a:tr h="393142">
                <a:tc>
                  <a:txBody>
                    <a:bodyPr/>
                    <a:lstStyle/>
                    <a:p>
                      <a:pPr marL="0" marR="0">
                        <a:spcBef>
                          <a:spcPts val="0"/>
                        </a:spcBef>
                        <a:spcAft>
                          <a:spcPts val="0"/>
                        </a:spcAft>
                      </a:pPr>
                      <a:r>
                        <a:rPr lang="en-US" sz="1000" dirty="0">
                          <a:effectLst/>
                        </a:rPr>
                        <a:t>Add</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Yes/No radio button for records that will pass to People First (future connection)</a:t>
                      </a:r>
                      <a:endParaRPr lang="en-US" sz="1000" dirty="0">
                        <a:effectLst/>
                        <a:latin typeface="Calibri"/>
                        <a:ea typeface="Calibri"/>
                        <a:cs typeface="Times New Roman"/>
                      </a:endParaRPr>
                    </a:p>
                  </a:txBody>
                  <a:tcPr marL="48792" marR="48792" marT="0" marB="0"/>
                </a:tc>
              </a:tr>
              <a:tr h="196571">
                <a:tc>
                  <a:txBody>
                    <a:bodyPr/>
                    <a:lstStyle/>
                    <a:p>
                      <a:pPr marL="0" marR="0">
                        <a:spcBef>
                          <a:spcPts val="0"/>
                        </a:spcBef>
                        <a:spcAft>
                          <a:spcPts val="0"/>
                        </a:spcAft>
                      </a:pPr>
                      <a:r>
                        <a:rPr lang="en-US" sz="1000" dirty="0">
                          <a:effectLst/>
                        </a:rPr>
                        <a:t>Add</a:t>
                      </a:r>
                      <a:endParaRPr lang="en-US" sz="1000" dirty="0">
                        <a:effectLst/>
                        <a:latin typeface="Calibri"/>
                        <a:ea typeface="Calibri"/>
                        <a:cs typeface="Times New Roman"/>
                      </a:endParaRPr>
                    </a:p>
                  </a:txBody>
                  <a:tcPr marL="48792" marR="48792" marT="0" marB="0"/>
                </a:tc>
                <a:tc>
                  <a:txBody>
                    <a:bodyPr/>
                    <a:lstStyle/>
                    <a:p>
                      <a:pPr marL="0" marR="123825">
                        <a:spcBef>
                          <a:spcPts val="0"/>
                        </a:spcBef>
                        <a:spcAft>
                          <a:spcPts val="0"/>
                        </a:spcAft>
                      </a:pPr>
                      <a:r>
                        <a:rPr lang="en-US" sz="1000" dirty="0">
                          <a:effectLst/>
                        </a:rPr>
                        <a:t>Yes/No radio button for Potential Emergency Shelter designation</a:t>
                      </a:r>
                      <a:endParaRPr lang="en-US" sz="1000" dirty="0">
                        <a:effectLst/>
                        <a:latin typeface="Calibri"/>
                        <a:ea typeface="Calibri"/>
                        <a:cs typeface="Times New Roman"/>
                      </a:endParaRPr>
                    </a:p>
                  </a:txBody>
                  <a:tcPr marL="48792" marR="48792" marT="0" marB="0"/>
                </a:tc>
              </a:tr>
              <a:tr h="393142">
                <a:tc>
                  <a:txBody>
                    <a:bodyPr/>
                    <a:lstStyle/>
                    <a:p>
                      <a:pPr marL="0" marR="0">
                        <a:spcBef>
                          <a:spcPts val="0"/>
                        </a:spcBef>
                        <a:spcAft>
                          <a:spcPts val="0"/>
                        </a:spcAft>
                      </a:pPr>
                      <a:r>
                        <a:rPr lang="en-US" sz="1000" dirty="0">
                          <a:effectLst/>
                        </a:rPr>
                        <a:t>Mark Required</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Other Revenue, Total Utility Cost and Operating Cost fields</a:t>
                      </a:r>
                      <a:endParaRPr lang="en-US" sz="1000" dirty="0">
                        <a:effectLst/>
                        <a:latin typeface="Calibri"/>
                        <a:ea typeface="Calibri"/>
                        <a:cs typeface="Times New Roman"/>
                      </a:endParaRPr>
                    </a:p>
                  </a:txBody>
                  <a:tcPr marL="48792" marR="48792" marT="0" marB="0"/>
                </a:tc>
              </a:tr>
              <a:tr h="196571">
                <a:tc gridSpan="2">
                  <a:txBody>
                    <a:bodyPr/>
                    <a:lstStyle/>
                    <a:p>
                      <a:pPr marL="0" marR="0">
                        <a:spcBef>
                          <a:spcPts val="0"/>
                        </a:spcBef>
                        <a:spcAft>
                          <a:spcPts val="0"/>
                        </a:spcAft>
                      </a:pPr>
                      <a:r>
                        <a:rPr lang="en-US" sz="1000" dirty="0">
                          <a:effectLst/>
                        </a:rPr>
                        <a:t>FUNCTIONALITY CHANGES</a:t>
                      </a:r>
                      <a:endParaRPr lang="en-US" sz="1000" dirty="0">
                        <a:effectLst/>
                        <a:latin typeface="Calibri"/>
                        <a:ea typeface="Calibri"/>
                        <a:cs typeface="Times New Roman"/>
                      </a:endParaRPr>
                    </a:p>
                  </a:txBody>
                  <a:tcPr marL="48792" marR="48792" marT="0" marB="0"/>
                </a:tc>
                <a:tc hMerge="1">
                  <a:txBody>
                    <a:bodyPr/>
                    <a:lstStyle/>
                    <a:p>
                      <a:endParaRPr lang="en-US"/>
                    </a:p>
                  </a:txBody>
                  <a:tcPr/>
                </a:tc>
              </a:tr>
              <a:tr h="393142">
                <a:tc>
                  <a:txBody>
                    <a:bodyPr/>
                    <a:lstStyle/>
                    <a:p>
                      <a:pPr marL="0" marR="0">
                        <a:spcBef>
                          <a:spcPts val="0"/>
                        </a:spcBef>
                        <a:spcAft>
                          <a:spcPts val="0"/>
                        </a:spcAft>
                      </a:pPr>
                      <a:r>
                        <a:rPr lang="en-US" sz="1000" dirty="0">
                          <a:effectLst/>
                        </a:rPr>
                        <a:t>Search</a:t>
                      </a:r>
                      <a:endParaRPr lang="en-US" sz="1000" dirty="0">
                        <a:effectLst/>
                        <a:latin typeface="Calibri"/>
                        <a:ea typeface="Calibri"/>
                        <a:cs typeface="Times New Roman"/>
                      </a:endParaRPr>
                    </a:p>
                  </a:txBody>
                  <a:tcPr marL="48792" marR="48792" marT="0" marB="0"/>
                </a:tc>
                <a:tc>
                  <a:txBody>
                    <a:bodyPr/>
                    <a:lstStyle/>
                    <a:p>
                      <a:pPr marL="0" marR="0">
                        <a:spcBef>
                          <a:spcPts val="0"/>
                        </a:spcBef>
                        <a:spcAft>
                          <a:spcPts val="0"/>
                        </a:spcAft>
                      </a:pPr>
                      <a:r>
                        <a:rPr lang="en-US" sz="1000" dirty="0">
                          <a:effectLst/>
                        </a:rPr>
                        <a:t>Make default search return only records that are either “Active” or “Candidate for Disposition.”</a:t>
                      </a:r>
                      <a:endParaRPr lang="en-US" sz="1000" dirty="0">
                        <a:effectLst/>
                        <a:latin typeface="Calibri"/>
                        <a:ea typeface="Calibri"/>
                        <a:cs typeface="Times New Roman"/>
                      </a:endParaRPr>
                    </a:p>
                  </a:txBody>
                  <a:tcPr marL="48792" marR="48792" marT="0" marB="0"/>
                </a:tc>
              </a:tr>
              <a:tr h="586293">
                <a:tc>
                  <a:txBody>
                    <a:bodyPr/>
                    <a:lstStyle/>
                    <a:p>
                      <a:pPr marL="0" marR="0">
                        <a:spcBef>
                          <a:spcPts val="0"/>
                        </a:spcBef>
                        <a:spcAft>
                          <a:spcPts val="0"/>
                        </a:spcAft>
                      </a:pPr>
                      <a:r>
                        <a:rPr lang="en-US" sz="1000" dirty="0">
                          <a:effectLst/>
                        </a:rPr>
                        <a:t>Comments</a:t>
                      </a:r>
                    </a:p>
                    <a:p>
                      <a:pPr marL="0" marR="0">
                        <a:spcBef>
                          <a:spcPts val="0"/>
                        </a:spcBef>
                        <a:spcAft>
                          <a:spcPts val="0"/>
                        </a:spcAft>
                      </a:pPr>
                      <a:r>
                        <a:rPr lang="en-US" sz="1000" dirty="0">
                          <a:effectLst/>
                        </a:rPr>
                        <a:t>(New Tab)</a:t>
                      </a:r>
                      <a:endParaRPr lang="en-US" sz="1000" dirty="0">
                        <a:effectLst/>
                        <a:latin typeface="Calibri"/>
                        <a:ea typeface="Calibri"/>
                        <a:cs typeface="Times New Roman"/>
                      </a:endParaRPr>
                    </a:p>
                  </a:txBody>
                  <a:tcPr marL="48792" marR="48792" marT="0" marB="0"/>
                </a:tc>
                <a:tc>
                  <a:txBody>
                    <a:bodyPr/>
                    <a:lstStyle/>
                    <a:p>
                      <a:pPr marL="0" marR="123825">
                        <a:spcBef>
                          <a:spcPts val="0"/>
                        </a:spcBef>
                        <a:spcAft>
                          <a:spcPts val="0"/>
                        </a:spcAft>
                      </a:pPr>
                      <a:r>
                        <a:rPr lang="en-US" sz="1000" dirty="0">
                          <a:effectLst/>
                        </a:rPr>
                        <a:t>Move comment field to a new tab that will allow agencies to enter multiple comments. Allow Account Managers and/or comment author the ability to delete a comment.</a:t>
                      </a:r>
                      <a:endParaRPr lang="en-US" sz="1000" dirty="0">
                        <a:effectLst/>
                        <a:latin typeface="Calibri"/>
                        <a:ea typeface="Calibri"/>
                        <a:cs typeface="Times New Roman"/>
                      </a:endParaRPr>
                    </a:p>
                  </a:txBody>
                  <a:tcPr marL="48792" marR="48792" marT="0" marB="0"/>
                </a:tc>
              </a:tr>
              <a:tr h="982854">
                <a:tc>
                  <a:txBody>
                    <a:bodyPr/>
                    <a:lstStyle/>
                    <a:p>
                      <a:pPr marL="0" marR="0">
                        <a:spcBef>
                          <a:spcPts val="0"/>
                        </a:spcBef>
                        <a:spcAft>
                          <a:spcPts val="0"/>
                        </a:spcAft>
                      </a:pPr>
                      <a:r>
                        <a:rPr lang="en-US" sz="1000" dirty="0">
                          <a:effectLst/>
                        </a:rPr>
                        <a:t>Deficiency Information</a:t>
                      </a:r>
                      <a:endParaRPr lang="en-US" sz="1000" dirty="0">
                        <a:effectLst/>
                        <a:latin typeface="Calibri"/>
                        <a:ea typeface="Calibri"/>
                        <a:cs typeface="Times New Roman"/>
                      </a:endParaRPr>
                    </a:p>
                  </a:txBody>
                  <a:tcPr marL="48792" marR="48792" marT="0" marB="0"/>
                </a:tc>
                <a:tc>
                  <a:txBody>
                    <a:bodyPr/>
                    <a:lstStyle/>
                    <a:p>
                      <a:pPr marL="0" marR="123825">
                        <a:spcBef>
                          <a:spcPts val="0"/>
                        </a:spcBef>
                        <a:spcAft>
                          <a:spcPts val="0"/>
                        </a:spcAft>
                      </a:pPr>
                      <a:r>
                        <a:rPr lang="en-US" sz="1000" dirty="0">
                          <a:effectLst/>
                        </a:rPr>
                        <a:t>Provide the ability to track actual cost of repair, status of repair and fiscal year deficiency reported, and to maintain a historical account of what was spent on the facility in order to determine Life Cycle cost to the state. Provide the ability to track deleted deficiencies (i.e., do not delete the record, but instead mark it as inactive while maintaining search capability.</a:t>
                      </a:r>
                      <a:endParaRPr lang="en-US" sz="1000" dirty="0">
                        <a:effectLst/>
                        <a:latin typeface="Calibri"/>
                        <a:ea typeface="Calibri"/>
                        <a:cs typeface="Times New Roman"/>
                      </a:endParaRPr>
                    </a:p>
                  </a:txBody>
                  <a:tcPr marL="48792" marR="48792" marT="0" marB="0"/>
                </a:tc>
              </a:tr>
              <a:tr h="786283">
                <a:tc>
                  <a:txBody>
                    <a:bodyPr/>
                    <a:lstStyle/>
                    <a:p>
                      <a:pPr marL="0" marR="47625">
                        <a:spcBef>
                          <a:spcPts val="0"/>
                        </a:spcBef>
                        <a:spcAft>
                          <a:spcPts val="0"/>
                        </a:spcAft>
                      </a:pPr>
                      <a:r>
                        <a:rPr lang="en-US" sz="1000" dirty="0">
                          <a:effectLst/>
                        </a:rPr>
                        <a:t>FL-SOLARIS ID for Lease Data</a:t>
                      </a:r>
                      <a:endParaRPr lang="en-US" sz="1000" dirty="0">
                        <a:effectLst/>
                        <a:latin typeface="Calibri"/>
                        <a:ea typeface="Calibri"/>
                        <a:cs typeface="Times New Roman"/>
                      </a:endParaRPr>
                    </a:p>
                  </a:txBody>
                  <a:tcPr marL="48792" marR="48792" marT="0" marB="0"/>
                </a:tc>
                <a:tc>
                  <a:txBody>
                    <a:bodyPr/>
                    <a:lstStyle/>
                    <a:p>
                      <a:pPr marL="0" marR="123825">
                        <a:spcBef>
                          <a:spcPts val="0"/>
                        </a:spcBef>
                        <a:spcAft>
                          <a:spcPts val="0"/>
                        </a:spcAft>
                      </a:pPr>
                      <a:r>
                        <a:rPr lang="en-US" sz="1000" dirty="0">
                          <a:effectLst/>
                        </a:rPr>
                        <a:t>Modify so that the lease upload does not show a different FL-SOLARIS ID# for the same lease uploaded each night.</a:t>
                      </a:r>
                      <a:endParaRPr lang="en-US" sz="1000" dirty="0">
                        <a:effectLst/>
                        <a:latin typeface="Calibri"/>
                        <a:ea typeface="Calibri"/>
                        <a:cs typeface="Times New Roman"/>
                      </a:endParaRPr>
                    </a:p>
                  </a:txBody>
                  <a:tcPr marL="48792" marR="48792" marT="0" marB="0"/>
                </a:tc>
              </a:tr>
            </a:tbl>
          </a:graphicData>
        </a:graphic>
      </p:graphicFrame>
      <p:sp>
        <p:nvSpPr>
          <p:cNvPr id="7" name="TextBox 6"/>
          <p:cNvSpPr txBox="1"/>
          <p:nvPr/>
        </p:nvSpPr>
        <p:spPr>
          <a:xfrm>
            <a:off x="2848181" y="690211"/>
            <a:ext cx="5178219" cy="400110"/>
          </a:xfrm>
          <a:prstGeom prst="rect">
            <a:avLst/>
          </a:prstGeom>
          <a:noFill/>
        </p:spPr>
        <p:txBody>
          <a:bodyPr wrap="square" rtlCol="0">
            <a:spAutoFit/>
          </a:bodyPr>
          <a:lstStyle/>
          <a:p>
            <a:pPr algn="ctr"/>
            <a:r>
              <a:rPr lang="en-US" sz="2000" b="1" dirty="0" smtClean="0"/>
              <a:t>System Enhancements Phase I</a:t>
            </a:r>
            <a:endParaRPr lang="en-US" sz="2000" b="1" dirty="0"/>
          </a:p>
        </p:txBody>
      </p:sp>
      <p:sp>
        <p:nvSpPr>
          <p:cNvPr id="2" name="Slide Number Placeholder 1"/>
          <p:cNvSpPr>
            <a:spLocks noGrp="1"/>
          </p:cNvSpPr>
          <p:nvPr>
            <p:ph type="sldNum" sz="quarter" idx="12"/>
          </p:nvPr>
        </p:nvSpPr>
        <p:spPr/>
        <p:txBody>
          <a:bodyPr/>
          <a:lstStyle/>
          <a:p>
            <a:fld id="{5127E8A8-A1AC-3744-8503-C3C2F1EEADF2}" type="slidenum">
              <a:rPr lang="en-US" smtClean="0"/>
              <a:t>12</a:t>
            </a:fld>
            <a:endParaRPr lang="en-US" dirty="0"/>
          </a:p>
        </p:txBody>
      </p:sp>
    </p:spTree>
    <p:extLst>
      <p:ext uri="{BB962C8B-B14F-4D97-AF65-F5344CB8AC3E}">
        <p14:creationId xmlns:p14="http://schemas.microsoft.com/office/powerpoint/2010/main" val="120141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 y="1306286"/>
            <a:ext cx="2090056"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graphicFrame>
        <p:nvGraphicFramePr>
          <p:cNvPr id="6" name="Content Placeholder 5"/>
          <p:cNvGraphicFramePr>
            <a:graphicFrameLocks noGrp="1"/>
          </p:cNvGraphicFramePr>
          <p:nvPr>
            <p:ph sz="quarter" idx="13"/>
            <p:extLst/>
          </p:nvPr>
        </p:nvGraphicFramePr>
        <p:xfrm>
          <a:off x="2496457" y="1306286"/>
          <a:ext cx="6284685" cy="5186669"/>
        </p:xfrm>
        <a:graphic>
          <a:graphicData uri="http://schemas.openxmlformats.org/drawingml/2006/table">
            <a:tbl>
              <a:tblPr firstRow="1" firstCol="1" bandRow="1">
                <a:tableStyleId>{5C22544A-7EE6-4342-B048-85BDC9FD1C3A}</a:tableStyleId>
              </a:tblPr>
              <a:tblGrid>
                <a:gridCol w="1341638"/>
                <a:gridCol w="4943047"/>
              </a:tblGrid>
              <a:tr h="217714">
                <a:tc>
                  <a:txBody>
                    <a:bodyPr/>
                    <a:lstStyle/>
                    <a:p>
                      <a:pPr marL="0" marR="0">
                        <a:spcBef>
                          <a:spcPts val="0"/>
                        </a:spcBef>
                        <a:spcAft>
                          <a:spcPts val="0"/>
                        </a:spcAft>
                      </a:pPr>
                      <a:r>
                        <a:rPr lang="en-US" sz="1000" dirty="0" smtClean="0">
                          <a:effectLst/>
                          <a:latin typeface="Arial" panose="020B0604020202020204" pitchFamily="34" charset="0"/>
                          <a:ea typeface="Calibri"/>
                          <a:cs typeface="Arial" panose="020B0604020202020204" pitchFamily="34" charset="0"/>
                        </a:rPr>
                        <a:t>FUNCTIONALITY CHANGES</a:t>
                      </a:r>
                      <a:endParaRPr lang="en-US" sz="1000" dirty="0">
                        <a:effectLst/>
                        <a:latin typeface="Arial" panose="020B0604020202020204" pitchFamily="34" charset="0"/>
                        <a:ea typeface="Calibri"/>
                        <a:cs typeface="Arial" panose="020B0604020202020204" pitchFamily="34" charset="0"/>
                      </a:endParaRPr>
                    </a:p>
                  </a:txBody>
                  <a:tcPr marL="48792" marR="48792" marT="0" marB="0"/>
                </a:tc>
                <a:tc>
                  <a:txBody>
                    <a:bodyPr/>
                    <a:lstStyle/>
                    <a:p>
                      <a:pPr marL="0" marR="0">
                        <a:spcBef>
                          <a:spcPts val="0"/>
                        </a:spcBef>
                        <a:spcAft>
                          <a:spcPts val="0"/>
                        </a:spcAft>
                      </a:pPr>
                      <a:endParaRPr lang="en-US" sz="800" dirty="0">
                        <a:effectLst/>
                        <a:latin typeface="Calibri"/>
                        <a:ea typeface="Calibri"/>
                        <a:cs typeface="Times New Roman"/>
                      </a:endParaRPr>
                    </a:p>
                  </a:txBody>
                  <a:tcPr marL="48792" marR="48792" marT="0" marB="0"/>
                </a:tc>
              </a:tr>
              <a:tr h="4881869">
                <a:tc>
                  <a:txBody>
                    <a:bodyPr/>
                    <a:lstStyle/>
                    <a:p>
                      <a:pPr marL="0" marR="0">
                        <a:spcBef>
                          <a:spcPts val="0"/>
                        </a:spcBef>
                        <a:spcAft>
                          <a:spcPts val="0"/>
                        </a:spcAft>
                      </a:pPr>
                      <a:endParaRPr lang="en-US" sz="800" dirty="0" smtClean="0">
                        <a:effectLst/>
                        <a:latin typeface="Calibri"/>
                        <a:ea typeface="Calibri"/>
                        <a:cs typeface="Times New Roman"/>
                      </a:endParaRPr>
                    </a:p>
                    <a:p>
                      <a:pPr marL="0" marR="0">
                        <a:spcBef>
                          <a:spcPts val="0"/>
                        </a:spcBef>
                        <a:spcAft>
                          <a:spcPts val="0"/>
                        </a:spcAft>
                      </a:pPr>
                      <a:r>
                        <a:rPr lang="en-US" sz="1200" dirty="0" smtClean="0">
                          <a:effectLst/>
                          <a:latin typeface="Calibri"/>
                          <a:ea typeface="Calibri"/>
                          <a:cs typeface="Times New Roman"/>
                        </a:rPr>
                        <a:t>Data Upload</a:t>
                      </a:r>
                      <a:endParaRPr lang="en-US" sz="1200" dirty="0">
                        <a:effectLst/>
                        <a:latin typeface="Calibri"/>
                        <a:ea typeface="Calibri"/>
                        <a:cs typeface="Times New Roman"/>
                      </a:endParaRPr>
                    </a:p>
                  </a:txBody>
                  <a:tcPr marL="48792" marR="48792" marT="0" marB="0"/>
                </a:tc>
                <a:tc>
                  <a:txBody>
                    <a:bodyPr/>
                    <a:lstStyle/>
                    <a:p>
                      <a:pPr marL="0" marR="123825">
                        <a:spcBef>
                          <a:spcPts val="0"/>
                        </a:spcBef>
                        <a:spcAft>
                          <a:spcPts val="0"/>
                        </a:spcAft>
                      </a:pPr>
                      <a:r>
                        <a:rPr lang="en-US" sz="1200" dirty="0">
                          <a:effectLst/>
                          <a:latin typeface="Calibri"/>
                          <a:ea typeface="Calibri"/>
                          <a:cs typeface="Times New Roman"/>
                        </a:rPr>
                        <a:t>Allow users to upload information via a comma separated value (*.CSV) file or Excel (*.XLS) spreadsheet.  Include the following fields in the upload capability/template</a:t>
                      </a:r>
                      <a:r>
                        <a:rPr lang="en-US" sz="1200" dirty="0" smtClean="0">
                          <a:effectLst/>
                          <a:latin typeface="Calibri"/>
                          <a:ea typeface="Calibri"/>
                          <a:cs typeface="Times New Roman"/>
                        </a:rPr>
                        <a:t>:</a:t>
                      </a:r>
                    </a:p>
                    <a:p>
                      <a:pPr marL="0" marR="123825">
                        <a:spcBef>
                          <a:spcPts val="0"/>
                        </a:spcBef>
                        <a:spcAft>
                          <a:spcPts val="0"/>
                        </a:spcAft>
                      </a:pPr>
                      <a:endParaRPr lang="en-US" sz="1200" dirty="0">
                        <a:solidFill>
                          <a:schemeClr val="accent1"/>
                        </a:solidFill>
                        <a:effectLst/>
                        <a:latin typeface="Calibri"/>
                        <a:ea typeface="Calibri"/>
                        <a:cs typeface="Times New Roman"/>
                      </a:endParaRPr>
                    </a:p>
                    <a:p>
                      <a:pPr marL="342900" marR="123825" lvl="0" indent="-342900">
                        <a:spcBef>
                          <a:spcPts val="0"/>
                        </a:spcBef>
                        <a:spcAft>
                          <a:spcPts val="0"/>
                        </a:spcAft>
                        <a:buFont typeface="Symbol"/>
                        <a:buChar char=""/>
                      </a:pPr>
                      <a:r>
                        <a:rPr lang="en-US" sz="1200" dirty="0">
                          <a:effectLst/>
                          <a:latin typeface="Calibri"/>
                          <a:ea typeface="Calibri"/>
                          <a:cs typeface="Times New Roman"/>
                        </a:rPr>
                        <a:t>FL-SOLARIS Facility # (Primary Key)</a:t>
                      </a:r>
                    </a:p>
                    <a:p>
                      <a:pPr marL="342900" marR="123825" lvl="0" indent="-342900">
                        <a:spcBef>
                          <a:spcPts val="0"/>
                        </a:spcBef>
                        <a:spcAft>
                          <a:spcPts val="0"/>
                        </a:spcAft>
                        <a:buFont typeface="Symbol"/>
                        <a:buChar char=""/>
                      </a:pPr>
                      <a:r>
                        <a:rPr lang="en-US" sz="1200" dirty="0">
                          <a:effectLst/>
                          <a:latin typeface="Calibri"/>
                          <a:ea typeface="Calibri"/>
                          <a:cs typeface="Times New Roman"/>
                        </a:rPr>
                        <a:t>Net Leasable Square Footage</a:t>
                      </a:r>
                    </a:p>
                    <a:p>
                      <a:pPr marL="342900" marR="123825" lvl="0" indent="-342900">
                        <a:spcBef>
                          <a:spcPts val="0"/>
                        </a:spcBef>
                        <a:spcAft>
                          <a:spcPts val="0"/>
                        </a:spcAft>
                        <a:buFont typeface="Symbol"/>
                        <a:buChar char=""/>
                      </a:pPr>
                      <a:r>
                        <a:rPr lang="en-US" sz="1200" dirty="0">
                          <a:effectLst/>
                          <a:latin typeface="Calibri"/>
                          <a:ea typeface="Calibri"/>
                          <a:cs typeface="Times New Roman"/>
                        </a:rPr>
                        <a:t>Available Square Footage</a:t>
                      </a:r>
                    </a:p>
                    <a:p>
                      <a:pPr marL="342900" marR="123825" lvl="0" indent="-342900">
                        <a:spcBef>
                          <a:spcPts val="0"/>
                        </a:spcBef>
                        <a:spcAft>
                          <a:spcPts val="0"/>
                        </a:spcAft>
                        <a:buFont typeface="Symbol"/>
                        <a:buChar char=""/>
                      </a:pPr>
                      <a:r>
                        <a:rPr lang="en-US" sz="1200" dirty="0">
                          <a:effectLst/>
                          <a:latin typeface="Calibri"/>
                          <a:ea typeface="Calibri"/>
                          <a:cs typeface="Times New Roman"/>
                        </a:rPr>
                        <a:t>Current Fiscal Year FTE</a:t>
                      </a:r>
                    </a:p>
                    <a:p>
                      <a:pPr marL="342900" marR="123825" lvl="0" indent="-342900">
                        <a:spcBef>
                          <a:spcPts val="0"/>
                        </a:spcBef>
                        <a:spcAft>
                          <a:spcPts val="0"/>
                        </a:spcAft>
                        <a:buFont typeface="Symbol"/>
                        <a:buChar char=""/>
                      </a:pPr>
                      <a:r>
                        <a:rPr lang="en-US" sz="1200" dirty="0">
                          <a:effectLst/>
                          <a:latin typeface="Calibri"/>
                          <a:ea typeface="Calibri"/>
                          <a:cs typeface="Times New Roman"/>
                        </a:rPr>
                        <a:t>Current Fiscal Year OPS</a:t>
                      </a:r>
                    </a:p>
                    <a:p>
                      <a:pPr marL="342900" marR="123825" lvl="0" indent="-342900">
                        <a:spcBef>
                          <a:spcPts val="0"/>
                        </a:spcBef>
                        <a:spcAft>
                          <a:spcPts val="0"/>
                        </a:spcAft>
                        <a:buFont typeface="Symbol"/>
                        <a:buChar char=""/>
                      </a:pPr>
                      <a:r>
                        <a:rPr lang="en-US" sz="1200" dirty="0">
                          <a:effectLst/>
                          <a:latin typeface="Calibri"/>
                          <a:ea typeface="Calibri"/>
                          <a:cs typeface="Times New Roman"/>
                        </a:rPr>
                        <a:t>Current Fiscal Year Contract</a:t>
                      </a:r>
                    </a:p>
                    <a:p>
                      <a:pPr marL="342900" marR="123825" lvl="0" indent="-342900">
                        <a:spcBef>
                          <a:spcPts val="0"/>
                        </a:spcBef>
                        <a:spcAft>
                          <a:spcPts val="0"/>
                        </a:spcAft>
                        <a:buFont typeface="Symbol"/>
                        <a:buChar char=""/>
                      </a:pPr>
                      <a:r>
                        <a:rPr lang="en-US" sz="1200" dirty="0">
                          <a:effectLst/>
                          <a:latin typeface="Calibri"/>
                          <a:ea typeface="Calibri"/>
                          <a:cs typeface="Times New Roman"/>
                        </a:rPr>
                        <a:t>Current Fiscal Year Other</a:t>
                      </a:r>
                    </a:p>
                    <a:p>
                      <a:pPr marL="342900" marR="123825" lvl="0" indent="-342900">
                        <a:spcBef>
                          <a:spcPts val="0"/>
                        </a:spcBef>
                        <a:spcAft>
                          <a:spcPts val="0"/>
                        </a:spcAft>
                        <a:buFont typeface="Symbol"/>
                        <a:buChar char=""/>
                      </a:pPr>
                      <a:r>
                        <a:rPr lang="en-US" sz="1200" dirty="0">
                          <a:effectLst/>
                          <a:latin typeface="Calibri"/>
                          <a:ea typeface="Calibri"/>
                          <a:cs typeface="Times New Roman"/>
                        </a:rPr>
                        <a:t>Number of FTE who Telework</a:t>
                      </a:r>
                    </a:p>
                    <a:p>
                      <a:pPr marL="342900" marR="123825" lvl="0" indent="-342900">
                        <a:spcBef>
                          <a:spcPts val="0"/>
                        </a:spcBef>
                        <a:spcAft>
                          <a:spcPts val="0"/>
                        </a:spcAft>
                        <a:buFont typeface="Symbol"/>
                        <a:buChar char=""/>
                      </a:pPr>
                      <a:r>
                        <a:rPr lang="en-US" sz="1200" dirty="0">
                          <a:effectLst/>
                          <a:latin typeface="Calibri"/>
                          <a:ea typeface="Calibri"/>
                          <a:cs typeface="Times New Roman"/>
                        </a:rPr>
                        <a:t>Average % of Time Teleworking</a:t>
                      </a:r>
                    </a:p>
                    <a:p>
                      <a:pPr marL="342900" marR="123825" lvl="0" indent="-342900">
                        <a:spcBef>
                          <a:spcPts val="0"/>
                        </a:spcBef>
                        <a:spcAft>
                          <a:spcPts val="0"/>
                        </a:spcAft>
                        <a:buFont typeface="Symbol"/>
                        <a:buChar char=""/>
                      </a:pPr>
                      <a:r>
                        <a:rPr lang="en-US" sz="1200" dirty="0">
                          <a:effectLst/>
                          <a:latin typeface="Calibri"/>
                          <a:ea typeface="Calibri"/>
                          <a:cs typeface="Times New Roman"/>
                        </a:rPr>
                        <a:t>Total Number of Leases Recorded for this Facility</a:t>
                      </a:r>
                    </a:p>
                    <a:p>
                      <a:pPr marL="342900" marR="123825" lvl="0" indent="-342900">
                        <a:spcBef>
                          <a:spcPts val="0"/>
                        </a:spcBef>
                        <a:spcAft>
                          <a:spcPts val="0"/>
                        </a:spcAft>
                        <a:buFont typeface="Symbol"/>
                        <a:buChar char=""/>
                      </a:pPr>
                      <a:r>
                        <a:rPr lang="en-US" sz="1200" dirty="0">
                          <a:effectLst/>
                          <a:latin typeface="Calibri"/>
                          <a:ea typeface="Calibri"/>
                          <a:cs typeface="Times New Roman"/>
                        </a:rPr>
                        <a:t>Total Square Footage Leased from the Facility</a:t>
                      </a:r>
                    </a:p>
                    <a:p>
                      <a:pPr marL="342900" marR="123825" lvl="0" indent="-342900">
                        <a:spcBef>
                          <a:spcPts val="0"/>
                        </a:spcBef>
                        <a:spcAft>
                          <a:spcPts val="0"/>
                        </a:spcAft>
                        <a:buFont typeface="Symbol"/>
                        <a:buChar char=""/>
                      </a:pPr>
                      <a:r>
                        <a:rPr lang="en-US" sz="1200" dirty="0">
                          <a:effectLst/>
                          <a:latin typeface="Calibri"/>
                          <a:ea typeface="Calibri"/>
                          <a:cs typeface="Times New Roman"/>
                        </a:rPr>
                        <a:t>Tenant List</a:t>
                      </a:r>
                    </a:p>
                    <a:p>
                      <a:pPr marL="342900" marR="123825" lvl="0" indent="-342900">
                        <a:spcBef>
                          <a:spcPts val="0"/>
                        </a:spcBef>
                        <a:spcAft>
                          <a:spcPts val="0"/>
                        </a:spcAft>
                        <a:buFont typeface="Symbol"/>
                        <a:buChar char=""/>
                      </a:pPr>
                      <a:r>
                        <a:rPr lang="en-US" sz="1200" dirty="0">
                          <a:effectLst/>
                          <a:latin typeface="Calibri"/>
                          <a:ea typeface="Calibri"/>
                          <a:cs typeface="Times New Roman"/>
                        </a:rPr>
                        <a:t>Total Revenue Generated from Leases</a:t>
                      </a:r>
                    </a:p>
                    <a:p>
                      <a:pPr marL="342900" marR="123825" lvl="0" indent="-342900">
                        <a:spcBef>
                          <a:spcPts val="0"/>
                        </a:spcBef>
                        <a:spcAft>
                          <a:spcPts val="0"/>
                        </a:spcAft>
                        <a:buFont typeface="Symbol"/>
                        <a:buChar char=""/>
                      </a:pPr>
                      <a:r>
                        <a:rPr lang="en-US" sz="1200" dirty="0">
                          <a:effectLst/>
                          <a:latin typeface="Calibri"/>
                          <a:ea typeface="Calibri"/>
                          <a:cs typeface="Times New Roman"/>
                        </a:rPr>
                        <a:t>Parking Revenue</a:t>
                      </a:r>
                    </a:p>
                    <a:p>
                      <a:pPr marL="342900" marR="123825" lvl="0" indent="-342900">
                        <a:spcBef>
                          <a:spcPts val="0"/>
                        </a:spcBef>
                        <a:spcAft>
                          <a:spcPts val="0"/>
                        </a:spcAft>
                        <a:buFont typeface="Symbol"/>
                        <a:buChar char=""/>
                      </a:pPr>
                      <a:r>
                        <a:rPr lang="en-US" sz="1200" dirty="0">
                          <a:effectLst/>
                          <a:latin typeface="Calibri"/>
                          <a:ea typeface="Calibri"/>
                          <a:cs typeface="Times New Roman"/>
                        </a:rPr>
                        <a:t>Other Revenue</a:t>
                      </a:r>
                    </a:p>
                    <a:p>
                      <a:pPr marL="342900" marR="123825" lvl="0" indent="-342900">
                        <a:spcBef>
                          <a:spcPts val="0"/>
                        </a:spcBef>
                        <a:spcAft>
                          <a:spcPts val="0"/>
                        </a:spcAft>
                        <a:buFont typeface="Symbol"/>
                        <a:buChar char=""/>
                      </a:pPr>
                      <a:r>
                        <a:rPr lang="en-US" sz="1200" dirty="0">
                          <a:effectLst/>
                          <a:latin typeface="Calibri"/>
                          <a:ea typeface="Calibri"/>
                          <a:cs typeface="Times New Roman"/>
                        </a:rPr>
                        <a:t>Total Utility Cost</a:t>
                      </a:r>
                    </a:p>
                    <a:p>
                      <a:pPr marL="342900" marR="123825" lvl="0" indent="-342900">
                        <a:spcBef>
                          <a:spcPts val="0"/>
                        </a:spcBef>
                        <a:spcAft>
                          <a:spcPts val="0"/>
                        </a:spcAft>
                        <a:buFont typeface="Symbol"/>
                        <a:buChar char=""/>
                      </a:pPr>
                      <a:r>
                        <a:rPr lang="en-US" sz="1200" dirty="0">
                          <a:effectLst/>
                          <a:latin typeface="Calibri"/>
                          <a:ea typeface="Calibri"/>
                          <a:cs typeface="Times New Roman"/>
                        </a:rPr>
                        <a:t>Operating Cost</a:t>
                      </a:r>
                    </a:p>
                    <a:p>
                      <a:pPr marL="342900" marR="123825" lvl="0" indent="-342900">
                        <a:spcBef>
                          <a:spcPts val="0"/>
                        </a:spcBef>
                        <a:spcAft>
                          <a:spcPts val="0"/>
                        </a:spcAft>
                        <a:buFont typeface="Symbol"/>
                        <a:buChar char=""/>
                      </a:pPr>
                      <a:r>
                        <a:rPr lang="en-US" sz="1200" dirty="0" err="1">
                          <a:effectLst/>
                          <a:latin typeface="Calibri"/>
                          <a:ea typeface="Calibri"/>
                          <a:cs typeface="Times New Roman"/>
                        </a:rPr>
                        <a:t>Taxroll</a:t>
                      </a:r>
                      <a:r>
                        <a:rPr lang="en-US" sz="1200" dirty="0">
                          <a:effectLst/>
                          <a:latin typeface="Calibri"/>
                          <a:ea typeface="Calibri"/>
                          <a:cs typeface="Times New Roman"/>
                        </a:rPr>
                        <a:t> ID</a:t>
                      </a:r>
                    </a:p>
                    <a:p>
                      <a:pPr marL="342900" marR="123825" lvl="0" indent="-342900">
                        <a:spcBef>
                          <a:spcPts val="0"/>
                        </a:spcBef>
                        <a:spcAft>
                          <a:spcPts val="0"/>
                        </a:spcAft>
                        <a:buFont typeface="Symbol"/>
                        <a:buChar char=""/>
                      </a:pPr>
                      <a:r>
                        <a:rPr lang="en-US" sz="1200" dirty="0" err="1">
                          <a:effectLst/>
                          <a:latin typeface="Calibri"/>
                          <a:ea typeface="Calibri"/>
                          <a:cs typeface="Times New Roman"/>
                        </a:rPr>
                        <a:t>Taxroll</a:t>
                      </a:r>
                      <a:r>
                        <a:rPr lang="en-US" sz="1200" dirty="0">
                          <a:effectLst/>
                          <a:latin typeface="Calibri"/>
                          <a:ea typeface="Calibri"/>
                          <a:cs typeface="Times New Roman"/>
                        </a:rPr>
                        <a:t> Structure Value</a:t>
                      </a:r>
                    </a:p>
                    <a:p>
                      <a:pPr marL="342900" marR="123825" lvl="0" indent="-342900">
                        <a:spcBef>
                          <a:spcPts val="0"/>
                        </a:spcBef>
                        <a:spcAft>
                          <a:spcPts val="0"/>
                        </a:spcAft>
                        <a:buFont typeface="Symbol"/>
                        <a:buChar char=""/>
                      </a:pPr>
                      <a:r>
                        <a:rPr lang="en-US" sz="1200" dirty="0" err="1">
                          <a:effectLst/>
                          <a:latin typeface="Calibri"/>
                          <a:ea typeface="Calibri"/>
                          <a:cs typeface="Times New Roman"/>
                        </a:rPr>
                        <a:t>Taxroll</a:t>
                      </a:r>
                      <a:r>
                        <a:rPr lang="en-US" sz="1200" dirty="0">
                          <a:effectLst/>
                          <a:latin typeface="Calibri"/>
                          <a:ea typeface="Calibri"/>
                          <a:cs typeface="Times New Roman"/>
                        </a:rPr>
                        <a:t> Land Value</a:t>
                      </a:r>
                    </a:p>
                    <a:p>
                      <a:pPr marL="342900" marR="123825" lvl="0" indent="-342900">
                        <a:spcBef>
                          <a:spcPts val="0"/>
                        </a:spcBef>
                        <a:spcAft>
                          <a:spcPts val="0"/>
                        </a:spcAft>
                        <a:buFont typeface="Symbol"/>
                        <a:buChar char=""/>
                      </a:pPr>
                      <a:r>
                        <a:rPr lang="en-US" sz="1200" dirty="0" err="1">
                          <a:effectLst/>
                          <a:latin typeface="Calibri"/>
                          <a:ea typeface="Calibri"/>
                          <a:cs typeface="Times New Roman"/>
                        </a:rPr>
                        <a:t>Taxroll</a:t>
                      </a:r>
                      <a:r>
                        <a:rPr lang="en-US" sz="1200" dirty="0">
                          <a:effectLst/>
                          <a:latin typeface="Calibri"/>
                          <a:ea typeface="Calibri"/>
                          <a:cs typeface="Times New Roman"/>
                        </a:rPr>
                        <a:t> Assessment Year</a:t>
                      </a:r>
                    </a:p>
                    <a:p>
                      <a:pPr marL="342900" marR="123825" lvl="0" indent="-342900">
                        <a:spcBef>
                          <a:spcPts val="0"/>
                        </a:spcBef>
                        <a:spcAft>
                          <a:spcPts val="0"/>
                        </a:spcAft>
                        <a:buFont typeface="Symbol"/>
                        <a:buChar char=""/>
                      </a:pPr>
                      <a:r>
                        <a:rPr lang="en-US" sz="1200" dirty="0">
                          <a:effectLst/>
                          <a:latin typeface="Calibri"/>
                          <a:ea typeface="Calibri"/>
                          <a:cs typeface="Times New Roman"/>
                        </a:rPr>
                        <a:t>Agency Comments</a:t>
                      </a:r>
                    </a:p>
                  </a:txBody>
                  <a:tcPr marL="68580" marR="68580" marT="0" marB="0"/>
                </a:tc>
              </a:tr>
            </a:tbl>
          </a:graphicData>
        </a:graphic>
      </p:graphicFrame>
      <p:sp>
        <p:nvSpPr>
          <p:cNvPr id="7" name="TextBox 6"/>
          <p:cNvSpPr txBox="1"/>
          <p:nvPr/>
        </p:nvSpPr>
        <p:spPr>
          <a:xfrm>
            <a:off x="2848181" y="598400"/>
            <a:ext cx="5187166" cy="707886"/>
          </a:xfrm>
          <a:prstGeom prst="rect">
            <a:avLst/>
          </a:prstGeom>
          <a:noFill/>
        </p:spPr>
        <p:txBody>
          <a:bodyPr wrap="square" rtlCol="0">
            <a:spAutoFit/>
          </a:bodyPr>
          <a:lstStyle/>
          <a:p>
            <a:pPr algn="ctr"/>
            <a:r>
              <a:rPr lang="en-US" sz="2000" b="1" dirty="0" smtClean="0"/>
              <a:t>System Enhancements Phase I (continued)</a:t>
            </a:r>
            <a:endParaRPr lang="en-US" sz="2000" b="1" dirty="0"/>
          </a:p>
        </p:txBody>
      </p:sp>
      <p:sp>
        <p:nvSpPr>
          <p:cNvPr id="2" name="Slide Number Placeholder 1"/>
          <p:cNvSpPr>
            <a:spLocks noGrp="1"/>
          </p:cNvSpPr>
          <p:nvPr>
            <p:ph type="sldNum" sz="quarter" idx="12"/>
          </p:nvPr>
        </p:nvSpPr>
        <p:spPr/>
        <p:txBody>
          <a:bodyPr/>
          <a:lstStyle/>
          <a:p>
            <a:fld id="{5127E8A8-A1AC-3744-8503-C3C2F1EEADF2}" type="slidenum">
              <a:rPr lang="en-US" smtClean="0"/>
              <a:t>13</a:t>
            </a:fld>
            <a:endParaRPr lang="en-US"/>
          </a:p>
        </p:txBody>
      </p:sp>
    </p:spTree>
    <p:extLst>
      <p:ext uri="{BB962C8B-B14F-4D97-AF65-F5344CB8AC3E}">
        <p14:creationId xmlns:p14="http://schemas.microsoft.com/office/powerpoint/2010/main" val="202571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6286"/>
            <a:ext cx="2090056" cy="5109093"/>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7" name="TextBox 6"/>
          <p:cNvSpPr txBox="1"/>
          <p:nvPr/>
        </p:nvSpPr>
        <p:spPr>
          <a:xfrm>
            <a:off x="2848181" y="777297"/>
            <a:ext cx="5187166" cy="400110"/>
          </a:xfrm>
          <a:prstGeom prst="rect">
            <a:avLst/>
          </a:prstGeom>
          <a:noFill/>
        </p:spPr>
        <p:txBody>
          <a:bodyPr wrap="square" rtlCol="0">
            <a:spAutoFit/>
          </a:bodyPr>
          <a:lstStyle/>
          <a:p>
            <a:pPr algn="ctr"/>
            <a:r>
              <a:rPr lang="en-US" sz="2000" b="1" dirty="0" smtClean="0"/>
              <a:t>Screen Shot of Data Upload Field</a:t>
            </a:r>
            <a:endParaRPr lang="en-US" sz="2000" b="1" dirty="0"/>
          </a:p>
        </p:txBody>
      </p:sp>
      <p:pic>
        <p:nvPicPr>
          <p:cNvPr id="5" name="Picture 4"/>
          <p:cNvPicPr/>
          <p:nvPr/>
        </p:nvPicPr>
        <p:blipFill rotWithShape="1">
          <a:blip r:embed="rId2"/>
          <a:srcRect l="3756" t="25609" r="4692" b="12718"/>
          <a:stretch/>
        </p:blipFill>
        <p:spPr bwMode="auto">
          <a:xfrm>
            <a:off x="2714171" y="1306286"/>
            <a:ext cx="5660572" cy="4980213"/>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5127E8A8-A1AC-3744-8503-C3C2F1EEADF2}" type="slidenum">
              <a:rPr lang="en-US" smtClean="0"/>
              <a:t>14</a:t>
            </a:fld>
            <a:endParaRPr lang="en-US"/>
          </a:p>
        </p:txBody>
      </p:sp>
    </p:spTree>
    <p:extLst>
      <p:ext uri="{BB962C8B-B14F-4D97-AF65-F5344CB8AC3E}">
        <p14:creationId xmlns:p14="http://schemas.microsoft.com/office/powerpoint/2010/main" val="412152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292645"/>
            <a:ext cx="2107473" cy="5109093"/>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7" name="TextBox 6"/>
          <p:cNvSpPr txBox="1"/>
          <p:nvPr/>
        </p:nvSpPr>
        <p:spPr>
          <a:xfrm>
            <a:off x="2848181" y="777297"/>
            <a:ext cx="5187166" cy="400110"/>
          </a:xfrm>
          <a:prstGeom prst="rect">
            <a:avLst/>
          </a:prstGeom>
          <a:noFill/>
        </p:spPr>
        <p:txBody>
          <a:bodyPr wrap="square" rtlCol="0">
            <a:spAutoFit/>
          </a:bodyPr>
          <a:lstStyle/>
          <a:p>
            <a:pPr algn="ctr"/>
            <a:r>
              <a:rPr lang="en-US" sz="2000" b="1" dirty="0" smtClean="0"/>
              <a:t>Screen Shot of Data Upload Error Screen</a:t>
            </a:r>
            <a:endParaRPr lang="en-US" sz="2000" b="1" dirty="0"/>
          </a:p>
        </p:txBody>
      </p:sp>
      <p:pic>
        <p:nvPicPr>
          <p:cNvPr id="6" name="Picture 5"/>
          <p:cNvPicPr/>
          <p:nvPr/>
        </p:nvPicPr>
        <p:blipFill rotWithShape="1">
          <a:blip r:embed="rId2"/>
          <a:srcRect l="2253" t="25187" r="3499" b="7202"/>
          <a:stretch/>
        </p:blipFill>
        <p:spPr bwMode="auto">
          <a:xfrm>
            <a:off x="2728686" y="1407886"/>
            <a:ext cx="5529943" cy="4878613"/>
          </a:xfrm>
          <a:prstGeom prst="rect">
            <a:avLst/>
          </a:prstGeom>
          <a:ln>
            <a:solidFill>
              <a:schemeClr val="tx1"/>
            </a:solid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5127E8A8-A1AC-3744-8503-C3C2F1EEADF2}" type="slidenum">
              <a:rPr lang="en-US" smtClean="0"/>
              <a:t>15</a:t>
            </a:fld>
            <a:endParaRPr lang="en-US" dirty="0"/>
          </a:p>
        </p:txBody>
      </p:sp>
    </p:spTree>
    <p:extLst>
      <p:ext uri="{BB962C8B-B14F-4D97-AF65-F5344CB8AC3E}">
        <p14:creationId xmlns:p14="http://schemas.microsoft.com/office/powerpoint/2010/main" val="1142870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2554515" y="1306287"/>
          <a:ext cx="6107650" cy="5047865"/>
        </p:xfrm>
        <a:graphic>
          <a:graphicData uri="http://schemas.openxmlformats.org/drawingml/2006/table">
            <a:tbl>
              <a:tblPr firstRow="1" firstCol="1" bandRow="1">
                <a:tableStyleId>{5C22544A-7EE6-4342-B048-85BDC9FD1C3A}</a:tableStyleId>
              </a:tblPr>
              <a:tblGrid>
                <a:gridCol w="1628995"/>
                <a:gridCol w="4478655"/>
              </a:tblGrid>
              <a:tr h="226355">
                <a:tc gridSpan="2">
                  <a:txBody>
                    <a:bodyPr/>
                    <a:lstStyle/>
                    <a:p>
                      <a:pPr marL="0" marR="0">
                        <a:spcBef>
                          <a:spcPts val="0"/>
                        </a:spcBef>
                        <a:spcAft>
                          <a:spcPts val="0"/>
                        </a:spcAft>
                      </a:pPr>
                      <a:r>
                        <a:rPr lang="en-US" sz="1200" dirty="0">
                          <a:effectLst/>
                        </a:rPr>
                        <a:t>COSMETIC / NAVIGATION CHANGES</a:t>
                      </a:r>
                      <a:endParaRPr lang="en-US" sz="1200" dirty="0">
                        <a:effectLst/>
                        <a:latin typeface="Calibri"/>
                        <a:ea typeface="Calibri"/>
                        <a:cs typeface="Times New Roman"/>
                      </a:endParaRPr>
                    </a:p>
                  </a:txBody>
                  <a:tcPr marL="68580" marR="68580" marT="0" marB="0"/>
                </a:tc>
                <a:tc hMerge="1">
                  <a:txBody>
                    <a:bodyPr/>
                    <a:lstStyle/>
                    <a:p>
                      <a:endParaRPr lang="en-US"/>
                    </a:p>
                  </a:txBody>
                  <a:tcPr/>
                </a:tc>
              </a:tr>
              <a:tr h="905421">
                <a:tc>
                  <a:txBody>
                    <a:bodyPr/>
                    <a:lstStyle/>
                    <a:p>
                      <a:pPr marL="0" marR="104775">
                        <a:spcBef>
                          <a:spcPts val="0"/>
                        </a:spcBef>
                        <a:spcAft>
                          <a:spcPts val="0"/>
                        </a:spcAft>
                      </a:pPr>
                      <a:r>
                        <a:rPr lang="en-US" sz="1200" dirty="0">
                          <a:effectLst/>
                        </a:rPr>
                        <a:t>“Back to Facilities List” button</a:t>
                      </a:r>
                      <a:endParaRPr lang="en-US" sz="1200" dirty="0">
                        <a:effectLst/>
                        <a:latin typeface="Calibri"/>
                        <a:ea typeface="Calibri"/>
                        <a:cs typeface="Times New Roman"/>
                      </a:endParaRPr>
                    </a:p>
                  </a:txBody>
                  <a:tcPr marL="68580" marR="68580" marT="0" marB="0"/>
                </a:tc>
                <a:tc>
                  <a:txBody>
                    <a:bodyPr/>
                    <a:lstStyle/>
                    <a:p>
                      <a:pPr marL="0" marR="123825">
                        <a:spcBef>
                          <a:spcPts val="0"/>
                        </a:spcBef>
                        <a:spcAft>
                          <a:spcPts val="0"/>
                        </a:spcAft>
                      </a:pPr>
                      <a:r>
                        <a:rPr lang="en-US" sz="1200" dirty="0">
                          <a:effectLst/>
                        </a:rPr>
                        <a:t>Add to Edit/View/Create Facilities screen at top of page (in addition to bottom).</a:t>
                      </a:r>
                    </a:p>
                    <a:p>
                      <a:pPr marL="0" marR="123825">
                        <a:spcBef>
                          <a:spcPts val="0"/>
                        </a:spcBef>
                        <a:spcAft>
                          <a:spcPts val="0"/>
                        </a:spcAft>
                      </a:pPr>
                      <a:r>
                        <a:rPr lang="en-US" sz="1200" dirty="0">
                          <a:effectLst/>
                        </a:rPr>
                        <a:t>Add to Edit/View/Create Campus screen at top of page (in addition to bottom).</a:t>
                      </a:r>
                      <a:endParaRPr lang="en-US" sz="1200" dirty="0">
                        <a:effectLst/>
                        <a:latin typeface="Calibri"/>
                        <a:ea typeface="Calibri"/>
                        <a:cs typeface="Times New Roman"/>
                      </a:endParaRPr>
                    </a:p>
                  </a:txBody>
                  <a:tcPr marL="68580" marR="68580" marT="0" marB="0"/>
                </a:tc>
              </a:tr>
              <a:tr h="452711">
                <a:tc>
                  <a:txBody>
                    <a:bodyPr/>
                    <a:lstStyle/>
                    <a:p>
                      <a:pPr marL="0" marR="45720">
                        <a:spcBef>
                          <a:spcPts val="0"/>
                        </a:spcBef>
                        <a:spcAft>
                          <a:spcPts val="0"/>
                        </a:spcAft>
                      </a:pPr>
                      <a:r>
                        <a:rPr lang="en-US" sz="1200" dirty="0">
                          <a:effectLst/>
                        </a:rPr>
                        <a:t>Edit/View Campus Screen</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Add Agency Name.</a:t>
                      </a:r>
                      <a:endParaRPr lang="en-US" sz="1200" dirty="0">
                        <a:effectLst/>
                        <a:latin typeface="Calibri"/>
                        <a:ea typeface="Calibri"/>
                        <a:cs typeface="Times New Roman"/>
                      </a:endParaRPr>
                    </a:p>
                  </a:txBody>
                  <a:tcPr marL="68580" marR="68580" marT="0" marB="0"/>
                </a:tc>
              </a:tr>
              <a:tr h="452711">
                <a:tc>
                  <a:txBody>
                    <a:bodyPr/>
                    <a:lstStyle/>
                    <a:p>
                      <a:pPr marL="0" marR="0">
                        <a:spcBef>
                          <a:spcPts val="0"/>
                        </a:spcBef>
                        <a:spcAft>
                          <a:spcPts val="0"/>
                        </a:spcAft>
                      </a:pPr>
                      <a:r>
                        <a:rPr lang="en-US" sz="1200" dirty="0">
                          <a:effectLst/>
                        </a:rPr>
                        <a:t>Splash Screen</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Remind users that information entered into FL-SOLARIS FITS is public record.</a:t>
                      </a:r>
                      <a:endParaRPr lang="en-US" sz="1200" dirty="0">
                        <a:effectLst/>
                        <a:latin typeface="Calibri"/>
                        <a:ea typeface="Calibri"/>
                        <a:cs typeface="Times New Roman"/>
                      </a:endParaRPr>
                    </a:p>
                  </a:txBody>
                  <a:tcPr marL="68580" marR="68580" marT="0" marB="0"/>
                </a:tc>
              </a:tr>
              <a:tr h="226355">
                <a:tc gridSpan="2">
                  <a:txBody>
                    <a:bodyPr/>
                    <a:lstStyle/>
                    <a:p>
                      <a:pPr marL="0" marR="0">
                        <a:spcBef>
                          <a:spcPts val="0"/>
                        </a:spcBef>
                        <a:spcAft>
                          <a:spcPts val="0"/>
                        </a:spcAft>
                      </a:pPr>
                      <a:r>
                        <a:rPr lang="en-US" sz="1200" dirty="0">
                          <a:effectLst/>
                        </a:rPr>
                        <a:t>FUNCTIONALITY CHANGES</a:t>
                      </a:r>
                      <a:endParaRPr lang="en-US" sz="1200" dirty="0">
                        <a:effectLst/>
                        <a:latin typeface="Calibri"/>
                        <a:ea typeface="Calibri"/>
                        <a:cs typeface="Times New Roman"/>
                      </a:endParaRPr>
                    </a:p>
                  </a:txBody>
                  <a:tcPr marL="68580" marR="68580" marT="0" marB="0"/>
                </a:tc>
                <a:tc hMerge="1">
                  <a:txBody>
                    <a:bodyPr/>
                    <a:lstStyle/>
                    <a:p>
                      <a:endParaRPr lang="en-US"/>
                    </a:p>
                  </a:txBody>
                  <a:tcPr/>
                </a:tc>
              </a:tr>
              <a:tr h="226355">
                <a:tc>
                  <a:txBody>
                    <a:bodyPr/>
                    <a:lstStyle/>
                    <a:p>
                      <a:pPr marL="0" marR="0">
                        <a:spcBef>
                          <a:spcPts val="0"/>
                        </a:spcBef>
                        <a:spcAft>
                          <a:spcPts val="0"/>
                        </a:spcAft>
                      </a:pPr>
                      <a:r>
                        <a:rPr lang="en-US" sz="1200" dirty="0">
                          <a:effectLst/>
                        </a:rPr>
                        <a:t>Search</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Add the ability to search by address.</a:t>
                      </a:r>
                      <a:endParaRPr lang="en-US" sz="1200" dirty="0">
                        <a:effectLst/>
                        <a:latin typeface="Calibri"/>
                        <a:ea typeface="Calibri"/>
                        <a:cs typeface="Times New Roman"/>
                      </a:endParaRPr>
                    </a:p>
                  </a:txBody>
                  <a:tcPr marL="68580" marR="68580" marT="0" marB="0"/>
                </a:tc>
              </a:tr>
              <a:tr h="929567">
                <a:tc>
                  <a:txBody>
                    <a:bodyPr/>
                    <a:lstStyle/>
                    <a:p>
                      <a:pPr marL="0" marR="0">
                        <a:spcBef>
                          <a:spcPts val="0"/>
                        </a:spcBef>
                        <a:spcAft>
                          <a:spcPts val="0"/>
                        </a:spcAft>
                      </a:pPr>
                      <a:r>
                        <a:rPr lang="en-US" sz="1200" dirty="0">
                          <a:effectLst/>
                        </a:rPr>
                        <a:t>Data Extract File</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Add Latitude/Longitude coordinates to the extract file.</a:t>
                      </a:r>
                    </a:p>
                    <a:p>
                      <a:pPr marL="0" marR="0">
                        <a:spcBef>
                          <a:spcPts val="0"/>
                        </a:spcBef>
                        <a:spcAft>
                          <a:spcPts val="0"/>
                        </a:spcAft>
                      </a:pPr>
                      <a:r>
                        <a:rPr lang="en-US" sz="1200" dirty="0">
                          <a:effectLst/>
                        </a:rPr>
                        <a:t>Refresh extract columns to be consistent with field changes in Phase I</a:t>
                      </a:r>
                    </a:p>
                    <a:p>
                      <a:pPr marL="0" marR="0">
                        <a:spcBef>
                          <a:spcPts val="0"/>
                        </a:spcBef>
                        <a:spcAft>
                          <a:spcPts val="0"/>
                        </a:spcAft>
                      </a:pPr>
                      <a:r>
                        <a:rPr lang="en-US" sz="1200" dirty="0">
                          <a:effectLst/>
                        </a:rPr>
                        <a:t>Revise the archive file naming convention to be FY2013-14 rather than 2013.</a:t>
                      </a:r>
                      <a:endParaRPr lang="en-US" sz="1200" dirty="0">
                        <a:effectLst/>
                        <a:latin typeface="Calibri"/>
                        <a:ea typeface="Calibri"/>
                        <a:cs typeface="Times New Roman"/>
                      </a:endParaRPr>
                    </a:p>
                  </a:txBody>
                  <a:tcPr marL="68580" marR="68580" marT="0" marB="0"/>
                </a:tc>
              </a:tr>
              <a:tr h="452711">
                <a:tc>
                  <a:txBody>
                    <a:bodyPr/>
                    <a:lstStyle/>
                    <a:p>
                      <a:pPr marL="0" marR="102870">
                        <a:spcBef>
                          <a:spcPts val="0"/>
                        </a:spcBef>
                        <a:spcAft>
                          <a:spcPts val="0"/>
                        </a:spcAft>
                      </a:pPr>
                      <a:r>
                        <a:rPr lang="en-US" sz="1200" dirty="0">
                          <a:effectLst/>
                        </a:rPr>
                        <a:t>Add Historical Data Tab</a:t>
                      </a:r>
                      <a:endParaRPr lang="en-US" sz="1200" dirty="0">
                        <a:effectLst/>
                        <a:latin typeface="Calibri"/>
                        <a:ea typeface="Calibri"/>
                        <a:cs typeface="Times New Roman"/>
                      </a:endParaRPr>
                    </a:p>
                  </a:txBody>
                  <a:tcPr marL="68580" marR="68580" marT="0" marB="0"/>
                </a:tc>
                <a:tc>
                  <a:txBody>
                    <a:bodyPr/>
                    <a:lstStyle/>
                    <a:p>
                      <a:pPr marL="0" marR="123825">
                        <a:spcBef>
                          <a:spcPts val="0"/>
                        </a:spcBef>
                        <a:spcAft>
                          <a:spcPts val="0"/>
                        </a:spcAft>
                      </a:pPr>
                      <a:r>
                        <a:rPr lang="en-US" sz="1200" dirty="0">
                          <a:effectLst/>
                        </a:rPr>
                        <a:t>Keep and display all historical data for all fields that are reset July 1.</a:t>
                      </a:r>
                      <a:endParaRPr lang="en-US" sz="1200" dirty="0">
                        <a:effectLst/>
                        <a:latin typeface="Calibri"/>
                        <a:ea typeface="Calibri"/>
                        <a:cs typeface="Times New Roman"/>
                      </a:endParaRPr>
                    </a:p>
                  </a:txBody>
                  <a:tcPr marL="68580" marR="68580" marT="0" marB="0"/>
                </a:tc>
              </a:tr>
              <a:tr h="496613">
                <a:tc>
                  <a:txBody>
                    <a:bodyPr/>
                    <a:lstStyle/>
                    <a:p>
                      <a:pPr marL="0" marR="0">
                        <a:spcBef>
                          <a:spcPts val="0"/>
                        </a:spcBef>
                        <a:spcAft>
                          <a:spcPts val="0"/>
                        </a:spcAft>
                      </a:pPr>
                      <a:r>
                        <a:rPr lang="en-US" sz="1200" dirty="0">
                          <a:effectLst/>
                        </a:rPr>
                        <a:t>Add Land Tab</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Display all associated land information for the parcel on which the facility reside.</a:t>
                      </a:r>
                      <a:endParaRPr lang="en-US" sz="1200" dirty="0">
                        <a:effectLst/>
                        <a:latin typeface="Calibri"/>
                        <a:ea typeface="Calibri"/>
                        <a:cs typeface="Times New Roman"/>
                      </a:endParaRPr>
                    </a:p>
                  </a:txBody>
                  <a:tcPr marL="68580" marR="68580" marT="0" marB="0"/>
                </a:tc>
              </a:tr>
              <a:tr h="679066">
                <a:tc>
                  <a:txBody>
                    <a:bodyPr/>
                    <a:lstStyle/>
                    <a:p>
                      <a:pPr marL="0" marR="0">
                        <a:spcBef>
                          <a:spcPts val="0"/>
                        </a:spcBef>
                        <a:spcAft>
                          <a:spcPts val="0"/>
                        </a:spcAft>
                      </a:pPr>
                      <a:r>
                        <a:rPr lang="en-US" sz="1200" dirty="0">
                          <a:effectLst/>
                        </a:rPr>
                        <a:t>Transfer DOR </a:t>
                      </a:r>
                      <a:r>
                        <a:rPr lang="en-US" sz="1200" dirty="0" err="1">
                          <a:effectLst/>
                        </a:rPr>
                        <a:t>Taxroll</a:t>
                      </a:r>
                      <a:r>
                        <a:rPr lang="en-US" sz="1200" dirty="0">
                          <a:effectLst/>
                        </a:rPr>
                        <a:t> Information Automatically</a:t>
                      </a:r>
                      <a:endParaRPr lang="en-US" sz="1200" dirty="0">
                        <a:effectLst/>
                        <a:latin typeface="Calibri"/>
                        <a:ea typeface="Calibri"/>
                        <a:cs typeface="Times New Roman"/>
                      </a:endParaRPr>
                    </a:p>
                  </a:txBody>
                  <a:tcPr marL="68580" marR="68580" marT="0" marB="0"/>
                </a:tc>
                <a:tc>
                  <a:txBody>
                    <a:bodyPr/>
                    <a:lstStyle/>
                    <a:p>
                      <a:pPr marL="0" marR="123825">
                        <a:spcBef>
                          <a:spcPts val="0"/>
                        </a:spcBef>
                        <a:spcAft>
                          <a:spcPts val="0"/>
                        </a:spcAft>
                      </a:pPr>
                      <a:r>
                        <a:rPr lang="en-US" sz="1200" b="1" dirty="0" smtClean="0">
                          <a:effectLst/>
                        </a:rPr>
                        <a:t>Note:</a:t>
                      </a:r>
                      <a:r>
                        <a:rPr lang="en-US" sz="1200" b="1" baseline="0" dirty="0" smtClean="0">
                          <a:effectLst/>
                        </a:rPr>
                        <a:t>  This enhancement is being replaced by the ability to perform  data extracts without duplication of  </a:t>
                      </a:r>
                    </a:p>
                    <a:p>
                      <a:pPr marL="0" marR="123825">
                        <a:spcBef>
                          <a:spcPts val="0"/>
                        </a:spcBef>
                        <a:spcAft>
                          <a:spcPts val="0"/>
                        </a:spcAft>
                      </a:pPr>
                      <a:r>
                        <a:rPr lang="en-US" sz="1200" b="1" baseline="0" dirty="0" smtClean="0">
                          <a:effectLst/>
                        </a:rPr>
                        <a:t>FL-SOLARIS ID numbers  in the results.</a:t>
                      </a:r>
                      <a:endParaRPr lang="en-US" sz="1200" b="1" dirty="0">
                        <a:effectLst/>
                        <a:latin typeface="Calibri"/>
                        <a:ea typeface="Calibri"/>
                        <a:cs typeface="Times New Roman"/>
                      </a:endParaRPr>
                    </a:p>
                  </a:txBody>
                  <a:tcPr marL="68580" marR="68580" marT="0" marB="0">
                    <a:solidFill>
                      <a:schemeClr val="tx2">
                        <a:lumMod val="40000"/>
                        <a:lumOff val="60000"/>
                      </a:schemeClr>
                    </a:solidFill>
                  </a:tcPr>
                </a:tc>
              </a:tr>
            </a:tbl>
          </a:graphicData>
        </a:graphic>
      </p:graphicFrame>
      <p:sp>
        <p:nvSpPr>
          <p:cNvPr id="3" name="Text Placeholder 2"/>
          <p:cNvSpPr>
            <a:spLocks noGrp="1"/>
          </p:cNvSpPr>
          <p:nvPr>
            <p:ph type="body" sz="quarter" idx="14"/>
          </p:nvPr>
        </p:nvSpPr>
        <p:spPr>
          <a:xfrm>
            <a:off x="0" y="1306287"/>
            <a:ext cx="2107474" cy="5099643"/>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5" name="Rectangle 1"/>
          <p:cNvSpPr>
            <a:spLocks noChangeArrowheads="1"/>
          </p:cNvSpPr>
          <p:nvPr/>
        </p:nvSpPr>
        <p:spPr bwMode="auto">
          <a:xfrm>
            <a:off x="2593975" y="1866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571879" y="478971"/>
            <a:ext cx="6090285" cy="707886"/>
          </a:xfrm>
          <a:prstGeom prst="rect">
            <a:avLst/>
          </a:prstGeom>
          <a:noFill/>
        </p:spPr>
        <p:txBody>
          <a:bodyPr wrap="square" rtlCol="0">
            <a:spAutoFit/>
          </a:bodyPr>
          <a:lstStyle/>
          <a:p>
            <a:pPr algn="ctr"/>
            <a:r>
              <a:rPr lang="en-US" sz="2000" b="1" dirty="0" smtClean="0"/>
              <a:t>Future System Enhancements, Phase II</a:t>
            </a:r>
          </a:p>
          <a:p>
            <a:pPr algn="ctr"/>
            <a:r>
              <a:rPr lang="en-US" sz="2000" b="1" dirty="0" smtClean="0"/>
              <a:t>(expected May 15, 2014)</a:t>
            </a:r>
            <a:endParaRPr lang="en-US" sz="2000" b="1" dirty="0"/>
          </a:p>
        </p:txBody>
      </p:sp>
      <p:sp>
        <p:nvSpPr>
          <p:cNvPr id="2" name="Slide Number Placeholder 1"/>
          <p:cNvSpPr>
            <a:spLocks noGrp="1"/>
          </p:cNvSpPr>
          <p:nvPr>
            <p:ph type="sldNum" sz="quarter" idx="12"/>
          </p:nvPr>
        </p:nvSpPr>
        <p:spPr/>
        <p:txBody>
          <a:bodyPr/>
          <a:lstStyle/>
          <a:p>
            <a:fld id="{5127E8A8-A1AC-3744-8503-C3C2F1EEADF2}" type="slidenum">
              <a:rPr lang="en-US" smtClean="0"/>
              <a:t>16</a:t>
            </a:fld>
            <a:endParaRPr lang="en-US"/>
          </a:p>
        </p:txBody>
      </p:sp>
    </p:spTree>
    <p:extLst>
      <p:ext uri="{BB962C8B-B14F-4D97-AF65-F5344CB8AC3E}">
        <p14:creationId xmlns:p14="http://schemas.microsoft.com/office/powerpoint/2010/main" val="606026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38400" y="800100"/>
            <a:ext cx="6533662" cy="5486400"/>
          </a:xfrm>
        </p:spPr>
        <p:txBody>
          <a:bodyPr>
            <a:normAutofit/>
          </a:bodyPr>
          <a:lstStyle/>
          <a:p>
            <a:pPr marL="0" indent="0" algn="ctr">
              <a:buNone/>
            </a:pPr>
            <a:r>
              <a:rPr lang="en-US" b="1" dirty="0" smtClean="0"/>
              <a:t>Tenant Broker Contracts</a:t>
            </a:r>
          </a:p>
          <a:p>
            <a:pPr marL="0" indent="0">
              <a:buNone/>
            </a:pPr>
            <a:endParaRPr lang="en-US" dirty="0" smtClean="0"/>
          </a:p>
          <a:p>
            <a:pPr marL="0" indent="0">
              <a:buNone/>
            </a:pPr>
            <a:r>
              <a:rPr lang="en-US" dirty="0" smtClean="0"/>
              <a:t>New contracts have been executed and posted:</a:t>
            </a:r>
          </a:p>
          <a:p>
            <a:pPr marL="0" indent="0">
              <a:buNone/>
            </a:pPr>
            <a:endParaRPr lang="en-US" dirty="0" smtClean="0"/>
          </a:p>
          <a:p>
            <a:pPr marL="0" indent="0">
              <a:buNone/>
            </a:pPr>
            <a:r>
              <a:rPr lang="en-US" sz="2400" dirty="0" smtClean="0">
                <a:hlinkClick r:id="rId2"/>
              </a:rPr>
              <a:t>DMS12/13-007A  - CBRE, Inc.</a:t>
            </a:r>
            <a:endParaRPr lang="en-US" sz="2400" dirty="0" smtClean="0"/>
          </a:p>
          <a:p>
            <a:pPr marL="0" indent="0">
              <a:buNone/>
            </a:pPr>
            <a:endParaRPr lang="en-US" sz="2400" dirty="0" smtClean="0"/>
          </a:p>
          <a:p>
            <a:pPr marL="0" indent="0">
              <a:buNone/>
            </a:pPr>
            <a:r>
              <a:rPr lang="en-US" sz="2400" dirty="0" smtClean="0">
                <a:hlinkClick r:id="rId3"/>
              </a:rPr>
              <a:t>DMS12/13-007B  - Vertical Integration</a:t>
            </a:r>
            <a:endParaRPr lang="en-US" sz="2400" dirty="0" smtClean="0"/>
          </a:p>
          <a:p>
            <a:pPr marL="0" indent="0">
              <a:buNone/>
            </a:pPr>
            <a:endParaRPr lang="en-US" sz="2800" dirty="0"/>
          </a:p>
        </p:txBody>
      </p:sp>
      <p:sp>
        <p:nvSpPr>
          <p:cNvPr id="3" name="Text Placeholder 2"/>
          <p:cNvSpPr>
            <a:spLocks noGrp="1"/>
          </p:cNvSpPr>
          <p:nvPr>
            <p:ph type="body" sz="quarter" idx="14"/>
          </p:nvPr>
        </p:nvSpPr>
        <p:spPr>
          <a:xfrm>
            <a:off x="0" y="1306286"/>
            <a:ext cx="2090057"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b="1" dirty="0">
                <a:solidFill>
                  <a:srgbClr val="0070C0"/>
                </a:solidFill>
              </a:rPr>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17</a:t>
            </a:fld>
            <a:endParaRPr lang="en-US" dirty="0"/>
          </a:p>
        </p:txBody>
      </p:sp>
    </p:spTree>
    <p:extLst>
      <p:ext uri="{BB962C8B-B14F-4D97-AF65-F5344CB8AC3E}">
        <p14:creationId xmlns:p14="http://schemas.microsoft.com/office/powerpoint/2010/main" val="551688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nSpc>
                <a:spcPct val="120000"/>
              </a:lnSpc>
              <a:buNone/>
            </a:pPr>
            <a:r>
              <a:rPr lang="en-US" sz="2400" dirty="0" smtClean="0"/>
              <a:t>In addition to an approved RSN, an agency must issue a purchase order accompanied by either:</a:t>
            </a:r>
          </a:p>
          <a:p>
            <a:pPr marL="0" indent="0">
              <a:lnSpc>
                <a:spcPct val="120000"/>
              </a:lnSpc>
              <a:buNone/>
            </a:pPr>
            <a:endParaRPr lang="en-US" sz="2400" dirty="0" smtClean="0"/>
          </a:p>
          <a:p>
            <a:pPr>
              <a:lnSpc>
                <a:spcPct val="120000"/>
              </a:lnSpc>
              <a:buFont typeface="Arial" panose="020B0604020202020204" pitchFamily="34" charset="0"/>
              <a:buChar char="•"/>
            </a:pPr>
            <a:r>
              <a:rPr lang="en-US" sz="2400" dirty="0"/>
              <a:t>a</a:t>
            </a:r>
            <a:r>
              <a:rPr lang="en-US" sz="2400" dirty="0" smtClean="0"/>
              <a:t> completed Engagement </a:t>
            </a:r>
            <a:r>
              <a:rPr lang="en-US" sz="2400" dirty="0"/>
              <a:t>C</a:t>
            </a:r>
            <a:r>
              <a:rPr lang="en-US" sz="2400" dirty="0" smtClean="0"/>
              <a:t>hecklist </a:t>
            </a:r>
            <a:r>
              <a:rPr lang="en-US" sz="2400" dirty="0"/>
              <a:t>for each leasing transaction with performance dates clearly </a:t>
            </a:r>
            <a:r>
              <a:rPr lang="en-US" sz="2400" dirty="0" smtClean="0"/>
              <a:t>identified;  or </a:t>
            </a:r>
          </a:p>
          <a:p>
            <a:pPr marL="0" indent="0">
              <a:lnSpc>
                <a:spcPct val="120000"/>
              </a:lnSpc>
              <a:buNone/>
            </a:pPr>
            <a:endParaRPr lang="en-US" sz="2400" dirty="0" smtClean="0"/>
          </a:p>
          <a:p>
            <a:pPr>
              <a:lnSpc>
                <a:spcPct val="120000"/>
              </a:lnSpc>
              <a:buFont typeface="Arial" panose="020B0604020202020204" pitchFamily="34" charset="0"/>
              <a:buChar char="•"/>
            </a:pPr>
            <a:r>
              <a:rPr lang="en-US" sz="2400" dirty="0"/>
              <a:t>S</a:t>
            </a:r>
            <a:r>
              <a:rPr lang="en-US" sz="2400" dirty="0" smtClean="0"/>
              <a:t>cope </a:t>
            </a:r>
            <a:r>
              <a:rPr lang="en-US" sz="2400" dirty="0"/>
              <a:t>of W</a:t>
            </a:r>
            <a:r>
              <a:rPr lang="en-US" sz="2400" dirty="0" smtClean="0"/>
              <a:t>ork that </a:t>
            </a:r>
            <a:r>
              <a:rPr lang="en-US" sz="2400" dirty="0"/>
              <a:t>has clear performance expectations, deliverables and timelines for </a:t>
            </a:r>
            <a:r>
              <a:rPr lang="en-US" sz="2400" dirty="0" smtClean="0"/>
              <a:t>delivery.</a:t>
            </a:r>
            <a:endParaRPr lang="en-US" sz="2400" dirty="0"/>
          </a:p>
        </p:txBody>
      </p:sp>
      <p:sp>
        <p:nvSpPr>
          <p:cNvPr id="3" name="Text Placeholder 2"/>
          <p:cNvSpPr>
            <a:spLocks noGrp="1"/>
          </p:cNvSpPr>
          <p:nvPr>
            <p:ph type="body" sz="quarter" idx="14"/>
          </p:nvPr>
        </p:nvSpPr>
        <p:spPr>
          <a:xfrm>
            <a:off x="0" y="1306286"/>
            <a:ext cx="207264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b="1" dirty="0">
                <a:solidFill>
                  <a:srgbClr val="0070C0"/>
                </a:solidFill>
              </a:rPr>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18</a:t>
            </a:fld>
            <a:endParaRPr lang="en-US" dirty="0"/>
          </a:p>
        </p:txBody>
      </p:sp>
    </p:spTree>
    <p:extLst>
      <p:ext uri="{BB962C8B-B14F-4D97-AF65-F5344CB8AC3E}">
        <p14:creationId xmlns:p14="http://schemas.microsoft.com/office/powerpoint/2010/main" val="4136998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dirty="0" smtClean="0"/>
              <a:t>What is new in the contracts:</a:t>
            </a:r>
          </a:p>
          <a:p>
            <a:pPr marL="0" indent="0">
              <a:buNone/>
            </a:pPr>
            <a:endParaRPr lang="en-US" dirty="0" smtClean="0"/>
          </a:p>
          <a:p>
            <a:r>
              <a:rPr lang="en-US" dirty="0"/>
              <a:t>L</a:t>
            </a:r>
            <a:r>
              <a:rPr lang="en-US" dirty="0" smtClean="0"/>
              <a:t>ower commission amounts;</a:t>
            </a:r>
          </a:p>
          <a:p>
            <a:r>
              <a:rPr lang="en-US" dirty="0" smtClean="0"/>
              <a:t>Fixed rates for IMA’s and BOV’s;</a:t>
            </a:r>
          </a:p>
          <a:p>
            <a:r>
              <a:rPr lang="en-US" dirty="0" smtClean="0"/>
              <a:t>Post-lease execution requirements; and</a:t>
            </a:r>
          </a:p>
          <a:p>
            <a:r>
              <a:rPr lang="en-US" dirty="0"/>
              <a:t>V</a:t>
            </a:r>
            <a:r>
              <a:rPr lang="en-US" dirty="0" smtClean="0"/>
              <a:t>arious price options for balance of line items. </a:t>
            </a:r>
            <a:endParaRPr lang="en-US" dirty="0"/>
          </a:p>
          <a:p>
            <a:pPr marL="0" indent="0">
              <a:buNone/>
            </a:pPr>
            <a:endParaRPr lang="en-US" dirty="0"/>
          </a:p>
        </p:txBody>
      </p:sp>
      <p:sp>
        <p:nvSpPr>
          <p:cNvPr id="3" name="Text Placeholder 2"/>
          <p:cNvSpPr>
            <a:spLocks noGrp="1"/>
          </p:cNvSpPr>
          <p:nvPr>
            <p:ph type="body" sz="quarter" idx="14"/>
          </p:nvPr>
        </p:nvSpPr>
        <p:spPr>
          <a:xfrm>
            <a:off x="0" y="1306286"/>
            <a:ext cx="2120348"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b="1" dirty="0">
                <a:solidFill>
                  <a:srgbClr val="0070C0"/>
                </a:solidFill>
              </a:rPr>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19</a:t>
            </a:fld>
            <a:endParaRPr lang="en-US" dirty="0"/>
          </a:p>
        </p:txBody>
      </p:sp>
    </p:spTree>
    <p:extLst>
      <p:ext uri="{BB962C8B-B14F-4D97-AF65-F5344CB8AC3E}">
        <p14:creationId xmlns:p14="http://schemas.microsoft.com/office/powerpoint/2010/main" val="209481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7485"/>
          </a:xfrm>
        </p:spPr>
        <p:txBody>
          <a:bodyPr>
            <a:noAutofit/>
          </a:bodyPr>
          <a:lstStyle/>
          <a:p>
            <a:r>
              <a:rPr lang="en-US" sz="3600" dirty="0" smtClean="0">
                <a:solidFill>
                  <a:schemeClr val="accent2">
                    <a:lumMod val="75000"/>
                  </a:schemeClr>
                </a:solidFill>
              </a:rPr>
              <a:t>Agenda</a:t>
            </a:r>
            <a:endParaRPr lang="en-US" sz="3600" dirty="0">
              <a:solidFill>
                <a:schemeClr val="accent2">
                  <a:lumMod val="75000"/>
                </a:schemeClr>
              </a:solidFill>
            </a:endParaRPr>
          </a:p>
        </p:txBody>
      </p:sp>
      <p:sp>
        <p:nvSpPr>
          <p:cNvPr id="3" name="Content Placeholder 2"/>
          <p:cNvSpPr>
            <a:spLocks noGrp="1"/>
          </p:cNvSpPr>
          <p:nvPr>
            <p:ph idx="1"/>
          </p:nvPr>
        </p:nvSpPr>
        <p:spPr>
          <a:xfrm>
            <a:off x="1484923" y="836246"/>
            <a:ext cx="6174153" cy="4810840"/>
          </a:xfrm>
        </p:spPr>
        <p:txBody>
          <a:bodyPr>
            <a:normAutofit fontScale="92500" lnSpcReduction="20000"/>
          </a:bodyPr>
          <a:lstStyle/>
          <a:p>
            <a:pPr marL="914400" lvl="1" indent="-514350">
              <a:buFont typeface="+mj-lt"/>
              <a:buAutoNum type="arabicPeriod"/>
            </a:pPr>
            <a:r>
              <a:rPr lang="en-US" dirty="0" smtClean="0"/>
              <a:t>Introductions (New Staff) </a:t>
            </a:r>
          </a:p>
          <a:p>
            <a:pPr marL="914400" lvl="1" indent="-514350">
              <a:buFont typeface="+mj-lt"/>
              <a:buAutoNum type="arabicPeriod"/>
            </a:pPr>
            <a:r>
              <a:rPr lang="en-US" dirty="0" smtClean="0"/>
              <a:t>Annual </a:t>
            </a:r>
            <a:r>
              <a:rPr lang="en-US" dirty="0"/>
              <a:t>Data </a:t>
            </a:r>
            <a:r>
              <a:rPr lang="en-US" dirty="0" smtClean="0"/>
              <a:t>Validation</a:t>
            </a:r>
            <a:endParaRPr lang="en-US" dirty="0"/>
          </a:p>
          <a:p>
            <a:pPr marL="914400" lvl="1" indent="-514350">
              <a:buFont typeface="+mj-lt"/>
              <a:buAutoNum type="arabicPeriod"/>
            </a:pPr>
            <a:r>
              <a:rPr lang="en-US" dirty="0"/>
              <a:t>Tenant Broker </a:t>
            </a:r>
            <a:r>
              <a:rPr lang="en-US" dirty="0" smtClean="0"/>
              <a:t>Contracts</a:t>
            </a:r>
            <a:endParaRPr lang="en-US" dirty="0"/>
          </a:p>
          <a:p>
            <a:pPr marL="914400" lvl="1" indent="-514350">
              <a:buFont typeface="+mj-lt"/>
              <a:buAutoNum type="arabicPeriod"/>
            </a:pPr>
            <a:r>
              <a:rPr lang="en-US" dirty="0"/>
              <a:t>Emergency Leases</a:t>
            </a:r>
          </a:p>
          <a:p>
            <a:pPr marL="914400" lvl="1" indent="-514350">
              <a:buFont typeface="+mj-lt"/>
              <a:buAutoNum type="arabicPeriod"/>
            </a:pPr>
            <a:r>
              <a:rPr lang="en-US" dirty="0"/>
              <a:t>Energy </a:t>
            </a:r>
            <a:r>
              <a:rPr lang="en-US" dirty="0" smtClean="0"/>
              <a:t>Performance Analysis (EPA)</a:t>
            </a:r>
          </a:p>
          <a:p>
            <a:pPr marL="914400" lvl="1" indent="-514350">
              <a:buFont typeface="+mj-lt"/>
              <a:buAutoNum type="arabicPeriod"/>
            </a:pPr>
            <a:r>
              <a:rPr lang="en-US" dirty="0" smtClean="0"/>
              <a:t>Invitation to Negotiate (ITN)</a:t>
            </a:r>
          </a:p>
          <a:p>
            <a:pPr marL="914400" lvl="1" indent="-514350">
              <a:buFont typeface="+mj-lt"/>
              <a:buAutoNum type="arabicPeriod"/>
            </a:pPr>
            <a:r>
              <a:rPr lang="en-US" dirty="0" smtClean="0"/>
              <a:t>Building Owners and Managers Association (BOMA)</a:t>
            </a:r>
            <a:endParaRPr lang="en-US" dirty="0"/>
          </a:p>
          <a:p>
            <a:pPr marL="914400" lvl="1" indent="-514350">
              <a:buFont typeface="+mj-lt"/>
              <a:buAutoNum type="arabicPeriod"/>
            </a:pPr>
            <a:r>
              <a:rPr lang="en-US" dirty="0" smtClean="0"/>
              <a:t>Standard Lease Agreement </a:t>
            </a:r>
          </a:p>
          <a:p>
            <a:pPr marL="914400" lvl="1" indent="-514350">
              <a:buFont typeface="+mj-lt"/>
              <a:buAutoNum type="arabicPeriod"/>
            </a:pPr>
            <a:r>
              <a:rPr lang="en-US" dirty="0" smtClean="0"/>
              <a:t>Net </a:t>
            </a:r>
            <a:r>
              <a:rPr lang="en-US" dirty="0"/>
              <a:t>Present </a:t>
            </a:r>
            <a:r>
              <a:rPr lang="en-US" dirty="0" smtClean="0"/>
              <a:t>Value (NPV)</a:t>
            </a:r>
          </a:p>
          <a:p>
            <a:pPr marL="914400" lvl="1" indent="-514350">
              <a:buFont typeface="+mj-lt"/>
              <a:buAutoNum type="arabicPeriod"/>
            </a:pPr>
            <a:r>
              <a:rPr lang="en-US" dirty="0" smtClean="0"/>
              <a:t>Florida Facilities Pool (FFP)</a:t>
            </a:r>
          </a:p>
          <a:p>
            <a:pPr marL="914400" lvl="1" indent="-514350">
              <a:buFont typeface="+mj-lt"/>
              <a:buAutoNum type="arabicPeriod"/>
            </a:pPr>
            <a:r>
              <a:rPr lang="en-US" dirty="0" smtClean="0"/>
              <a:t>Tenant Improvements (TI)</a:t>
            </a:r>
          </a:p>
          <a:p>
            <a:pPr marL="914400" lvl="1" indent="-514350">
              <a:buFont typeface="+mj-lt"/>
              <a:buAutoNum type="arabicPeriod"/>
            </a:pPr>
            <a:r>
              <a:rPr lang="en-US" dirty="0" smtClean="0"/>
              <a:t>DMS Regional Leasing Contacts</a:t>
            </a:r>
          </a:p>
          <a:p>
            <a:pPr marL="914400" lvl="1" indent="-514350">
              <a:buFont typeface="+mj-lt"/>
              <a:buAutoNum type="arabicPeriod"/>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35F58B07-5FBF-0A4D-884E-A35E52B35DDD}" type="slidenum">
              <a:rPr lang="en-US" smtClean="0"/>
              <a:t>2</a:t>
            </a:fld>
            <a:endParaRPr lang="en-US" dirty="0"/>
          </a:p>
        </p:txBody>
      </p:sp>
    </p:spTree>
    <p:extLst>
      <p:ext uri="{BB962C8B-B14F-4D97-AF65-F5344CB8AC3E}">
        <p14:creationId xmlns:p14="http://schemas.microsoft.com/office/powerpoint/2010/main" val="321662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dirty="0"/>
              <a:t>Tenant Broker Contracts</a:t>
            </a:r>
          </a:p>
          <a:p>
            <a:pPr marL="0" indent="0">
              <a:buNone/>
            </a:pPr>
            <a:endParaRPr lang="en-US" dirty="0"/>
          </a:p>
        </p:txBody>
      </p:sp>
      <p:sp>
        <p:nvSpPr>
          <p:cNvPr id="3" name="Text Placeholder 2"/>
          <p:cNvSpPr>
            <a:spLocks noGrp="1"/>
          </p:cNvSpPr>
          <p:nvPr>
            <p:ph type="body" sz="quarter" idx="14"/>
          </p:nvPr>
        </p:nvSpPr>
        <p:spPr>
          <a:xfrm>
            <a:off x="0" y="1306286"/>
            <a:ext cx="2090057"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b="1" dirty="0">
                <a:solidFill>
                  <a:srgbClr val="0070C0"/>
                </a:solidFill>
              </a:rPr>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0763891"/>
              </p:ext>
            </p:extLst>
          </p:nvPr>
        </p:nvGraphicFramePr>
        <p:xfrm>
          <a:off x="2438400" y="1596572"/>
          <a:ext cx="6226628" cy="4606508"/>
        </p:xfrm>
        <a:graphic>
          <a:graphicData uri="http://schemas.openxmlformats.org/drawingml/2006/table">
            <a:tbl>
              <a:tblPr firstRow="1" firstCol="1" bandRow="1">
                <a:tableStyleId>{5C22544A-7EE6-4342-B048-85BDC9FD1C3A}</a:tableStyleId>
              </a:tblPr>
              <a:tblGrid>
                <a:gridCol w="2489690"/>
                <a:gridCol w="3736938"/>
              </a:tblGrid>
              <a:tr h="783771">
                <a:tc>
                  <a:txBody>
                    <a:bodyPr/>
                    <a:lstStyle/>
                    <a:p>
                      <a:pPr marL="0" marR="0" algn="ctr">
                        <a:spcBef>
                          <a:spcPts val="0"/>
                        </a:spcBef>
                        <a:spcAft>
                          <a:spcPts val="0"/>
                        </a:spcAft>
                      </a:pPr>
                      <a:r>
                        <a:rPr lang="en-US" sz="1100" dirty="0">
                          <a:effectLst/>
                        </a:rPr>
                        <a:t>Type of Lease Agreement Negotiated</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dirty="0">
                          <a:effectLst/>
                        </a:rPr>
                        <a:t>Maximum Compensation Rate</a:t>
                      </a:r>
                      <a:endParaRPr lang="en-US" sz="1200" dirty="0">
                        <a:effectLst/>
                        <a:latin typeface="Times New Roman"/>
                        <a:ea typeface="Times New Roman"/>
                      </a:endParaRPr>
                    </a:p>
                  </a:txBody>
                  <a:tcPr marL="68580" marR="68580" marT="0" marB="0" anchor="ctr"/>
                </a:tc>
              </a:tr>
              <a:tr h="1798223">
                <a:tc>
                  <a:txBody>
                    <a:bodyPr/>
                    <a:lstStyle/>
                    <a:p>
                      <a:pPr marL="0" marR="0" algn="ctr">
                        <a:spcBef>
                          <a:spcPts val="0"/>
                        </a:spcBef>
                        <a:spcAft>
                          <a:spcPts val="0"/>
                        </a:spcAft>
                      </a:pPr>
                      <a:r>
                        <a:rPr lang="en-US" sz="1100" dirty="0">
                          <a:effectLst/>
                        </a:rPr>
                        <a:t>New leases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rPr>
                        <a:t>Total Annual Rent of                           Maximum</a:t>
                      </a:r>
                      <a:endParaRPr lang="en-US" sz="1200" dirty="0">
                        <a:effectLst/>
                      </a:endParaRPr>
                    </a:p>
                    <a:p>
                      <a:pPr marL="0" marR="0">
                        <a:spcBef>
                          <a:spcPts val="0"/>
                        </a:spcBef>
                        <a:spcAft>
                          <a:spcPts val="0"/>
                        </a:spcAft>
                      </a:pPr>
                      <a:r>
                        <a:rPr lang="en-US" sz="1100" dirty="0">
                          <a:effectLst/>
                        </a:rPr>
                        <a:t>the Base Term of the Lease                 Rate </a:t>
                      </a:r>
                      <a:endParaRPr lang="en-US" sz="1200" dirty="0">
                        <a:effectLst/>
                      </a:endParaRPr>
                    </a:p>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              0 - $    500,000                      3.50%</a:t>
                      </a:r>
                      <a:endParaRPr lang="en-US" sz="1200" dirty="0">
                        <a:effectLst/>
                      </a:endParaRPr>
                    </a:p>
                    <a:p>
                      <a:pPr marL="0" marR="0">
                        <a:spcBef>
                          <a:spcPts val="0"/>
                        </a:spcBef>
                        <a:spcAft>
                          <a:spcPts val="0"/>
                        </a:spcAft>
                      </a:pPr>
                      <a:r>
                        <a:rPr lang="en-US" sz="1100" dirty="0">
                          <a:effectLst/>
                        </a:rPr>
                        <a:t>$    500,001 - $2,500,000                      3.25%</a:t>
                      </a:r>
                      <a:endParaRPr lang="en-US" sz="1200" dirty="0">
                        <a:effectLst/>
                      </a:endParaRPr>
                    </a:p>
                    <a:p>
                      <a:pPr marL="0" marR="0">
                        <a:spcBef>
                          <a:spcPts val="0"/>
                        </a:spcBef>
                        <a:spcAft>
                          <a:spcPts val="0"/>
                        </a:spcAft>
                      </a:pPr>
                      <a:r>
                        <a:rPr lang="en-US" sz="1100" dirty="0">
                          <a:effectLst/>
                        </a:rPr>
                        <a:t>$ 2,500,001 - $4,500,000                      3.00%</a:t>
                      </a:r>
                      <a:endParaRPr lang="en-US" sz="1200" dirty="0">
                        <a:effectLst/>
                      </a:endParaRPr>
                    </a:p>
                    <a:p>
                      <a:pPr marL="0" marR="0">
                        <a:spcBef>
                          <a:spcPts val="0"/>
                        </a:spcBef>
                        <a:spcAft>
                          <a:spcPts val="0"/>
                        </a:spcAft>
                      </a:pPr>
                      <a:r>
                        <a:rPr lang="en-US" sz="1100" dirty="0">
                          <a:effectLst/>
                        </a:rPr>
                        <a:t>$ 4,500,001 - $6,499,999                      2.75%</a:t>
                      </a:r>
                      <a:endParaRPr lang="en-US" sz="1200" dirty="0">
                        <a:effectLst/>
                      </a:endParaRPr>
                    </a:p>
                    <a:p>
                      <a:pPr marL="0" marR="0">
                        <a:spcBef>
                          <a:spcPts val="0"/>
                        </a:spcBef>
                        <a:spcAft>
                          <a:spcPts val="0"/>
                        </a:spcAft>
                      </a:pPr>
                      <a:r>
                        <a:rPr lang="en-US" sz="1100" dirty="0">
                          <a:effectLst/>
                        </a:rPr>
                        <a:t>$        6,500,000 and over                     2.50%</a:t>
                      </a:r>
                      <a:endParaRPr lang="en-US" sz="1200" dirty="0">
                        <a:effectLst/>
                      </a:endParaRPr>
                    </a:p>
                    <a:p>
                      <a:pPr marL="0" marR="0">
                        <a:spcBef>
                          <a:spcPts val="0"/>
                        </a:spcBef>
                        <a:spcAft>
                          <a:spcPts val="0"/>
                        </a:spcAft>
                      </a:pPr>
                      <a:r>
                        <a:rPr lang="en-US" sz="1100" dirty="0">
                          <a:effectLst/>
                        </a:rPr>
                        <a:t> </a:t>
                      </a:r>
                      <a:endParaRPr lang="en-US" sz="1200" dirty="0">
                        <a:effectLst/>
                        <a:latin typeface="Times New Roman"/>
                        <a:ea typeface="Times New Roman"/>
                      </a:endParaRPr>
                    </a:p>
                  </a:txBody>
                  <a:tcPr marL="68580" marR="68580" marT="0" marB="0" anchor="ctr"/>
                </a:tc>
              </a:tr>
              <a:tr h="799210">
                <a:tc>
                  <a:txBody>
                    <a:bodyPr/>
                    <a:lstStyle/>
                    <a:p>
                      <a:pPr marL="0" marR="0">
                        <a:spcBef>
                          <a:spcPts val="0"/>
                        </a:spcBef>
                        <a:spcAft>
                          <a:spcPts val="0"/>
                        </a:spcAft>
                      </a:pPr>
                      <a:r>
                        <a:rPr lang="en-US" sz="1100" dirty="0">
                          <a:effectLst/>
                        </a:rPr>
                        <a:t>Lease renewal, lease modifications, stay-in-place lease, lease extension, lease expansion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rPr>
                        <a:t>2% of the rent to be paid for the term of the particular lease renewal, modification, extension, expansion, or stay-in-place negotiated. </a:t>
                      </a:r>
                      <a:endParaRPr lang="en-US" sz="1200" dirty="0">
                        <a:effectLst/>
                        <a:latin typeface="Times New Roman"/>
                        <a:ea typeface="Times New Roman"/>
                      </a:endParaRPr>
                    </a:p>
                  </a:txBody>
                  <a:tcPr marL="68580" marR="68580" marT="0" marB="0" anchor="ctr"/>
                </a:tc>
              </a:tr>
              <a:tr h="1225304">
                <a:tc>
                  <a:txBody>
                    <a:bodyPr/>
                    <a:lstStyle/>
                    <a:p>
                      <a:pPr marL="0" marR="0">
                        <a:spcBef>
                          <a:spcPts val="0"/>
                        </a:spcBef>
                        <a:spcAft>
                          <a:spcPts val="0"/>
                        </a:spcAft>
                      </a:pPr>
                      <a:r>
                        <a:rPr lang="en-US" sz="1100" dirty="0">
                          <a:effectLst/>
                        </a:rPr>
                        <a:t>All leases for warehouse, hangar or storage space</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rPr>
                        <a:t>2% of the sum of the annual rent to be paid over the initial term of the lease for leases 0-5,000 square feet</a:t>
                      </a:r>
                      <a:endParaRPr lang="en-US" sz="1200" dirty="0">
                        <a:effectLst/>
                      </a:endParaRPr>
                    </a:p>
                    <a:p>
                      <a:pPr marL="0" marR="0">
                        <a:spcBef>
                          <a:spcPts val="0"/>
                        </a:spcBef>
                        <a:spcAft>
                          <a:spcPts val="0"/>
                        </a:spcAft>
                      </a:pPr>
                      <a:r>
                        <a:rPr lang="en-US" sz="1100" dirty="0">
                          <a:effectLst/>
                        </a:rPr>
                        <a:t> </a:t>
                      </a:r>
                      <a:endParaRPr lang="en-US" sz="1200" dirty="0">
                        <a:effectLst/>
                      </a:endParaRPr>
                    </a:p>
                    <a:p>
                      <a:pPr marL="0" marR="0">
                        <a:spcBef>
                          <a:spcPts val="0"/>
                        </a:spcBef>
                        <a:spcAft>
                          <a:spcPts val="0"/>
                        </a:spcAft>
                      </a:pPr>
                      <a:r>
                        <a:rPr lang="en-US" sz="1100" dirty="0">
                          <a:effectLst/>
                        </a:rPr>
                        <a:t>Leases over </a:t>
                      </a:r>
                      <a:r>
                        <a:rPr lang="en-US" sz="1100" dirty="0" smtClean="0">
                          <a:effectLst/>
                        </a:rPr>
                        <a:t>5,000 </a:t>
                      </a:r>
                      <a:r>
                        <a:rPr lang="en-US" sz="1100" dirty="0">
                          <a:effectLst/>
                        </a:rPr>
                        <a:t>square feet follow the new lease chart above.</a:t>
                      </a:r>
                      <a:endParaRPr lang="en-US" sz="1200" dirty="0">
                        <a:effectLst/>
                        <a:latin typeface="Times New Roman"/>
                        <a:ea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5127E8A8-A1AC-3744-8503-C3C2F1EEADF2}" type="slidenum">
              <a:rPr lang="en-US" smtClean="0"/>
              <a:t>20</a:t>
            </a:fld>
            <a:endParaRPr lang="en-US" dirty="0"/>
          </a:p>
        </p:txBody>
      </p:sp>
    </p:spTree>
    <p:extLst>
      <p:ext uri="{BB962C8B-B14F-4D97-AF65-F5344CB8AC3E}">
        <p14:creationId xmlns:p14="http://schemas.microsoft.com/office/powerpoint/2010/main" val="3979507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0" indent="0">
              <a:buNone/>
            </a:pPr>
            <a:r>
              <a:rPr lang="en-US" dirty="0" smtClean="0"/>
              <a:t>In addition to transaction services, other </a:t>
            </a:r>
            <a:r>
              <a:rPr lang="en-US" dirty="0" smtClean="0">
                <a:solidFill>
                  <a:srgbClr val="FF0000"/>
                </a:solidFill>
              </a:rPr>
              <a:t>general real estate services </a:t>
            </a:r>
            <a:r>
              <a:rPr lang="en-US" dirty="0" smtClean="0"/>
              <a:t>may be purchased from this contract.  </a:t>
            </a:r>
          </a:p>
          <a:p>
            <a:pPr marL="0" indent="0">
              <a:buNone/>
            </a:pPr>
            <a:endParaRPr lang="en-US" dirty="0" smtClean="0"/>
          </a:p>
          <a:p>
            <a:pPr>
              <a:buFont typeface="Arial" panose="020B0604020202020204" pitchFamily="34" charset="0"/>
              <a:buChar char="•"/>
            </a:pPr>
            <a:r>
              <a:rPr lang="en-US" dirty="0" smtClean="0"/>
              <a:t>Agencies must create Scope of Work for which the brokers will provide quotes. </a:t>
            </a:r>
          </a:p>
          <a:p>
            <a:pPr>
              <a:buFont typeface="Courier New" panose="02070309020205020404" pitchFamily="49" charset="0"/>
              <a:buChar char="o"/>
            </a:pPr>
            <a:endParaRPr lang="en-US" dirty="0"/>
          </a:p>
          <a:p>
            <a:pPr>
              <a:buFont typeface="Arial" panose="020B0604020202020204" pitchFamily="34" charset="0"/>
              <a:buChar char="•"/>
            </a:pPr>
            <a:r>
              <a:rPr lang="en-US" dirty="0" smtClean="0"/>
              <a:t>These projects may be fee based (lump sum), hourly rates (as indicated in the contracts) or negotiated commission rates. </a:t>
            </a:r>
            <a:endParaRPr lang="en-US" dirty="0"/>
          </a:p>
          <a:p>
            <a:endParaRPr lang="en-US" dirty="0"/>
          </a:p>
        </p:txBody>
      </p:sp>
      <p:sp>
        <p:nvSpPr>
          <p:cNvPr id="3" name="Text Placeholder 2"/>
          <p:cNvSpPr>
            <a:spLocks noGrp="1"/>
          </p:cNvSpPr>
          <p:nvPr>
            <p:ph type="body" sz="quarter" idx="14"/>
          </p:nvPr>
        </p:nvSpPr>
        <p:spPr>
          <a:xfrm>
            <a:off x="1" y="1306286"/>
            <a:ext cx="2098765"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b="1" dirty="0">
                <a:solidFill>
                  <a:srgbClr val="0070C0"/>
                </a:solidFill>
              </a:rPr>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21</a:t>
            </a:fld>
            <a:endParaRPr lang="en-US" dirty="0"/>
          </a:p>
        </p:txBody>
      </p:sp>
    </p:spTree>
    <p:extLst>
      <p:ext uri="{BB962C8B-B14F-4D97-AF65-F5344CB8AC3E}">
        <p14:creationId xmlns:p14="http://schemas.microsoft.com/office/powerpoint/2010/main" val="2426320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buFont typeface="Arial" panose="020B0604020202020204" pitchFamily="34" charset="0"/>
              <a:buChar char="•"/>
            </a:pPr>
            <a:r>
              <a:rPr lang="en-US" dirty="0" smtClean="0"/>
              <a:t>Form FM4065 Commission Agreement has been updated. </a:t>
            </a:r>
          </a:p>
          <a:p>
            <a:pPr marL="0" indent="0">
              <a:buNone/>
            </a:pPr>
            <a:endParaRPr lang="en-US" dirty="0"/>
          </a:p>
          <a:p>
            <a:pPr>
              <a:buFont typeface="Arial" panose="020B0604020202020204" pitchFamily="34" charset="0"/>
              <a:buChar char="•"/>
            </a:pPr>
            <a:r>
              <a:rPr lang="en-US" dirty="0" smtClean="0"/>
              <a:t>The new commission agreement with the correct commission amounts listed will soon be available on our website; please use this new commission agreement. </a:t>
            </a:r>
            <a:endParaRPr lang="en-US" dirty="0"/>
          </a:p>
          <a:p>
            <a:pPr marL="0" indent="0">
              <a:buNone/>
            </a:pPr>
            <a:endParaRPr lang="en-US" dirty="0"/>
          </a:p>
        </p:txBody>
      </p:sp>
      <p:sp>
        <p:nvSpPr>
          <p:cNvPr id="3" name="Text Placeholder 2"/>
          <p:cNvSpPr>
            <a:spLocks noGrp="1"/>
          </p:cNvSpPr>
          <p:nvPr>
            <p:ph type="body" sz="quarter" idx="14"/>
          </p:nvPr>
        </p:nvSpPr>
        <p:spPr>
          <a:xfrm>
            <a:off x="1" y="1306286"/>
            <a:ext cx="2098765"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b="1" dirty="0">
                <a:solidFill>
                  <a:srgbClr val="0070C0"/>
                </a:solidFill>
              </a:rPr>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22</a:t>
            </a:fld>
            <a:endParaRPr lang="en-US" dirty="0"/>
          </a:p>
        </p:txBody>
      </p:sp>
    </p:spTree>
    <p:extLst>
      <p:ext uri="{BB962C8B-B14F-4D97-AF65-F5344CB8AC3E}">
        <p14:creationId xmlns:p14="http://schemas.microsoft.com/office/powerpoint/2010/main" val="2022172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marL="0" indent="0">
              <a:buNone/>
            </a:pPr>
            <a:r>
              <a:rPr lang="en-US" b="1" dirty="0"/>
              <a:t>Emergency Leases </a:t>
            </a:r>
            <a:r>
              <a:rPr lang="en-US" dirty="0" smtClean="0"/>
              <a:t>(255.25(10), F.S.) are leases for space </a:t>
            </a:r>
            <a:r>
              <a:rPr lang="en-US" dirty="0"/>
              <a:t>approved without a competitive bid that </a:t>
            </a:r>
            <a:r>
              <a:rPr lang="en-US" dirty="0" smtClean="0"/>
              <a:t>meet </a:t>
            </a:r>
            <a:r>
              <a:rPr lang="en-US" dirty="0"/>
              <a:t>the following </a:t>
            </a:r>
            <a:r>
              <a:rPr lang="en-US" dirty="0" smtClean="0"/>
              <a:t>criteria:</a:t>
            </a:r>
          </a:p>
          <a:p>
            <a:pPr marL="0" indent="0">
              <a:buNone/>
            </a:pPr>
            <a:endParaRPr lang="en-US" sz="2600" dirty="0" smtClean="0"/>
          </a:p>
          <a:p>
            <a:pPr>
              <a:buFont typeface="Arial" panose="020B0604020202020204" pitchFamily="34" charset="0"/>
              <a:buChar char="•"/>
            </a:pPr>
            <a:r>
              <a:rPr lang="en-US" sz="2600" dirty="0" smtClean="0"/>
              <a:t>The space is destroyed </a:t>
            </a:r>
            <a:r>
              <a:rPr lang="en-US" sz="2600" dirty="0"/>
              <a:t>or rendered uninhabitable by an act of God, fire, malicious destruction</a:t>
            </a:r>
            <a:r>
              <a:rPr lang="en-US" sz="2600" dirty="0" smtClean="0"/>
              <a:t>, </a:t>
            </a:r>
            <a:r>
              <a:rPr lang="en-US" sz="2600" dirty="0"/>
              <a:t>structural </a:t>
            </a:r>
            <a:r>
              <a:rPr lang="en-US" sz="2600" dirty="0" smtClean="0"/>
              <a:t>failure </a:t>
            </a:r>
            <a:r>
              <a:rPr lang="en-US" sz="2600" dirty="0"/>
              <a:t>or </a:t>
            </a:r>
            <a:r>
              <a:rPr lang="en-US" sz="2600" dirty="0" smtClean="0"/>
              <a:t>legal action; OR</a:t>
            </a:r>
            <a:endParaRPr lang="en-US" sz="2600" dirty="0"/>
          </a:p>
          <a:p>
            <a:pPr marL="0" indent="0">
              <a:buNone/>
            </a:pPr>
            <a:r>
              <a:rPr lang="en-US" sz="2600" dirty="0" smtClean="0"/>
              <a:t>     </a:t>
            </a:r>
          </a:p>
          <a:p>
            <a:pPr>
              <a:buFont typeface="Arial" panose="020B0604020202020204" pitchFamily="34" charset="0"/>
              <a:buChar char="•"/>
            </a:pPr>
            <a:r>
              <a:rPr lang="en-US" sz="2600" dirty="0"/>
              <a:t>T</a:t>
            </a:r>
            <a:r>
              <a:rPr lang="en-US" sz="2600" dirty="0" smtClean="0"/>
              <a:t>he </a:t>
            </a:r>
            <a:r>
              <a:rPr lang="en-US" sz="2600" u="sng" dirty="0"/>
              <a:t>agency head</a:t>
            </a:r>
            <a:r>
              <a:rPr lang="en-US" sz="2600" dirty="0"/>
              <a:t> certifies in writing that there is an immediate danger to the public health, </a:t>
            </a:r>
            <a:r>
              <a:rPr lang="en-US" sz="2600" dirty="0" smtClean="0"/>
              <a:t>safety </a:t>
            </a:r>
            <a:r>
              <a:rPr lang="en-US" sz="2600" dirty="0"/>
              <a:t>or </a:t>
            </a:r>
            <a:r>
              <a:rPr lang="en-US" sz="2600" dirty="0" smtClean="0"/>
              <a:t>welfare; AND</a:t>
            </a:r>
          </a:p>
          <a:p>
            <a:pPr marL="0" indent="0">
              <a:buNone/>
            </a:pPr>
            <a:endParaRPr lang="en-US" sz="2600" dirty="0"/>
          </a:p>
          <a:p>
            <a:pPr marL="0" indent="0">
              <a:buNone/>
            </a:pPr>
            <a:r>
              <a:rPr lang="en-US" sz="2600" dirty="0" smtClean="0"/>
              <a:t>The lease </a:t>
            </a:r>
            <a:r>
              <a:rPr lang="en-US" sz="2600" b="1" dirty="0" smtClean="0"/>
              <a:t>cannot </a:t>
            </a:r>
            <a:r>
              <a:rPr lang="en-US" sz="2600" dirty="0" smtClean="0"/>
              <a:t>exceed 11 months. Lack of planning does not constitute an emergency lease.</a:t>
            </a:r>
          </a:p>
          <a:p>
            <a:pPr marL="0" indent="0">
              <a:buNone/>
            </a:pPr>
            <a:r>
              <a:rPr lang="en-US" sz="2400" dirty="0" smtClean="0"/>
              <a:t> </a:t>
            </a:r>
            <a:endParaRPr lang="en-US" sz="2400" dirty="0"/>
          </a:p>
        </p:txBody>
      </p:sp>
      <p:sp>
        <p:nvSpPr>
          <p:cNvPr id="3" name="Text Placeholder 2"/>
          <p:cNvSpPr>
            <a:spLocks noGrp="1"/>
          </p:cNvSpPr>
          <p:nvPr>
            <p:ph type="body" sz="quarter" idx="14"/>
          </p:nvPr>
        </p:nvSpPr>
        <p:spPr>
          <a:xfrm>
            <a:off x="0" y="1306286"/>
            <a:ext cx="2081349"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b="1" dirty="0">
                <a:solidFill>
                  <a:srgbClr val="0070C0"/>
                </a:solidFill>
              </a:rPr>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23</a:t>
            </a:fld>
            <a:endParaRPr lang="en-US" dirty="0"/>
          </a:p>
        </p:txBody>
      </p:sp>
    </p:spTree>
    <p:extLst>
      <p:ext uri="{BB962C8B-B14F-4D97-AF65-F5344CB8AC3E}">
        <p14:creationId xmlns:p14="http://schemas.microsoft.com/office/powerpoint/2010/main" val="342818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36800" y="800100"/>
            <a:ext cx="6502400" cy="5486400"/>
          </a:xfrm>
        </p:spPr>
        <p:txBody>
          <a:bodyPr>
            <a:normAutofit fontScale="92500" lnSpcReduction="10000"/>
          </a:bodyPr>
          <a:lstStyle/>
          <a:p>
            <a:pPr marL="0" indent="0" algn="ctr">
              <a:buNone/>
            </a:pPr>
            <a:r>
              <a:rPr lang="en-US" dirty="0" smtClean="0"/>
              <a:t>Energy Performance Analysis (EPA)</a:t>
            </a:r>
          </a:p>
          <a:p>
            <a:pPr marL="0" indent="0" algn="ctr">
              <a:buNone/>
            </a:pPr>
            <a:r>
              <a:rPr lang="en-US" dirty="0" smtClean="0"/>
              <a:t>Statutory Requirements</a:t>
            </a:r>
          </a:p>
          <a:p>
            <a:pPr marL="0" indent="0" algn="ctr">
              <a:buNone/>
            </a:pPr>
            <a:endParaRPr lang="en-US" sz="1300" dirty="0" smtClean="0"/>
          </a:p>
          <a:p>
            <a:pPr>
              <a:buFont typeface="Arial" panose="020B0604020202020204" pitchFamily="34" charset="0"/>
              <a:buChar char="•"/>
            </a:pPr>
            <a:r>
              <a:rPr lang="en-US" sz="2600" b="1" dirty="0" smtClean="0"/>
              <a:t>Subsection 255.254(1), Florida Statutes</a:t>
            </a:r>
          </a:p>
          <a:p>
            <a:pPr marL="287338" indent="53975" algn="just">
              <a:buNone/>
            </a:pPr>
            <a:r>
              <a:rPr lang="en-US" sz="2000" dirty="0" smtClean="0"/>
              <a:t>“No state agency shall lease, construct, or have constructed, within limits prescribed in this section, a facility without having secured from the department an </a:t>
            </a:r>
            <a:r>
              <a:rPr lang="en-US" sz="2000" u="sng" dirty="0" smtClean="0"/>
              <a:t>evaluation of life-cycle costs based on sustainable building ratings</a:t>
            </a:r>
            <a:r>
              <a:rPr lang="en-US" sz="2000" dirty="0" smtClean="0"/>
              <a:t>.”</a:t>
            </a:r>
          </a:p>
          <a:p>
            <a:pPr marL="287338" indent="53975" algn="just">
              <a:buNone/>
            </a:pPr>
            <a:endParaRPr lang="en-US" sz="2000" dirty="0"/>
          </a:p>
          <a:p>
            <a:pPr algn="just">
              <a:buFont typeface="Arial" panose="020B0604020202020204" pitchFamily="34" charset="0"/>
              <a:buChar char="•"/>
            </a:pPr>
            <a:r>
              <a:rPr lang="en-US" sz="2600" b="1" dirty="0" smtClean="0"/>
              <a:t>Paragraph 255.257(4)(b), Florida Statutes</a:t>
            </a:r>
          </a:p>
          <a:p>
            <a:pPr marL="287338" indent="0" algn="just">
              <a:buNone/>
            </a:pPr>
            <a:r>
              <a:rPr lang="en-US" sz="2000" dirty="0" smtClean="0"/>
              <a:t>“No </a:t>
            </a:r>
            <a:r>
              <a:rPr lang="en-US" sz="2000" dirty="0"/>
              <a:t>state agency shall enter into new leasing agreements for office space that does not meet </a:t>
            </a:r>
            <a:r>
              <a:rPr lang="en-US" sz="2000" u="sng" dirty="0"/>
              <a:t>Energy Star building standards</a:t>
            </a:r>
            <a:r>
              <a:rPr lang="en-US" sz="2000" dirty="0"/>
              <a:t>, except when the appropriate state agency head determines that no other viable or cost-effective alternative exists</a:t>
            </a:r>
            <a:r>
              <a:rPr lang="en-US" sz="2000" dirty="0" smtClean="0"/>
              <a:t>.”</a:t>
            </a:r>
            <a:endParaRPr lang="en-US" sz="2000" dirty="0"/>
          </a:p>
        </p:txBody>
      </p:sp>
      <p:sp>
        <p:nvSpPr>
          <p:cNvPr id="3" name="Text Placeholder 2"/>
          <p:cNvSpPr>
            <a:spLocks noGrp="1"/>
          </p:cNvSpPr>
          <p:nvPr>
            <p:ph type="body" sz="quarter" idx="14"/>
          </p:nvPr>
        </p:nvSpPr>
        <p:spPr>
          <a:xfrm>
            <a:off x="0" y="1306286"/>
            <a:ext cx="207264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b="1" dirty="0">
                <a:solidFill>
                  <a:srgbClr val="0070C0"/>
                </a:solidFill>
              </a:rPr>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24</a:t>
            </a:fld>
            <a:endParaRPr lang="en-US" dirty="0"/>
          </a:p>
        </p:txBody>
      </p:sp>
    </p:spTree>
    <p:extLst>
      <p:ext uri="{BB962C8B-B14F-4D97-AF65-F5344CB8AC3E}">
        <p14:creationId xmlns:p14="http://schemas.microsoft.com/office/powerpoint/2010/main" val="92814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3000" dirty="0" smtClean="0"/>
              <a:t>Energy Performance Analysis (EPA)</a:t>
            </a:r>
          </a:p>
          <a:p>
            <a:pPr marL="0" indent="0" algn="ctr">
              <a:buNone/>
            </a:pPr>
            <a:r>
              <a:rPr lang="en-US" sz="3000" dirty="0" smtClean="0"/>
              <a:t>Program Requirements</a:t>
            </a:r>
          </a:p>
          <a:p>
            <a:pPr marL="0" indent="0" algn="ctr">
              <a:buNone/>
            </a:pPr>
            <a:endParaRPr lang="en-US" sz="1300" dirty="0" smtClean="0"/>
          </a:p>
          <a:p>
            <a:pPr marL="0" indent="0">
              <a:buNone/>
            </a:pPr>
            <a:r>
              <a:rPr lang="en-US" sz="3000" u="sng" dirty="0" smtClean="0"/>
              <a:t>Energy Star Rating</a:t>
            </a:r>
            <a:r>
              <a:rPr lang="en-US" sz="3000" dirty="0" smtClean="0"/>
              <a:t>:</a:t>
            </a:r>
          </a:p>
          <a:p>
            <a:pPr>
              <a:buFont typeface="Arial" panose="020B0604020202020204" pitchFamily="34" charset="0"/>
              <a:buChar char="•"/>
            </a:pPr>
            <a:r>
              <a:rPr lang="en-US" sz="3000" dirty="0" smtClean="0"/>
              <a:t>Must be 50 or higher</a:t>
            </a:r>
          </a:p>
          <a:p>
            <a:r>
              <a:rPr lang="en-US" sz="3000" dirty="0" smtClean="0"/>
              <a:t>Can be based on utility bills if the space is separately metered and 12 months of bills are available</a:t>
            </a:r>
          </a:p>
          <a:p>
            <a:r>
              <a:rPr lang="en-US" sz="3000" dirty="0" smtClean="0"/>
              <a:t>Must otherwise be based on a computer-based simulation</a:t>
            </a:r>
          </a:p>
        </p:txBody>
      </p:sp>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b="1" dirty="0">
                <a:solidFill>
                  <a:srgbClr val="0070C0"/>
                </a:solidFill>
              </a:rPr>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25</a:t>
            </a:fld>
            <a:endParaRPr lang="en-US" dirty="0"/>
          </a:p>
        </p:txBody>
      </p:sp>
    </p:spTree>
    <p:extLst>
      <p:ext uri="{BB962C8B-B14F-4D97-AF65-F5344CB8AC3E}">
        <p14:creationId xmlns:p14="http://schemas.microsoft.com/office/powerpoint/2010/main" val="3224541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3000" dirty="0" smtClean="0"/>
              <a:t>Energy Performance Analysis (EPA)</a:t>
            </a:r>
          </a:p>
          <a:p>
            <a:pPr marL="0" indent="0" algn="ctr">
              <a:buNone/>
            </a:pPr>
            <a:r>
              <a:rPr lang="en-US" sz="3000" dirty="0" smtClean="0"/>
              <a:t>Program Requirements</a:t>
            </a:r>
          </a:p>
          <a:p>
            <a:pPr marL="0" indent="0" algn="ctr">
              <a:buNone/>
            </a:pPr>
            <a:endParaRPr lang="en-US" sz="3000" dirty="0" smtClean="0"/>
          </a:p>
          <a:p>
            <a:pPr marL="0" indent="0" algn="ctr">
              <a:buNone/>
            </a:pPr>
            <a:endParaRPr lang="en-US" sz="1300" dirty="0" smtClean="0"/>
          </a:p>
          <a:p>
            <a:pPr marL="0" indent="0">
              <a:buNone/>
            </a:pPr>
            <a:r>
              <a:rPr lang="en-US" sz="3000" u="sng" dirty="0" smtClean="0"/>
              <a:t>Low Energy Star Ratings</a:t>
            </a:r>
            <a:r>
              <a:rPr lang="en-US" sz="3000" dirty="0" smtClean="0"/>
              <a:t>:</a:t>
            </a:r>
          </a:p>
          <a:p>
            <a:pPr>
              <a:buFont typeface="Arial" panose="020B0604020202020204" pitchFamily="34" charset="0"/>
              <a:buChar char="•"/>
            </a:pPr>
            <a:r>
              <a:rPr lang="en-US" sz="3000" dirty="0" smtClean="0"/>
              <a:t>A computer-based simulation is necessary to demonstrate proposed building modifications that will raise the Energy Star rating to 50 or higher.</a:t>
            </a:r>
          </a:p>
        </p:txBody>
      </p:sp>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b="1" dirty="0">
                <a:solidFill>
                  <a:srgbClr val="0070C0"/>
                </a:solidFill>
              </a:rPr>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26</a:t>
            </a:fld>
            <a:endParaRPr lang="en-US" dirty="0"/>
          </a:p>
        </p:txBody>
      </p:sp>
    </p:spTree>
    <p:extLst>
      <p:ext uri="{BB962C8B-B14F-4D97-AF65-F5344CB8AC3E}">
        <p14:creationId xmlns:p14="http://schemas.microsoft.com/office/powerpoint/2010/main" val="3124919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3000" dirty="0" smtClean="0"/>
              <a:t>Energy Performance Analysis (EPA)</a:t>
            </a:r>
          </a:p>
          <a:p>
            <a:pPr marL="0" indent="0" algn="ctr">
              <a:buNone/>
            </a:pPr>
            <a:r>
              <a:rPr lang="en-US" sz="3000" dirty="0" smtClean="0"/>
              <a:t>Program Requirements</a:t>
            </a:r>
          </a:p>
          <a:p>
            <a:pPr marL="0" indent="0" algn="ctr">
              <a:buNone/>
            </a:pPr>
            <a:endParaRPr lang="en-US" sz="1300" dirty="0" smtClean="0"/>
          </a:p>
          <a:p>
            <a:pPr marL="0" indent="0">
              <a:buNone/>
            </a:pPr>
            <a:r>
              <a:rPr lang="en-US" sz="3000" u="sng" dirty="0" smtClean="0"/>
              <a:t>Computer-Based Simulations</a:t>
            </a:r>
            <a:r>
              <a:rPr lang="en-US" sz="3000" dirty="0" smtClean="0"/>
              <a:t>:</a:t>
            </a:r>
          </a:p>
          <a:p>
            <a:pPr>
              <a:buFont typeface="Arial" panose="020B0604020202020204" pitchFamily="34" charset="0"/>
              <a:buChar char="•"/>
            </a:pPr>
            <a:r>
              <a:rPr lang="en-US" sz="3000" dirty="0" smtClean="0"/>
              <a:t>Must be performed by a professional engineer </a:t>
            </a:r>
          </a:p>
          <a:p>
            <a:r>
              <a:rPr lang="en-US" sz="3000" dirty="0" smtClean="0"/>
              <a:t>Must meet industry-standard requirements</a:t>
            </a:r>
          </a:p>
        </p:txBody>
      </p:sp>
      <p:sp>
        <p:nvSpPr>
          <p:cNvPr id="3" name="Text Placeholder 2"/>
          <p:cNvSpPr>
            <a:spLocks noGrp="1"/>
          </p:cNvSpPr>
          <p:nvPr>
            <p:ph type="body" sz="quarter" idx="14"/>
          </p:nvPr>
        </p:nvSpPr>
        <p:spPr>
          <a:xfrm>
            <a:off x="0" y="1306286"/>
            <a:ext cx="2120348"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b="1" dirty="0">
                <a:solidFill>
                  <a:srgbClr val="0070C0"/>
                </a:solidFill>
              </a:rPr>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27</a:t>
            </a:fld>
            <a:endParaRPr lang="en-US" dirty="0"/>
          </a:p>
        </p:txBody>
      </p:sp>
    </p:spTree>
    <p:extLst>
      <p:ext uri="{BB962C8B-B14F-4D97-AF65-F5344CB8AC3E}">
        <p14:creationId xmlns:p14="http://schemas.microsoft.com/office/powerpoint/2010/main" val="17752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0" indent="0" algn="ctr">
              <a:buNone/>
            </a:pPr>
            <a:r>
              <a:rPr lang="en-US" sz="3000" dirty="0" smtClean="0"/>
              <a:t>Energy Performance Analysis (EPA)</a:t>
            </a:r>
          </a:p>
          <a:p>
            <a:pPr marL="0" indent="0" algn="ctr">
              <a:buNone/>
            </a:pPr>
            <a:r>
              <a:rPr lang="en-US" sz="3000" dirty="0" smtClean="0"/>
              <a:t>Program Requirements</a:t>
            </a:r>
          </a:p>
          <a:p>
            <a:pPr marL="0" indent="0" algn="ctr">
              <a:buNone/>
            </a:pPr>
            <a:endParaRPr lang="en-US" sz="1300" dirty="0" smtClean="0"/>
          </a:p>
          <a:p>
            <a:pPr marL="0" indent="0">
              <a:buNone/>
            </a:pPr>
            <a:r>
              <a:rPr lang="en-US" sz="3000" u="sng" dirty="0" smtClean="0"/>
              <a:t>Energy Cost Projections</a:t>
            </a:r>
            <a:r>
              <a:rPr lang="en-US" sz="3000" dirty="0" smtClean="0"/>
              <a:t>:</a:t>
            </a:r>
          </a:p>
          <a:p>
            <a:endParaRPr lang="en-US" sz="2800" dirty="0" smtClean="0"/>
          </a:p>
          <a:p>
            <a:r>
              <a:rPr lang="en-US" sz="2800" dirty="0" smtClean="0"/>
              <a:t>The cost utilization index ($/SF/Yr) shall be projected over the term of the lease.</a:t>
            </a:r>
          </a:p>
          <a:p>
            <a:r>
              <a:rPr lang="en-US" sz="2800" dirty="0" smtClean="0"/>
              <a:t>The annual energy cost shall be derived from three years of actual utility bills or a computer-based simulation.</a:t>
            </a:r>
          </a:p>
        </p:txBody>
      </p:sp>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b="1" dirty="0">
                <a:solidFill>
                  <a:srgbClr val="0070C0"/>
                </a:solidFill>
              </a:rPr>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28</a:t>
            </a:fld>
            <a:endParaRPr lang="en-US" dirty="0"/>
          </a:p>
        </p:txBody>
      </p:sp>
    </p:spTree>
    <p:extLst>
      <p:ext uri="{BB962C8B-B14F-4D97-AF65-F5344CB8AC3E}">
        <p14:creationId xmlns:p14="http://schemas.microsoft.com/office/powerpoint/2010/main" val="3555415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3000" dirty="0" smtClean="0"/>
              <a:t>Energy Performance Analysis (EPA)</a:t>
            </a:r>
          </a:p>
          <a:p>
            <a:pPr marL="0" indent="0" algn="ctr">
              <a:buNone/>
            </a:pPr>
            <a:r>
              <a:rPr lang="en-US" sz="3000" dirty="0" smtClean="0"/>
              <a:t>Submission Requirements</a:t>
            </a:r>
          </a:p>
          <a:p>
            <a:pPr marL="0" indent="0" algn="ctr">
              <a:buNone/>
            </a:pPr>
            <a:endParaRPr lang="en-US" sz="1300" dirty="0" smtClean="0"/>
          </a:p>
          <a:p>
            <a:r>
              <a:rPr lang="en-US" sz="3000" dirty="0" smtClean="0"/>
              <a:t>Please refer to the EPA Addendum for details.</a:t>
            </a:r>
          </a:p>
          <a:p>
            <a:r>
              <a:rPr lang="en-US" sz="3000" dirty="0" smtClean="0"/>
              <a:t>Please email the EPA submissions to DMS Leasing.</a:t>
            </a:r>
          </a:p>
          <a:p>
            <a:pPr marL="0" indent="0">
              <a:buNone/>
            </a:pPr>
            <a:endParaRPr lang="en-US" sz="3000" dirty="0" smtClean="0"/>
          </a:p>
          <a:p>
            <a:pPr marL="0" indent="0">
              <a:buNone/>
            </a:pPr>
            <a:r>
              <a:rPr lang="en-US" sz="3000" dirty="0" smtClean="0"/>
              <a:t>Note:  We strive to turn EPA submissions around within one business day.</a:t>
            </a:r>
          </a:p>
        </p:txBody>
      </p:sp>
      <p:sp>
        <p:nvSpPr>
          <p:cNvPr id="3" name="Text Placeholder 2"/>
          <p:cNvSpPr>
            <a:spLocks noGrp="1"/>
          </p:cNvSpPr>
          <p:nvPr>
            <p:ph type="body" sz="quarter" idx="14"/>
          </p:nvPr>
        </p:nvSpPr>
        <p:spPr>
          <a:xfrm>
            <a:off x="0" y="1306286"/>
            <a:ext cx="2146852"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b="1" dirty="0">
                <a:solidFill>
                  <a:srgbClr val="0070C0"/>
                </a:solidFill>
              </a:rPr>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29</a:t>
            </a:fld>
            <a:endParaRPr lang="en-US" dirty="0"/>
          </a:p>
        </p:txBody>
      </p:sp>
    </p:spTree>
    <p:extLst>
      <p:ext uri="{BB962C8B-B14F-4D97-AF65-F5344CB8AC3E}">
        <p14:creationId xmlns:p14="http://schemas.microsoft.com/office/powerpoint/2010/main" val="76961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3</a:t>
            </a:fld>
            <a:endParaRPr lang="en-US" dirty="0"/>
          </a:p>
        </p:txBody>
      </p:sp>
      <p:sp>
        <p:nvSpPr>
          <p:cNvPr id="3" name="Content Placeholder 2"/>
          <p:cNvSpPr>
            <a:spLocks noGrp="1"/>
          </p:cNvSpPr>
          <p:nvPr>
            <p:ph sz="quarter" idx="13"/>
          </p:nvPr>
        </p:nvSpPr>
        <p:spPr>
          <a:xfrm>
            <a:off x="2452914" y="800100"/>
            <a:ext cx="6400800" cy="5486400"/>
          </a:xfrm>
        </p:spPr>
        <p:txBody>
          <a:bodyPr/>
          <a:lstStyle/>
          <a:p>
            <a:pPr marL="0" indent="0" algn="ctr">
              <a:buNone/>
            </a:pPr>
            <a:r>
              <a:rPr lang="en-US" sz="2800" b="1" dirty="0" smtClean="0">
                <a:solidFill>
                  <a:srgbClr val="0070C0"/>
                </a:solidFill>
              </a:rPr>
              <a:t>Agency State-Owned and </a:t>
            </a:r>
          </a:p>
          <a:p>
            <a:pPr marL="0" indent="0" algn="ctr">
              <a:buNone/>
            </a:pPr>
            <a:r>
              <a:rPr lang="en-US" sz="2800" b="1" dirty="0" smtClean="0">
                <a:solidFill>
                  <a:srgbClr val="0070C0"/>
                </a:solidFill>
              </a:rPr>
              <a:t>Leased Facility Data:</a:t>
            </a:r>
          </a:p>
          <a:p>
            <a:pPr marL="0" indent="0" algn="ctr">
              <a:buNone/>
            </a:pPr>
            <a:r>
              <a:rPr lang="en-US" sz="2800" b="1" dirty="0" smtClean="0">
                <a:solidFill>
                  <a:srgbClr val="0070C0"/>
                </a:solidFill>
              </a:rPr>
              <a:t>Annual Validation for FY 2013-14</a:t>
            </a:r>
          </a:p>
          <a:p>
            <a:pPr marL="0" indent="0" algn="ctr">
              <a:buNone/>
            </a:pPr>
            <a:endParaRPr lang="en-US" sz="2800" u="sng" dirty="0" smtClean="0"/>
          </a:p>
          <a:p>
            <a:pPr marL="0" indent="0" algn="ctr">
              <a:buNone/>
            </a:pPr>
            <a:r>
              <a:rPr lang="en-US" sz="2800" u="sng" dirty="0" smtClean="0"/>
              <a:t>Statutory </a:t>
            </a:r>
            <a:r>
              <a:rPr lang="en-US" sz="2800" u="sng" dirty="0"/>
              <a:t>Authority for </a:t>
            </a:r>
            <a:r>
              <a:rPr lang="en-US" sz="2800" u="sng" dirty="0" smtClean="0"/>
              <a:t>Data Request</a:t>
            </a:r>
          </a:p>
          <a:p>
            <a:pPr>
              <a:lnSpc>
                <a:spcPct val="150000"/>
              </a:lnSpc>
              <a:buFont typeface="Arial" panose="020B0604020202020204" pitchFamily="34" charset="0"/>
              <a:buChar char="•"/>
            </a:pPr>
            <a:r>
              <a:rPr lang="en-US" sz="2400" dirty="0" smtClean="0"/>
              <a:t>Subsection 216.0152(1), Florida Statutes</a:t>
            </a:r>
          </a:p>
          <a:p>
            <a:pPr>
              <a:lnSpc>
                <a:spcPct val="150000"/>
              </a:lnSpc>
              <a:buFont typeface="Arial" panose="020B0604020202020204" pitchFamily="34" charset="0"/>
              <a:buChar char="•"/>
            </a:pPr>
            <a:r>
              <a:rPr lang="en-US" sz="2400" dirty="0" smtClean="0"/>
              <a:t>Section 216.0153, Florida Statutes</a:t>
            </a:r>
          </a:p>
          <a:p>
            <a:pPr>
              <a:lnSpc>
                <a:spcPct val="150000"/>
              </a:lnSpc>
              <a:buFont typeface="Arial" panose="020B0604020202020204" pitchFamily="34" charset="0"/>
              <a:buChar char="•"/>
            </a:pPr>
            <a:r>
              <a:rPr lang="en-US" sz="2400" dirty="0" smtClean="0"/>
              <a:t>Subsection 252.385(4), Florida Statutes</a:t>
            </a:r>
          </a:p>
          <a:p>
            <a:pPr>
              <a:lnSpc>
                <a:spcPct val="150000"/>
              </a:lnSpc>
              <a:buFont typeface="Arial" panose="020B0604020202020204" pitchFamily="34" charset="0"/>
              <a:buChar char="•"/>
            </a:pPr>
            <a:r>
              <a:rPr lang="en-US" sz="2400" dirty="0"/>
              <a:t>S</a:t>
            </a:r>
            <a:r>
              <a:rPr lang="en-US" sz="2400" dirty="0" smtClean="0"/>
              <a:t>ection 255.249, Florida Statutes</a:t>
            </a:r>
          </a:p>
          <a:p>
            <a:pPr>
              <a:buFont typeface="Arial" panose="020B0604020202020204" pitchFamily="34" charset="0"/>
              <a:buChar char="•"/>
            </a:pPr>
            <a:endParaRPr lang="en-US" sz="2400" dirty="0"/>
          </a:p>
        </p:txBody>
      </p:sp>
      <p:sp>
        <p:nvSpPr>
          <p:cNvPr id="4" name="Text Placeholder 3"/>
          <p:cNvSpPr>
            <a:spLocks noGrp="1"/>
          </p:cNvSpPr>
          <p:nvPr>
            <p:ph type="body" sz="quarter" idx="14"/>
          </p:nvPr>
        </p:nvSpPr>
        <p:spPr>
          <a:xfrm>
            <a:off x="0" y="1278688"/>
            <a:ext cx="2079870" cy="5228493"/>
          </a:xfrm>
        </p:spPr>
        <p:txBody>
          <a:bodyPr/>
          <a:lstStyle/>
          <a:p>
            <a:pPr marL="57150" indent="0">
              <a:lnSpc>
                <a:spcPct val="150000"/>
              </a:lnSpc>
              <a:buNone/>
            </a:pPr>
            <a:r>
              <a:rPr lang="en-US" sz="1200" dirty="0" smtClean="0"/>
              <a:t>Introductions</a:t>
            </a:r>
            <a:endParaRPr lang="en-US" sz="1200" dirty="0"/>
          </a:p>
          <a:p>
            <a:pPr marL="57150" indent="0">
              <a:lnSpc>
                <a:spcPct val="150000"/>
              </a:lnSpc>
              <a:buNone/>
            </a:pPr>
            <a:r>
              <a:rPr lang="en-US" sz="1200" b="1" dirty="0">
                <a:solidFill>
                  <a:srgbClr val="0070C0"/>
                </a:solidFill>
              </a:rPr>
              <a:t>Annual Data </a:t>
            </a:r>
            <a:r>
              <a:rPr lang="en-US" sz="1200" b="1" dirty="0" smtClean="0">
                <a:solidFill>
                  <a:srgbClr val="0070C0"/>
                </a:solidFill>
              </a:rPr>
              <a:t>Validation</a:t>
            </a:r>
            <a:endParaRPr lang="en-US" sz="1200" b="1" dirty="0">
              <a:solidFill>
                <a:srgbClr val="0070C0"/>
              </a:solidFill>
            </a:endParaRPr>
          </a:p>
          <a:p>
            <a:pPr marL="57150" indent="0">
              <a:lnSpc>
                <a:spcPct val="150000"/>
              </a:lnSpc>
              <a:buNone/>
            </a:pPr>
            <a:r>
              <a:rPr lang="en-US" sz="1200" dirty="0"/>
              <a:t>Tenant Broker </a:t>
            </a:r>
            <a:r>
              <a:rPr lang="en-US" sz="1200" dirty="0" smtClean="0"/>
              <a:t>Contracts</a:t>
            </a:r>
            <a:endParaRPr lang="en-US" sz="1200" dirty="0"/>
          </a:p>
          <a:p>
            <a:pPr marL="57150" indent="0">
              <a:lnSpc>
                <a:spcPct val="150000"/>
              </a:lnSpc>
              <a:buNone/>
            </a:pPr>
            <a:r>
              <a:rPr lang="en-US" sz="1200" dirty="0"/>
              <a:t>Emergency Leases</a:t>
            </a:r>
          </a:p>
          <a:p>
            <a:pPr marL="57150" indent="0">
              <a:buNone/>
            </a:pPr>
            <a:r>
              <a:rPr lang="en-US" sz="1200" dirty="0"/>
              <a:t>Energy Performance </a:t>
            </a:r>
            <a:r>
              <a:rPr lang="en-US" sz="1200" dirty="0" smtClean="0"/>
              <a:t>Analysis</a:t>
            </a:r>
            <a:endParaRPr lang="en-US" sz="1200" dirty="0"/>
          </a:p>
          <a:p>
            <a:pPr marL="57150" indent="0">
              <a:lnSpc>
                <a:spcPct val="150000"/>
              </a:lnSpc>
              <a:buNone/>
            </a:pPr>
            <a:r>
              <a:rPr lang="en-US" sz="1200" dirty="0"/>
              <a:t>Invitation to Negotiate </a:t>
            </a:r>
            <a:endParaRPr lang="en-US" sz="1200" dirty="0" smtClean="0"/>
          </a:p>
          <a:p>
            <a:pPr marL="57150" indent="0">
              <a:buNone/>
            </a:pPr>
            <a:r>
              <a:rPr lang="en-US" sz="1200" dirty="0" smtClean="0"/>
              <a:t>Building </a:t>
            </a:r>
            <a:r>
              <a:rPr lang="en-US" sz="1200" dirty="0"/>
              <a:t>Owners and </a:t>
            </a:r>
            <a:r>
              <a:rPr lang="en-US" sz="1200" dirty="0" smtClean="0"/>
              <a:t>      Managers </a:t>
            </a:r>
            <a:r>
              <a:rPr lang="en-US" sz="1200" dirty="0"/>
              <a:t>Association </a:t>
            </a:r>
            <a:endParaRPr lang="en-US" sz="1200" dirty="0" smtClean="0"/>
          </a:p>
          <a:p>
            <a:pPr marL="57150" indent="0">
              <a:lnSpc>
                <a:spcPct val="150000"/>
              </a:lnSpc>
              <a:buNone/>
            </a:pPr>
            <a:r>
              <a:rPr lang="en-US" sz="1200" dirty="0" smtClean="0"/>
              <a:t>Lease </a:t>
            </a:r>
            <a:r>
              <a:rPr lang="en-US" sz="1200" dirty="0"/>
              <a:t>Agreement </a:t>
            </a:r>
          </a:p>
          <a:p>
            <a:pPr marL="57150" indent="0">
              <a:lnSpc>
                <a:spcPct val="150000"/>
              </a:lnSpc>
              <a:buNone/>
            </a:pPr>
            <a:r>
              <a:rPr lang="en-US" sz="1200" dirty="0"/>
              <a:t>Net Present Value </a:t>
            </a:r>
            <a:endParaRPr lang="en-US" sz="1200" dirty="0" smtClean="0"/>
          </a:p>
          <a:p>
            <a:pPr marL="57150" indent="0">
              <a:lnSpc>
                <a:spcPct val="150000"/>
              </a:lnSpc>
              <a:buNone/>
            </a:pPr>
            <a:r>
              <a:rPr lang="en-US" sz="1200" dirty="0" smtClean="0"/>
              <a:t>Florida </a:t>
            </a:r>
            <a:r>
              <a:rPr lang="en-US" sz="1200" dirty="0"/>
              <a:t>Facilities Pool </a:t>
            </a:r>
            <a:endParaRPr lang="en-US" sz="1200" dirty="0" smtClean="0"/>
          </a:p>
          <a:p>
            <a:pPr marL="57150" indent="0">
              <a:lnSpc>
                <a:spcPct val="150000"/>
              </a:lnSpc>
              <a:buNone/>
            </a:pPr>
            <a:r>
              <a:rPr lang="en-US" sz="1200" dirty="0" smtClean="0"/>
              <a:t>Tenant </a:t>
            </a:r>
            <a:r>
              <a:rPr lang="en-US" sz="1200" dirty="0"/>
              <a:t>Improvements </a:t>
            </a:r>
            <a:endParaRPr lang="en-US" sz="1200" dirty="0" smtClean="0"/>
          </a:p>
          <a:p>
            <a:pPr marL="57150" indent="0">
              <a:lnSpc>
                <a:spcPct val="150000"/>
              </a:lnSpc>
              <a:buNone/>
            </a:pPr>
            <a:r>
              <a:rPr lang="en-US" sz="1200" dirty="0" smtClean="0"/>
              <a:t>DMS </a:t>
            </a:r>
            <a:r>
              <a:rPr lang="en-US" sz="1200" dirty="0"/>
              <a:t>Regional Leasing Contacts</a:t>
            </a:r>
          </a:p>
          <a:p>
            <a:pPr marL="57150" indent="0">
              <a:lnSpc>
                <a:spcPct val="150000"/>
              </a:lnSpc>
              <a:buNone/>
            </a:pPr>
            <a:r>
              <a:rPr lang="en-US" sz="1200" dirty="0"/>
              <a:t>Questions</a:t>
            </a:r>
          </a:p>
          <a:p>
            <a:pPr marL="0" indent="0">
              <a:buNone/>
            </a:pPr>
            <a:endParaRPr lang="en-US" sz="1200" dirty="0"/>
          </a:p>
        </p:txBody>
      </p:sp>
    </p:spTree>
    <p:extLst>
      <p:ext uri="{BB962C8B-B14F-4D97-AF65-F5344CB8AC3E}">
        <p14:creationId xmlns:p14="http://schemas.microsoft.com/office/powerpoint/2010/main" val="3391440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dirty="0" smtClean="0"/>
              <a:t>The Invitation to Negotiate (ITN) has been updated and is available for use.  Updates include:</a:t>
            </a:r>
          </a:p>
          <a:p>
            <a:pPr marL="0" indent="0">
              <a:buNone/>
            </a:pPr>
            <a:endParaRPr lang="en-US" dirty="0"/>
          </a:p>
          <a:p>
            <a:r>
              <a:rPr lang="en-US" dirty="0"/>
              <a:t>G</a:t>
            </a:r>
            <a:r>
              <a:rPr lang="en-US" dirty="0" smtClean="0"/>
              <a:t>eneral clean–up</a:t>
            </a:r>
          </a:p>
          <a:p>
            <a:r>
              <a:rPr lang="en-US" dirty="0"/>
              <a:t>R</a:t>
            </a:r>
            <a:r>
              <a:rPr lang="en-US" dirty="0" smtClean="0"/>
              <a:t>emoved antenna roof rights</a:t>
            </a:r>
          </a:p>
          <a:p>
            <a:r>
              <a:rPr lang="en-US" dirty="0" smtClean="0"/>
              <a:t>Energy Star language</a:t>
            </a:r>
            <a:endParaRPr lang="en-US" dirty="0"/>
          </a:p>
        </p:txBody>
      </p:sp>
      <p:sp>
        <p:nvSpPr>
          <p:cNvPr id="3" name="Text Placeholder 2"/>
          <p:cNvSpPr>
            <a:spLocks noGrp="1"/>
          </p:cNvSpPr>
          <p:nvPr>
            <p:ph type="body" sz="quarter" idx="14"/>
          </p:nvPr>
        </p:nvSpPr>
        <p:spPr>
          <a:xfrm>
            <a:off x="0" y="1306286"/>
            <a:ext cx="2120348"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b="1" dirty="0">
                <a:solidFill>
                  <a:srgbClr val="0070C0"/>
                </a:solidFill>
              </a:rPr>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30</a:t>
            </a:fld>
            <a:endParaRPr lang="en-US" dirty="0"/>
          </a:p>
        </p:txBody>
      </p:sp>
    </p:spTree>
    <p:extLst>
      <p:ext uri="{BB962C8B-B14F-4D97-AF65-F5344CB8AC3E}">
        <p14:creationId xmlns:p14="http://schemas.microsoft.com/office/powerpoint/2010/main" val="3538138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44615" y="800100"/>
            <a:ext cx="6627447" cy="5486400"/>
          </a:xfrm>
        </p:spPr>
        <p:txBody>
          <a:bodyPr/>
          <a:lstStyle/>
          <a:p>
            <a:pPr marL="0" indent="0" algn="ctr">
              <a:buNone/>
            </a:pPr>
            <a:r>
              <a:rPr lang="en-US" dirty="0" smtClean="0"/>
              <a:t>Building Owners and Managers Association (BOMA) </a:t>
            </a:r>
          </a:p>
          <a:p>
            <a:pPr marL="0" indent="0" algn="ctr">
              <a:buNone/>
            </a:pPr>
            <a:endParaRPr lang="en-US" dirty="0"/>
          </a:p>
          <a:p>
            <a:r>
              <a:rPr lang="en-US" dirty="0" smtClean="0"/>
              <a:t>Space standards are </a:t>
            </a:r>
            <a:r>
              <a:rPr lang="en-US" dirty="0" smtClean="0">
                <a:solidFill>
                  <a:srgbClr val="FF0000"/>
                </a:solidFill>
              </a:rPr>
              <a:t>no</a:t>
            </a:r>
            <a:r>
              <a:rPr lang="en-US" dirty="0" smtClean="0"/>
              <a:t> longer applicable to Florida Leases. </a:t>
            </a:r>
          </a:p>
          <a:p>
            <a:r>
              <a:rPr lang="en-US" dirty="0" smtClean="0"/>
              <a:t>Please remove this language from solicitations. </a:t>
            </a:r>
          </a:p>
          <a:p>
            <a:pPr marL="0" indent="0">
              <a:buNone/>
            </a:pPr>
            <a:endParaRPr lang="en-US" dirty="0"/>
          </a:p>
          <a:p>
            <a:pPr marL="0" indent="0">
              <a:buNone/>
            </a:pPr>
            <a:r>
              <a:rPr lang="en-US" sz="2400" dirty="0" smtClean="0"/>
              <a:t>(Rule 60H-2.001, Florida Administrative Code)</a:t>
            </a:r>
            <a:endParaRPr lang="en-US" sz="2400" dirty="0"/>
          </a:p>
        </p:txBody>
      </p:sp>
      <p:sp>
        <p:nvSpPr>
          <p:cNvPr id="3" name="Text Placeholder 2"/>
          <p:cNvSpPr>
            <a:spLocks noGrp="1"/>
          </p:cNvSpPr>
          <p:nvPr>
            <p:ph type="body" sz="quarter" idx="14"/>
          </p:nvPr>
        </p:nvSpPr>
        <p:spPr>
          <a:xfrm>
            <a:off x="0" y="1306286"/>
            <a:ext cx="2146852"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b="1" dirty="0">
                <a:solidFill>
                  <a:srgbClr val="0070C0"/>
                </a:solidFill>
              </a:rPr>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31</a:t>
            </a:fld>
            <a:endParaRPr lang="en-US" dirty="0"/>
          </a:p>
        </p:txBody>
      </p:sp>
    </p:spTree>
    <p:extLst>
      <p:ext uri="{BB962C8B-B14F-4D97-AF65-F5344CB8AC3E}">
        <p14:creationId xmlns:p14="http://schemas.microsoft.com/office/powerpoint/2010/main" val="3795775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dirty="0" smtClean="0"/>
              <a:t>Standard Lease Agreement</a:t>
            </a:r>
          </a:p>
          <a:p>
            <a:pPr marL="0" indent="0" algn="ctr">
              <a:buNone/>
            </a:pPr>
            <a:endParaRPr lang="en-US" dirty="0"/>
          </a:p>
          <a:p>
            <a:r>
              <a:rPr lang="en-US" dirty="0" smtClean="0"/>
              <a:t>Has been updated (4/2014) to include new Americans with Disabilities Act language.</a:t>
            </a:r>
          </a:p>
          <a:p>
            <a:pPr marL="0" indent="0">
              <a:buNone/>
            </a:pPr>
            <a:endParaRPr lang="en-US" dirty="0"/>
          </a:p>
          <a:p>
            <a:r>
              <a:rPr lang="en-US" dirty="0" smtClean="0"/>
              <a:t>Please make sure you begin using the new document. </a:t>
            </a:r>
            <a:endParaRPr lang="en-US" dirty="0"/>
          </a:p>
        </p:txBody>
      </p:sp>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b="1" dirty="0">
                <a:solidFill>
                  <a:srgbClr val="0070C0"/>
                </a:solidFill>
              </a:rPr>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32</a:t>
            </a:fld>
            <a:endParaRPr lang="en-US" dirty="0"/>
          </a:p>
        </p:txBody>
      </p:sp>
    </p:spTree>
    <p:extLst>
      <p:ext uri="{BB962C8B-B14F-4D97-AF65-F5344CB8AC3E}">
        <p14:creationId xmlns:p14="http://schemas.microsoft.com/office/powerpoint/2010/main" val="1815322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0" indent="0" algn="ctr">
              <a:buNone/>
            </a:pPr>
            <a:r>
              <a:rPr lang="en-US" dirty="0"/>
              <a:t>Net Present </a:t>
            </a:r>
            <a:r>
              <a:rPr lang="en-US" dirty="0" smtClean="0"/>
              <a:t>Value (NPV)</a:t>
            </a:r>
          </a:p>
          <a:p>
            <a:pPr marL="0" indent="0" algn="ctr">
              <a:buNone/>
            </a:pPr>
            <a:endParaRPr lang="en-US" sz="1200" dirty="0"/>
          </a:p>
          <a:p>
            <a:pPr lvl="1">
              <a:buFont typeface="Arial" panose="020B0604020202020204" pitchFamily="34" charset="0"/>
              <a:buChar char="•"/>
            </a:pPr>
            <a:r>
              <a:rPr lang="en-US" dirty="0"/>
              <a:t>Allows us to compare different payout schedules on the same playing field.</a:t>
            </a:r>
          </a:p>
          <a:p>
            <a:pPr lvl="1">
              <a:buFont typeface="Arial" panose="020B0604020202020204" pitchFamily="34" charset="0"/>
              <a:buChar char="•"/>
            </a:pPr>
            <a:r>
              <a:rPr lang="en-US" dirty="0"/>
              <a:t>What is this lease worth to me today – in today’s dollars?</a:t>
            </a:r>
          </a:p>
          <a:p>
            <a:pPr lvl="1">
              <a:buFont typeface="Arial" panose="020B0604020202020204" pitchFamily="34" charset="0"/>
              <a:buChar char="•"/>
            </a:pPr>
            <a:r>
              <a:rPr lang="en-US" dirty="0"/>
              <a:t>The discount rate is used to discount future cash flows to the present value and is a key variable </a:t>
            </a:r>
            <a:r>
              <a:rPr lang="en-US" dirty="0" smtClean="0"/>
              <a:t>in </a:t>
            </a:r>
            <a:r>
              <a:rPr lang="en-US" dirty="0"/>
              <a:t>this process.</a:t>
            </a:r>
          </a:p>
          <a:p>
            <a:pPr lvl="1">
              <a:buFont typeface="Arial" panose="020B0604020202020204" pitchFamily="34" charset="0"/>
              <a:buChar char="•"/>
            </a:pPr>
            <a:r>
              <a:rPr lang="en-US" dirty="0"/>
              <a:t>The discount rate can be found on the approved RSN for a new lease.</a:t>
            </a:r>
          </a:p>
          <a:p>
            <a:pPr lvl="1">
              <a:buFont typeface="Arial" panose="020B0604020202020204" pitchFamily="34" charset="0"/>
              <a:buChar char="•"/>
            </a:pPr>
            <a:r>
              <a:rPr lang="en-US" dirty="0"/>
              <a:t>We use NPV </a:t>
            </a:r>
            <a:r>
              <a:rPr lang="en-US" dirty="0" smtClean="0"/>
              <a:t>to </a:t>
            </a:r>
            <a:r>
              <a:rPr lang="en-US" dirty="0"/>
              <a:t>compare all </a:t>
            </a:r>
            <a:r>
              <a:rPr lang="en-US" dirty="0" smtClean="0"/>
              <a:t>offers, and </a:t>
            </a:r>
            <a:r>
              <a:rPr lang="en-US" dirty="0"/>
              <a:t>it is included on the quote/bid synopsis.</a:t>
            </a:r>
          </a:p>
          <a:p>
            <a:pPr marL="0" indent="0">
              <a:buNone/>
            </a:pPr>
            <a:endParaRPr lang="en-US" dirty="0">
              <a:solidFill>
                <a:srgbClr val="FF0000"/>
              </a:solidFill>
            </a:endParaRPr>
          </a:p>
        </p:txBody>
      </p:sp>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b="1" dirty="0">
                <a:solidFill>
                  <a:srgbClr val="0070C0"/>
                </a:solidFill>
              </a:rPr>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33</a:t>
            </a:fld>
            <a:endParaRPr lang="en-US" dirty="0"/>
          </a:p>
        </p:txBody>
      </p:sp>
    </p:spTree>
    <p:extLst>
      <p:ext uri="{BB962C8B-B14F-4D97-AF65-F5344CB8AC3E}">
        <p14:creationId xmlns:p14="http://schemas.microsoft.com/office/powerpoint/2010/main" val="192102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b="1" dirty="0">
                <a:solidFill>
                  <a:srgbClr val="0070C0"/>
                </a:solidFill>
              </a:rPr>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pic>
        <p:nvPicPr>
          <p:cNvPr id="4" name="Content Placeholder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54688" y="1453083"/>
            <a:ext cx="6790458" cy="415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364259" y="601362"/>
            <a:ext cx="6573795" cy="584775"/>
          </a:xfrm>
          <a:prstGeom prst="rect">
            <a:avLst/>
          </a:prstGeom>
          <a:noFill/>
        </p:spPr>
        <p:txBody>
          <a:bodyPr wrap="square" rtlCol="0">
            <a:spAutoFit/>
          </a:bodyPr>
          <a:lstStyle/>
          <a:p>
            <a:pPr algn="ctr"/>
            <a:r>
              <a:rPr lang="en-US" sz="3200" dirty="0" smtClean="0"/>
              <a:t>NPV Example</a:t>
            </a:r>
            <a:endParaRPr lang="en-US" sz="3200" dirty="0"/>
          </a:p>
        </p:txBody>
      </p:sp>
      <p:sp>
        <p:nvSpPr>
          <p:cNvPr id="6" name="TextBox 5"/>
          <p:cNvSpPr txBox="1"/>
          <p:nvPr/>
        </p:nvSpPr>
        <p:spPr>
          <a:xfrm>
            <a:off x="2133600" y="5782962"/>
            <a:ext cx="7010399" cy="707886"/>
          </a:xfrm>
          <a:prstGeom prst="rect">
            <a:avLst/>
          </a:prstGeom>
          <a:noFill/>
        </p:spPr>
        <p:txBody>
          <a:bodyPr wrap="square" rtlCol="0">
            <a:spAutoFit/>
          </a:bodyPr>
          <a:lstStyle/>
          <a:p>
            <a:pPr algn="ctr"/>
            <a:r>
              <a:rPr lang="en-US" sz="2000" dirty="0" smtClean="0"/>
              <a:t>Notice the aggregate total (subtotal line) is the same for both options. However, the NPV amount is less for Option B.</a:t>
            </a:r>
            <a:endParaRPr lang="en-US" sz="2000" dirty="0"/>
          </a:p>
        </p:txBody>
      </p:sp>
      <p:sp>
        <p:nvSpPr>
          <p:cNvPr id="2" name="Slide Number Placeholder 1"/>
          <p:cNvSpPr>
            <a:spLocks noGrp="1"/>
          </p:cNvSpPr>
          <p:nvPr>
            <p:ph type="sldNum" sz="quarter" idx="12"/>
          </p:nvPr>
        </p:nvSpPr>
        <p:spPr/>
        <p:txBody>
          <a:bodyPr/>
          <a:lstStyle/>
          <a:p>
            <a:fld id="{5127E8A8-A1AC-3744-8503-C3C2F1EEADF2}" type="slidenum">
              <a:rPr lang="en-US" smtClean="0"/>
              <a:t>34</a:t>
            </a:fld>
            <a:endParaRPr lang="en-US" dirty="0"/>
          </a:p>
        </p:txBody>
      </p:sp>
    </p:spTree>
    <p:extLst>
      <p:ext uri="{BB962C8B-B14F-4D97-AF65-F5344CB8AC3E}">
        <p14:creationId xmlns:p14="http://schemas.microsoft.com/office/powerpoint/2010/main" val="728219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dirty="0" smtClean="0"/>
              <a:t>NPV continued</a:t>
            </a:r>
          </a:p>
          <a:p>
            <a:pPr marL="0" indent="0">
              <a:buNone/>
            </a:pPr>
            <a:r>
              <a:rPr lang="en-US" sz="3000" dirty="0" smtClean="0"/>
              <a:t>In summary, it is important to look at the aggregate (total) cost of a deal since we have to write that check for each individual payment. But when comparing the varied costs over time, the NPV takes into account the time value of money and shows you the cost of any given deal </a:t>
            </a:r>
            <a:r>
              <a:rPr lang="en-US" sz="3000" b="1" dirty="0" smtClean="0"/>
              <a:t>today</a:t>
            </a:r>
            <a:r>
              <a:rPr lang="en-US" sz="3000" dirty="0"/>
              <a:t> </a:t>
            </a:r>
            <a:r>
              <a:rPr lang="en-US" sz="3000" dirty="0" smtClean="0"/>
              <a:t>based on when each payout occurs.</a:t>
            </a:r>
            <a:endParaRPr lang="en-US" sz="3000" dirty="0"/>
          </a:p>
        </p:txBody>
      </p:sp>
      <p:sp>
        <p:nvSpPr>
          <p:cNvPr id="3" name="Text Placeholder 2"/>
          <p:cNvSpPr>
            <a:spLocks noGrp="1"/>
          </p:cNvSpPr>
          <p:nvPr>
            <p:ph type="body" sz="quarter" idx="14"/>
          </p:nvPr>
        </p:nvSpPr>
        <p:spPr>
          <a:xfrm>
            <a:off x="0" y="1306286"/>
            <a:ext cx="2133600"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b="1" dirty="0">
                <a:solidFill>
                  <a:srgbClr val="0070C0"/>
                </a:solidFill>
              </a:rPr>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35</a:t>
            </a:fld>
            <a:endParaRPr lang="en-US" dirty="0"/>
          </a:p>
        </p:txBody>
      </p:sp>
    </p:spTree>
    <p:extLst>
      <p:ext uri="{BB962C8B-B14F-4D97-AF65-F5344CB8AC3E}">
        <p14:creationId xmlns:p14="http://schemas.microsoft.com/office/powerpoint/2010/main" val="3526918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 y="1306286"/>
            <a:ext cx="2116182"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b="1" dirty="0">
                <a:solidFill>
                  <a:srgbClr val="0070C0"/>
                </a:solidFill>
              </a:rPr>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Rectangle 3"/>
          <p:cNvSpPr/>
          <p:nvPr/>
        </p:nvSpPr>
        <p:spPr>
          <a:xfrm>
            <a:off x="2200542" y="4249747"/>
            <a:ext cx="6618718" cy="1077218"/>
          </a:xfrm>
          <a:prstGeom prst="rect">
            <a:avLst/>
          </a:prstGeom>
        </p:spPr>
        <p:txBody>
          <a:bodyPr wrap="square">
            <a:spAutoFit/>
          </a:bodyPr>
          <a:lstStyle/>
          <a:p>
            <a:pPr lvl="0"/>
            <a:r>
              <a:rPr lang="en-US" dirty="0" smtClean="0"/>
              <a:t>CONTACT </a:t>
            </a:r>
            <a:r>
              <a:rPr lang="en-US" dirty="0"/>
              <a:t>INFORMATION IS LOCATED ON OUR DMS WEBSITE:</a:t>
            </a:r>
          </a:p>
          <a:p>
            <a:pPr marL="285750" lvl="0" indent="-285750">
              <a:buFont typeface="Arial" panose="020B0604020202020204" pitchFamily="34" charset="0"/>
              <a:buChar char="•"/>
            </a:pPr>
            <a:r>
              <a:rPr lang="en-US" sz="1400" dirty="0">
                <a:hlinkClick r:id="rId2"/>
              </a:rPr>
              <a:t>http://www.dms.myflorida.com/business_operations/real_estate_development_and_management/facilities_management/lease_management</a:t>
            </a:r>
            <a:endParaRPr lang="en-US" sz="1400" dirty="0"/>
          </a:p>
        </p:txBody>
      </p:sp>
      <p:sp>
        <p:nvSpPr>
          <p:cNvPr id="5" name="Rectangle 4"/>
          <p:cNvSpPr/>
          <p:nvPr/>
        </p:nvSpPr>
        <p:spPr>
          <a:xfrm>
            <a:off x="2200542" y="2441401"/>
            <a:ext cx="4572000" cy="1661993"/>
          </a:xfrm>
          <a:prstGeom prst="rect">
            <a:avLst/>
          </a:prstGeom>
        </p:spPr>
        <p:txBody>
          <a:bodyPr>
            <a:spAutoFit/>
          </a:bodyPr>
          <a:lstStyle/>
          <a:p>
            <a:pPr lvl="0"/>
            <a:r>
              <a:rPr lang="en-US" dirty="0" smtClean="0"/>
              <a:t>FFP OCCUPANCY:</a:t>
            </a:r>
            <a:endParaRPr lang="en-US" dirty="0"/>
          </a:p>
          <a:p>
            <a:pPr marL="742950" lvl="1" indent="-285750">
              <a:buFont typeface="Arial" panose="020B0604020202020204" pitchFamily="34" charset="0"/>
              <a:buChar char="•"/>
            </a:pPr>
            <a:r>
              <a:rPr lang="en-US" sz="1400" dirty="0"/>
              <a:t>Our current occupancy rate is 95%!</a:t>
            </a:r>
          </a:p>
          <a:p>
            <a:pPr marL="742950" lvl="1" indent="-285750">
              <a:buFont typeface="Arial" panose="020B0604020202020204" pitchFamily="34" charset="0"/>
              <a:buChar char="•"/>
            </a:pPr>
            <a:r>
              <a:rPr lang="en-US" sz="1400" dirty="0"/>
              <a:t>It is important to always check with your DMS </a:t>
            </a:r>
            <a:r>
              <a:rPr lang="en-US" sz="1400" dirty="0" smtClean="0"/>
              <a:t>Leasing Account </a:t>
            </a:r>
            <a:r>
              <a:rPr lang="en-US" sz="1400" dirty="0"/>
              <a:t>Manager when looking for space in a particular area so that they can help you find </a:t>
            </a:r>
            <a:r>
              <a:rPr lang="en-US" sz="1400" dirty="0" smtClean="0"/>
              <a:t>FFP vacancies </a:t>
            </a:r>
            <a:r>
              <a:rPr lang="en-US" sz="1400" dirty="0"/>
              <a:t>or compare costs </a:t>
            </a:r>
            <a:r>
              <a:rPr lang="en-US" sz="1400" dirty="0" smtClean="0"/>
              <a:t>with </a:t>
            </a:r>
            <a:r>
              <a:rPr lang="en-US" sz="1400" dirty="0"/>
              <a:t>possible private leases. </a:t>
            </a:r>
          </a:p>
        </p:txBody>
      </p:sp>
      <p:sp>
        <p:nvSpPr>
          <p:cNvPr id="6" name="Rectangle 5"/>
          <p:cNvSpPr/>
          <p:nvPr/>
        </p:nvSpPr>
        <p:spPr>
          <a:xfrm>
            <a:off x="2200542" y="904362"/>
            <a:ext cx="4254966" cy="1015663"/>
          </a:xfrm>
          <a:prstGeom prst="rect">
            <a:avLst/>
          </a:prstGeom>
        </p:spPr>
        <p:txBody>
          <a:bodyPr wrap="square">
            <a:spAutoFit/>
          </a:bodyPr>
          <a:lstStyle/>
          <a:p>
            <a:pPr lvl="0"/>
            <a:r>
              <a:rPr lang="en-US" dirty="0" smtClean="0"/>
              <a:t>FLORIDA FACILITIES POOL (FFP):</a:t>
            </a:r>
            <a:endParaRPr lang="en-US" dirty="0"/>
          </a:p>
          <a:p>
            <a:pPr marL="285750" indent="-285750">
              <a:buFont typeface="Arial" panose="020B0604020202020204" pitchFamily="34" charset="0"/>
              <a:buChar char="•"/>
            </a:pPr>
            <a:r>
              <a:rPr lang="en-US" sz="1400" dirty="0"/>
              <a:t>113 </a:t>
            </a:r>
            <a:r>
              <a:rPr lang="en-US" sz="1400" dirty="0" smtClean="0"/>
              <a:t>total </a:t>
            </a:r>
            <a:r>
              <a:rPr lang="en-US" sz="1400" dirty="0"/>
              <a:t>structures m</a:t>
            </a:r>
            <a:r>
              <a:rPr lang="en-US" sz="1400" dirty="0" smtClean="0"/>
              <a:t>anaged </a:t>
            </a:r>
            <a:r>
              <a:rPr lang="en-US" sz="1400" dirty="0"/>
              <a:t>throughout the state </a:t>
            </a:r>
            <a:r>
              <a:rPr lang="en-US" sz="1400" dirty="0" smtClean="0"/>
              <a:t>of </a:t>
            </a:r>
            <a:r>
              <a:rPr lang="en-US" sz="1400" dirty="0"/>
              <a:t>Florida.</a:t>
            </a:r>
          </a:p>
          <a:p>
            <a:pPr marL="285750" indent="-285750">
              <a:buFont typeface="Arial" panose="020B0604020202020204" pitchFamily="34" charset="0"/>
              <a:buChar char="•"/>
            </a:pPr>
            <a:r>
              <a:rPr lang="en-US" sz="1400" dirty="0"/>
              <a:t>72 of these structures are revenue-generating.</a:t>
            </a:r>
          </a:p>
        </p:txBody>
      </p:sp>
      <p:pic>
        <p:nvPicPr>
          <p:cNvPr id="7" name="Picture 5" descr="C:\Users\DeRoseE\AppData\Local\Microsoft\Windows\Temporary Internet Files\Content.IE5\WHAP1P41\MC90015683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899" y="631425"/>
            <a:ext cx="2102265" cy="2208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353239" y="5653579"/>
            <a:ext cx="2354925" cy="632921"/>
          </a:xfrm>
          <a:prstGeom prst="rect">
            <a:avLst/>
          </a:prstGeom>
          <a:ln w="12700">
            <a:solidFill>
              <a:srgbClr val="507C96"/>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5127E8A8-A1AC-3744-8503-C3C2F1EEADF2}" type="slidenum">
              <a:rPr lang="en-US" smtClean="0"/>
              <a:t>36</a:t>
            </a:fld>
            <a:endParaRPr lang="en-US" dirty="0"/>
          </a:p>
        </p:txBody>
      </p:sp>
    </p:spTree>
    <p:extLst>
      <p:ext uri="{BB962C8B-B14F-4D97-AF65-F5344CB8AC3E}">
        <p14:creationId xmlns:p14="http://schemas.microsoft.com/office/powerpoint/2010/main" val="1954484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 y="1306286"/>
            <a:ext cx="2073969"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b="1" dirty="0">
                <a:solidFill>
                  <a:srgbClr val="0070C0"/>
                </a:solidFill>
              </a:rPr>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TextBox 3"/>
          <p:cNvSpPr txBox="1"/>
          <p:nvPr/>
        </p:nvSpPr>
        <p:spPr>
          <a:xfrm>
            <a:off x="2435551" y="683664"/>
            <a:ext cx="2478281" cy="923330"/>
          </a:xfrm>
          <a:prstGeom prst="rect">
            <a:avLst/>
          </a:prstGeom>
          <a:noFill/>
        </p:spPr>
        <p:txBody>
          <a:bodyPr wrap="square" rtlCol="0">
            <a:spAutoFit/>
          </a:bodyPr>
          <a:lstStyle/>
          <a:p>
            <a:r>
              <a:rPr lang="en-US" dirty="0" smtClean="0"/>
              <a:t>Want to add an office? Remove a door? Reconfigure cubicles?</a:t>
            </a:r>
            <a:endParaRPr lang="en-US" dirty="0"/>
          </a:p>
        </p:txBody>
      </p:sp>
      <p:pic>
        <p:nvPicPr>
          <p:cNvPr id="1026" name="Picture 2" descr="C:\Users\DeRoseE\AppData\Local\Microsoft\Windows\Temporary Internet Files\Content.IE5\HUUHCMUF\MC90043267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832" y="720081"/>
            <a:ext cx="867206" cy="8672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81038" y="725780"/>
            <a:ext cx="2478281" cy="923330"/>
          </a:xfrm>
          <a:prstGeom prst="rect">
            <a:avLst/>
          </a:prstGeom>
          <a:noFill/>
        </p:spPr>
        <p:txBody>
          <a:bodyPr wrap="square" rtlCol="0">
            <a:spAutoFit/>
          </a:bodyPr>
          <a:lstStyle/>
          <a:p>
            <a:r>
              <a:rPr lang="en-US" dirty="0" smtClean="0"/>
              <a:t>Submit a TI Request Form available on the DMS </a:t>
            </a:r>
            <a:r>
              <a:rPr lang="en-US" dirty="0" smtClean="0">
                <a:hlinkClick r:id="rId3"/>
              </a:rPr>
              <a:t>Website</a:t>
            </a:r>
            <a:r>
              <a:rPr lang="en-US" dirty="0" smtClean="0"/>
              <a:t>.</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832" y="2152117"/>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454704" y="1926109"/>
            <a:ext cx="2478281" cy="1200329"/>
          </a:xfrm>
          <a:prstGeom prst="rect">
            <a:avLst/>
          </a:prstGeom>
          <a:noFill/>
        </p:spPr>
        <p:txBody>
          <a:bodyPr wrap="square" rtlCol="0">
            <a:spAutoFit/>
          </a:bodyPr>
          <a:lstStyle/>
          <a:p>
            <a:r>
              <a:rPr lang="en-US" dirty="0" smtClean="0"/>
              <a:t>Need a floor plan to mark-up and send with your TI Request Form?</a:t>
            </a:r>
            <a:endParaRPr lang="en-US" dirty="0"/>
          </a:p>
        </p:txBody>
      </p:sp>
      <p:sp>
        <p:nvSpPr>
          <p:cNvPr id="18" name="TextBox 17"/>
          <p:cNvSpPr txBox="1"/>
          <p:nvPr/>
        </p:nvSpPr>
        <p:spPr>
          <a:xfrm>
            <a:off x="5798171" y="1984545"/>
            <a:ext cx="3157822" cy="1692771"/>
          </a:xfrm>
          <a:prstGeom prst="rect">
            <a:avLst/>
          </a:prstGeom>
          <a:noFill/>
        </p:spPr>
        <p:txBody>
          <a:bodyPr wrap="square" rtlCol="0">
            <a:spAutoFit/>
          </a:bodyPr>
          <a:lstStyle/>
          <a:p>
            <a:r>
              <a:rPr lang="en-US" dirty="0" smtClean="0"/>
              <a:t>Contact Erika DeRose, the DMS Leasing-AutoCAD and Interior Designer, at:</a:t>
            </a:r>
          </a:p>
          <a:p>
            <a:r>
              <a:rPr lang="en-US" sz="1400" dirty="0" smtClean="0">
                <a:hlinkClick r:id="rId5"/>
              </a:rPr>
              <a:t>erika.derose@dms.myflorida.com</a:t>
            </a:r>
            <a:endParaRPr lang="en-US" sz="1400" dirty="0" smtClean="0"/>
          </a:p>
          <a:p>
            <a:endParaRPr lang="en-US" dirty="0" smtClean="0"/>
          </a:p>
          <a:p>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8734" y="4241522"/>
            <a:ext cx="4136166" cy="2225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351" y="3126438"/>
            <a:ext cx="1869568" cy="1882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0093" y="4700603"/>
            <a:ext cx="2082517" cy="1787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454704" y="230736"/>
            <a:ext cx="6390196" cy="376015"/>
          </a:xfrm>
          <a:prstGeom prst="rect">
            <a:avLst/>
          </a:prstGeom>
          <a:noFill/>
        </p:spPr>
        <p:txBody>
          <a:bodyPr wrap="square" rtlCol="0">
            <a:spAutoFit/>
          </a:bodyPr>
          <a:lstStyle/>
          <a:p>
            <a:pPr algn="ctr"/>
            <a:r>
              <a:rPr lang="en-US" b="1" dirty="0" smtClean="0"/>
              <a:t>TENANT IMPROVEMENT:</a:t>
            </a:r>
            <a:endParaRPr lang="en-US" b="1" dirty="0"/>
          </a:p>
        </p:txBody>
      </p:sp>
      <p:sp>
        <p:nvSpPr>
          <p:cNvPr id="2" name="Slide Number Placeholder 1"/>
          <p:cNvSpPr>
            <a:spLocks noGrp="1"/>
          </p:cNvSpPr>
          <p:nvPr>
            <p:ph type="sldNum" sz="quarter" idx="12"/>
          </p:nvPr>
        </p:nvSpPr>
        <p:spPr/>
        <p:txBody>
          <a:bodyPr/>
          <a:lstStyle/>
          <a:p>
            <a:fld id="{5127E8A8-A1AC-3744-8503-C3C2F1EEADF2}" type="slidenum">
              <a:rPr lang="en-US" smtClean="0"/>
              <a:t>37</a:t>
            </a:fld>
            <a:endParaRPr lang="en-US" dirty="0"/>
          </a:p>
        </p:txBody>
      </p:sp>
    </p:spTree>
    <p:extLst>
      <p:ext uri="{BB962C8B-B14F-4D97-AF65-F5344CB8AC3E}">
        <p14:creationId xmlns:p14="http://schemas.microsoft.com/office/powerpoint/2010/main" val="1522346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 y="1306286"/>
            <a:ext cx="2104563"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b="1" dirty="0">
                <a:solidFill>
                  <a:srgbClr val="0070C0"/>
                </a:solidFill>
              </a:rPr>
              <a:t>DMS Regional Leasing Contacts</a:t>
            </a:r>
          </a:p>
          <a:p>
            <a:pPr marL="57150" indent="0">
              <a:lnSpc>
                <a:spcPct val="150000"/>
              </a:lnSpc>
              <a:buNone/>
            </a:pPr>
            <a:r>
              <a:rPr lang="en-US" sz="1200" dirty="0"/>
              <a:t>Questions</a:t>
            </a:r>
          </a:p>
          <a:p>
            <a:endParaRPr lang="en-US" dirty="0"/>
          </a:p>
        </p:txBody>
      </p:sp>
      <p:sp>
        <p:nvSpPr>
          <p:cNvPr id="6" name="TextBox 5"/>
          <p:cNvSpPr txBox="1"/>
          <p:nvPr/>
        </p:nvSpPr>
        <p:spPr>
          <a:xfrm>
            <a:off x="6110240" y="159643"/>
            <a:ext cx="2478281" cy="1200329"/>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0800000" scaled="1"/>
            <a:tileRect/>
          </a:gradFill>
          <a:effectLst>
            <a:outerShdw blurRad="50800" dist="38100" dir="2700000" algn="tl" rotWithShape="0">
              <a:prstClr val="black">
                <a:alpha val="40000"/>
              </a:prstClr>
            </a:outerShdw>
          </a:effectLst>
        </p:spPr>
        <p:txBody>
          <a:bodyPr wrap="square" rtlCol="0">
            <a:spAutoFit/>
          </a:bodyPr>
          <a:lstStyle/>
          <a:p>
            <a:r>
              <a:rPr lang="en-US" dirty="0" smtClean="0"/>
              <a:t>Want to add staff and know if more cubicles can be added and stay within code?</a:t>
            </a:r>
            <a:endParaRPr lang="en-US" dirty="0"/>
          </a:p>
        </p:txBody>
      </p:sp>
      <p:sp>
        <p:nvSpPr>
          <p:cNvPr id="11" name="TextBox 10"/>
          <p:cNvSpPr txBox="1"/>
          <p:nvPr/>
        </p:nvSpPr>
        <p:spPr>
          <a:xfrm>
            <a:off x="2560212" y="139735"/>
            <a:ext cx="2515747" cy="1477328"/>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a:effectLst>
            <a:outerShdw blurRad="50800" dist="38100" dir="2700000" algn="tl" rotWithShape="0">
              <a:prstClr val="black">
                <a:alpha val="40000"/>
              </a:prstClr>
            </a:outerShdw>
          </a:effectLst>
        </p:spPr>
        <p:txBody>
          <a:bodyPr wrap="square" rtlCol="0">
            <a:spAutoFit/>
          </a:bodyPr>
          <a:lstStyle/>
          <a:p>
            <a:r>
              <a:rPr lang="en-US" dirty="0" smtClean="0"/>
              <a:t>Want to modify your lease to add or subtract space and/or determine the square footage of your area?</a:t>
            </a:r>
            <a:endParaRPr lang="en-US"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190" y="5564463"/>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734087" y="2254862"/>
            <a:ext cx="2059537" cy="2308324"/>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effectLst>
            <a:glow rad="139700">
              <a:schemeClr val="accent6">
                <a:satMod val="175000"/>
                <a:alpha val="40000"/>
              </a:schemeClr>
            </a:glow>
          </a:effectLst>
        </p:spPr>
        <p:txBody>
          <a:bodyPr wrap="square" rtlCol="0">
            <a:spAutoFit/>
          </a:bodyPr>
          <a:lstStyle/>
          <a:p>
            <a:pPr algn="ctr"/>
            <a:r>
              <a:rPr lang="en-US" dirty="0" smtClean="0"/>
              <a:t>Contact your DMS account manager, who will then make an AutoCAD design or square foot request.</a:t>
            </a:r>
          </a:p>
          <a:p>
            <a:endParaRPr lang="en-US" dirty="0"/>
          </a:p>
        </p:txBody>
      </p:sp>
      <p:pic>
        <p:nvPicPr>
          <p:cNvPr id="2051" name="Picture 3" descr="C:\Users\DeRoseE\AppData\Local\Microsoft\Windows\Temporary Internet Files\Content.IE5\D9TFGZDC\MC9004326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410" y="1359972"/>
            <a:ext cx="894890" cy="8948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190" y="4341401"/>
            <a:ext cx="1854434" cy="126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47118" y="654685"/>
            <a:ext cx="717846" cy="400110"/>
          </a:xfrm>
          <a:prstGeom prst="rect">
            <a:avLst/>
          </a:prstGeom>
          <a:noFill/>
        </p:spPr>
        <p:txBody>
          <a:bodyPr wrap="square" rtlCol="0">
            <a:spAutoFit/>
          </a:bodyPr>
          <a:lstStyle/>
          <a:p>
            <a:pPr algn="ctr"/>
            <a:r>
              <a:rPr lang="en-US" sz="2000" b="1" dirty="0" smtClean="0"/>
              <a:t>OR</a:t>
            </a:r>
            <a:endParaRPr lang="en-US" sz="2000" b="1" dirty="0"/>
          </a:p>
        </p:txBody>
      </p:sp>
      <p:sp>
        <p:nvSpPr>
          <p:cNvPr id="5" name="Slide Number Placeholder 4"/>
          <p:cNvSpPr>
            <a:spLocks noGrp="1"/>
          </p:cNvSpPr>
          <p:nvPr>
            <p:ph type="sldNum" sz="quarter" idx="12"/>
          </p:nvPr>
        </p:nvSpPr>
        <p:spPr/>
        <p:txBody>
          <a:bodyPr/>
          <a:lstStyle/>
          <a:p>
            <a:fld id="{5127E8A8-A1AC-3744-8503-C3C2F1EEADF2}" type="slidenum">
              <a:rPr lang="en-US" smtClean="0"/>
              <a:t>38</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4156" y="1642303"/>
            <a:ext cx="4424421" cy="4945897"/>
          </a:xfrm>
          <a:prstGeom prst="rect">
            <a:avLst/>
          </a:prstGeom>
          <a:ln>
            <a:noFill/>
          </a:ln>
          <a:effectLst>
            <a:softEdge rad="112500"/>
          </a:effectLst>
        </p:spPr>
      </p:pic>
    </p:spTree>
    <p:extLst>
      <p:ext uri="{BB962C8B-B14F-4D97-AF65-F5344CB8AC3E}">
        <p14:creationId xmlns:p14="http://schemas.microsoft.com/office/powerpoint/2010/main" val="180656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endParaRPr lang="en-US" dirty="0" smtClean="0"/>
          </a:p>
          <a:p>
            <a:pPr marL="0" indent="0" algn="ctr">
              <a:buNone/>
            </a:pPr>
            <a:endParaRPr lang="en-US" dirty="0"/>
          </a:p>
          <a:p>
            <a:pPr marL="0" indent="0" algn="ctr">
              <a:buNone/>
            </a:pPr>
            <a:endParaRPr lang="en-US" dirty="0"/>
          </a:p>
          <a:p>
            <a:pPr marL="0" indent="0" algn="ctr">
              <a:buNone/>
            </a:pPr>
            <a:r>
              <a:rPr lang="en-US" sz="5400" smtClean="0">
                <a:solidFill>
                  <a:srgbClr val="0070C0"/>
                </a:solidFill>
              </a:rPr>
              <a:t>-</a:t>
            </a:r>
            <a:r>
              <a:rPr lang="en-US" sz="5400" dirty="0" smtClean="0">
                <a:solidFill>
                  <a:srgbClr val="0070C0"/>
                </a:solidFill>
              </a:rPr>
              <a:t>Questions-</a:t>
            </a:r>
            <a:endParaRPr lang="en-US" sz="5400" dirty="0">
              <a:solidFill>
                <a:srgbClr val="0070C0"/>
              </a:solidFill>
            </a:endParaRPr>
          </a:p>
        </p:txBody>
      </p:sp>
      <p:sp>
        <p:nvSpPr>
          <p:cNvPr id="3" name="Text Placeholder 2"/>
          <p:cNvSpPr>
            <a:spLocks noGrp="1"/>
          </p:cNvSpPr>
          <p:nvPr>
            <p:ph type="body" sz="quarter" idx="14"/>
          </p:nvPr>
        </p:nvSpPr>
        <p:spPr>
          <a:xfrm>
            <a:off x="0" y="1306286"/>
            <a:ext cx="2120348" cy="4980214"/>
          </a:xfrm>
        </p:spPr>
        <p:txBody>
          <a:bodyPr/>
          <a:lstStyle/>
          <a:p>
            <a:pPr marL="57150" indent="0">
              <a:lnSpc>
                <a:spcPct val="150000"/>
              </a:lnSpc>
              <a:buNone/>
            </a:pPr>
            <a:r>
              <a:rPr lang="en-US" sz="1200" dirty="0"/>
              <a:t>Introductions</a:t>
            </a:r>
          </a:p>
          <a:p>
            <a:pPr marL="57150" indent="0">
              <a:lnSpc>
                <a:spcPct val="150000"/>
              </a:lnSpc>
              <a:buNone/>
            </a:pPr>
            <a:r>
              <a:rPr lang="en-US" sz="1200" dirty="0"/>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b="1" dirty="0">
                <a:solidFill>
                  <a:srgbClr val="0070C0"/>
                </a:solidFill>
              </a:rPr>
              <a:t>Questions</a:t>
            </a:r>
          </a:p>
          <a:p>
            <a:endParaRPr lang="en-US" dirty="0"/>
          </a:p>
        </p:txBody>
      </p:sp>
      <p:sp>
        <p:nvSpPr>
          <p:cNvPr id="4" name="Slide Number Placeholder 3"/>
          <p:cNvSpPr>
            <a:spLocks noGrp="1"/>
          </p:cNvSpPr>
          <p:nvPr>
            <p:ph type="sldNum" sz="quarter" idx="12"/>
          </p:nvPr>
        </p:nvSpPr>
        <p:spPr/>
        <p:txBody>
          <a:bodyPr/>
          <a:lstStyle/>
          <a:p>
            <a:fld id="{5127E8A8-A1AC-3744-8503-C3C2F1EEADF2}" type="slidenum">
              <a:rPr lang="en-US" smtClean="0"/>
              <a:t>39</a:t>
            </a:fld>
            <a:endParaRPr lang="en-US" dirty="0"/>
          </a:p>
        </p:txBody>
      </p:sp>
    </p:spTree>
    <p:extLst>
      <p:ext uri="{BB962C8B-B14F-4D97-AF65-F5344CB8AC3E}">
        <p14:creationId xmlns:p14="http://schemas.microsoft.com/office/powerpoint/2010/main" val="254342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3"/>
            <p:extLst/>
          </p:nvPr>
        </p:nvGraphicFramePr>
        <p:xfrm>
          <a:off x="2423886" y="1306286"/>
          <a:ext cx="6255656" cy="4957649"/>
        </p:xfrm>
        <a:graphic>
          <a:graphicData uri="http://schemas.openxmlformats.org/drawingml/2006/table">
            <a:tbl>
              <a:tblPr firstRow="1" firstCol="1" bandRow="1">
                <a:tableStyleId>{5C22544A-7EE6-4342-B048-85BDC9FD1C3A}</a:tableStyleId>
              </a:tblPr>
              <a:tblGrid>
                <a:gridCol w="943428"/>
                <a:gridCol w="2264229"/>
                <a:gridCol w="1112191"/>
                <a:gridCol w="1935808"/>
              </a:tblGrid>
              <a:tr h="280398">
                <a:tc>
                  <a:txBody>
                    <a:bodyPr/>
                    <a:lstStyle/>
                    <a:p>
                      <a:pPr algn="ctr"/>
                      <a:r>
                        <a:rPr lang="en-US" sz="1200" dirty="0">
                          <a:effectLst/>
                        </a:rPr>
                        <a:t>Due Date</a:t>
                      </a:r>
                      <a:endParaRPr lang="en-US" sz="1200" dirty="0">
                        <a:effectLst/>
                        <a:latin typeface="Calibri"/>
                      </a:endParaRPr>
                    </a:p>
                  </a:txBody>
                  <a:tcPr marL="67853" marR="67853" marT="0" marB="0"/>
                </a:tc>
                <a:tc>
                  <a:txBody>
                    <a:bodyPr/>
                    <a:lstStyle/>
                    <a:p>
                      <a:pPr algn="ctr"/>
                      <a:r>
                        <a:rPr lang="en-US" sz="1200" dirty="0">
                          <a:effectLst/>
                        </a:rPr>
                        <a:t>What to Submit</a:t>
                      </a:r>
                      <a:endParaRPr lang="en-US" sz="1200" dirty="0">
                        <a:effectLst/>
                        <a:latin typeface="Calibri"/>
                      </a:endParaRPr>
                    </a:p>
                  </a:txBody>
                  <a:tcPr marL="67853" marR="67853" marT="0" marB="0"/>
                </a:tc>
                <a:tc>
                  <a:txBody>
                    <a:bodyPr/>
                    <a:lstStyle/>
                    <a:p>
                      <a:pPr algn="ctr"/>
                      <a:r>
                        <a:rPr lang="en-US" sz="1200" dirty="0">
                          <a:effectLst/>
                        </a:rPr>
                        <a:t>How To Submit</a:t>
                      </a:r>
                      <a:endParaRPr lang="en-US" sz="1200" dirty="0">
                        <a:effectLst/>
                        <a:latin typeface="Calibri"/>
                      </a:endParaRPr>
                    </a:p>
                  </a:txBody>
                  <a:tcPr marL="67853" marR="67853" marT="0" marB="0"/>
                </a:tc>
                <a:tc>
                  <a:txBody>
                    <a:bodyPr/>
                    <a:lstStyle/>
                    <a:p>
                      <a:pPr algn="ctr"/>
                      <a:r>
                        <a:rPr lang="en-US" sz="1200" dirty="0">
                          <a:effectLst/>
                        </a:rPr>
                        <a:t>Contact Person</a:t>
                      </a:r>
                      <a:endParaRPr lang="en-US" sz="1200" dirty="0">
                        <a:effectLst/>
                        <a:latin typeface="Calibri"/>
                      </a:endParaRPr>
                    </a:p>
                  </a:txBody>
                  <a:tcPr marL="67853" marR="67853" marT="0" marB="0"/>
                </a:tc>
              </a:tr>
              <a:tr h="1339077">
                <a:tc>
                  <a:txBody>
                    <a:bodyPr/>
                    <a:lstStyle/>
                    <a:p>
                      <a:r>
                        <a:rPr lang="en-US" sz="1200" dirty="0">
                          <a:effectLst/>
                        </a:rPr>
                        <a:t>Friday,</a:t>
                      </a:r>
                    </a:p>
                    <a:p>
                      <a:r>
                        <a:rPr lang="en-US" sz="1200" dirty="0">
                          <a:effectLst/>
                        </a:rPr>
                        <a:t>May 30, 2014</a:t>
                      </a:r>
                      <a:endParaRPr lang="en-US" sz="1200" dirty="0">
                        <a:effectLst/>
                        <a:latin typeface="Calibri"/>
                      </a:endParaRPr>
                    </a:p>
                  </a:txBody>
                  <a:tcPr marL="67853" marR="67853" marT="0" marB="0"/>
                </a:tc>
                <a:tc>
                  <a:txBody>
                    <a:bodyPr/>
                    <a:lstStyle/>
                    <a:p>
                      <a:r>
                        <a:rPr lang="en-US" sz="1200" dirty="0">
                          <a:effectLst/>
                        </a:rPr>
                        <a:t>Completed Agency </a:t>
                      </a:r>
                      <a:r>
                        <a:rPr lang="en-US" sz="1200" dirty="0" smtClean="0">
                          <a:effectLst/>
                        </a:rPr>
                        <a:t>Lease</a:t>
                      </a:r>
                      <a:r>
                        <a:rPr lang="en-US" sz="1200" baseline="0" dirty="0" smtClean="0">
                          <a:effectLst/>
                        </a:rPr>
                        <a:t> </a:t>
                      </a:r>
                      <a:r>
                        <a:rPr lang="en-US" sz="1200" dirty="0" smtClean="0">
                          <a:effectLst/>
                        </a:rPr>
                        <a:t>Inventory </a:t>
                      </a:r>
                      <a:r>
                        <a:rPr lang="en-US" sz="1200" dirty="0">
                          <a:effectLst/>
                        </a:rPr>
                        <a:t>Overview Spreadsheet </a:t>
                      </a:r>
                      <a:endParaRPr lang="en-US" sz="1200" dirty="0" smtClean="0">
                        <a:effectLst/>
                      </a:endParaRPr>
                    </a:p>
                    <a:p>
                      <a:r>
                        <a:rPr lang="en-US" sz="1200" dirty="0" smtClean="0">
                          <a:effectLst/>
                        </a:rPr>
                        <a:t>(</a:t>
                      </a:r>
                      <a:r>
                        <a:rPr lang="en-US" sz="1200" dirty="0">
                          <a:effectLst/>
                        </a:rPr>
                        <a:t>template provided by DMS)</a:t>
                      </a:r>
                    </a:p>
                    <a:p>
                      <a:r>
                        <a:rPr lang="en-US" sz="1200" dirty="0">
                          <a:effectLst/>
                        </a:rPr>
                        <a:t>Indication of any leased facility that is suitable as an emergency shelter</a:t>
                      </a:r>
                      <a:endParaRPr lang="en-US" sz="1200" dirty="0">
                        <a:effectLst/>
                        <a:latin typeface="Calibri"/>
                      </a:endParaRPr>
                    </a:p>
                  </a:txBody>
                  <a:tcPr marL="67853" marR="67853" marT="0" marB="0"/>
                </a:tc>
                <a:tc>
                  <a:txBody>
                    <a:bodyPr/>
                    <a:lstStyle/>
                    <a:p>
                      <a:r>
                        <a:rPr lang="en-US" sz="1200" dirty="0">
                          <a:effectLst/>
                        </a:rPr>
                        <a:t>Via email to Philip Cobb at: </a:t>
                      </a:r>
                      <a:r>
                        <a:rPr lang="en-US" sz="1200" u="sng" dirty="0">
                          <a:effectLst/>
                          <a:hlinkClick r:id="rId2"/>
                        </a:rPr>
                        <a:t>Philip.Cobb@dms.myflorida.com</a:t>
                      </a:r>
                      <a:endParaRPr lang="en-US" sz="1200" dirty="0">
                        <a:effectLst/>
                        <a:latin typeface="Calibri"/>
                      </a:endParaRPr>
                    </a:p>
                  </a:txBody>
                  <a:tcPr marL="67853" marR="67853" marT="0" marB="0"/>
                </a:tc>
                <a:tc>
                  <a:txBody>
                    <a:bodyPr/>
                    <a:lstStyle/>
                    <a:p>
                      <a:r>
                        <a:rPr lang="en-US" sz="1200" dirty="0" smtClean="0">
                          <a:effectLst/>
                          <a:latin typeface="+mn-lt"/>
                        </a:rPr>
                        <a:t>DMS</a:t>
                      </a:r>
                      <a:r>
                        <a:rPr lang="en-US" sz="1200" baseline="0" dirty="0" smtClean="0">
                          <a:effectLst/>
                          <a:latin typeface="+mn-lt"/>
                        </a:rPr>
                        <a:t> Strategic Planning Staff</a:t>
                      </a:r>
                      <a:endParaRPr lang="en-US" sz="1200" dirty="0">
                        <a:effectLst/>
                        <a:latin typeface="Calibri"/>
                      </a:endParaRPr>
                    </a:p>
                  </a:txBody>
                  <a:tcPr marL="67853" marR="67853" marT="0" marB="0"/>
                </a:tc>
              </a:tr>
              <a:tr h="803446">
                <a:tc>
                  <a:txBody>
                    <a:bodyPr/>
                    <a:lstStyle/>
                    <a:p>
                      <a:r>
                        <a:rPr lang="en-US" sz="1200" dirty="0">
                          <a:effectLst/>
                        </a:rPr>
                        <a:t>Friday,</a:t>
                      </a:r>
                    </a:p>
                    <a:p>
                      <a:r>
                        <a:rPr lang="en-US" sz="1200" dirty="0">
                          <a:effectLst/>
                        </a:rPr>
                        <a:t>May 30, 2014</a:t>
                      </a:r>
                      <a:endParaRPr lang="en-US" sz="1200" dirty="0">
                        <a:effectLst/>
                        <a:latin typeface="Calibri"/>
                      </a:endParaRPr>
                    </a:p>
                  </a:txBody>
                  <a:tcPr marL="67853" marR="67853" marT="0" marB="0"/>
                </a:tc>
                <a:tc>
                  <a:txBody>
                    <a:bodyPr/>
                    <a:lstStyle/>
                    <a:p>
                      <a:r>
                        <a:rPr lang="en-US" sz="1200" dirty="0">
                          <a:effectLst/>
                        </a:rPr>
                        <a:t>Any agency-owned facility that may be used as potential emergency shelter</a:t>
                      </a:r>
                      <a:endParaRPr lang="en-US" sz="1200" dirty="0">
                        <a:effectLst/>
                        <a:latin typeface="Calibri"/>
                      </a:endParaRPr>
                    </a:p>
                  </a:txBody>
                  <a:tcPr marL="67853" marR="67853" marT="0" marB="0"/>
                </a:tc>
                <a:tc>
                  <a:txBody>
                    <a:bodyPr/>
                    <a:lstStyle/>
                    <a:p>
                      <a:r>
                        <a:rPr lang="en-US" sz="1200" dirty="0">
                          <a:effectLst/>
                        </a:rPr>
                        <a:t>FL-SOLARIS FITS Application (flag)</a:t>
                      </a:r>
                      <a:endParaRPr lang="en-US" sz="1200" dirty="0">
                        <a:effectLst/>
                        <a:latin typeface="Calibri"/>
                      </a:endParaRPr>
                    </a:p>
                  </a:txBody>
                  <a:tcPr marL="67853" marR="67853" marT="0" marB="0"/>
                </a:tc>
                <a:tc>
                  <a:txBody>
                    <a:bodyPr/>
                    <a:lstStyle/>
                    <a:p>
                      <a:r>
                        <a:rPr lang="en-US" sz="1200" dirty="0">
                          <a:effectLst/>
                        </a:rPr>
                        <a:t>Agency FL-SOLARIS FITS Account </a:t>
                      </a:r>
                      <a:r>
                        <a:rPr lang="en-US" sz="1200" dirty="0" smtClean="0">
                          <a:effectLst/>
                        </a:rPr>
                        <a:t>Manager</a:t>
                      </a:r>
                    </a:p>
                  </a:txBody>
                  <a:tcPr marL="67853" marR="67853" marT="0" marB="0"/>
                </a:tc>
              </a:tr>
              <a:tr h="1071260">
                <a:tc>
                  <a:txBody>
                    <a:bodyPr/>
                    <a:lstStyle/>
                    <a:p>
                      <a:r>
                        <a:rPr lang="en-US" sz="1200" dirty="0">
                          <a:effectLst/>
                        </a:rPr>
                        <a:t>Monday, </a:t>
                      </a:r>
                    </a:p>
                    <a:p>
                      <a:r>
                        <a:rPr lang="en-US" sz="1200" dirty="0">
                          <a:effectLst/>
                        </a:rPr>
                        <a:t>June 30, 2014</a:t>
                      </a:r>
                      <a:endParaRPr lang="en-US" sz="1200" dirty="0">
                        <a:effectLst/>
                        <a:latin typeface="Calibri"/>
                      </a:endParaRPr>
                    </a:p>
                  </a:txBody>
                  <a:tcPr marL="67853" marR="67853" marT="0" marB="0"/>
                </a:tc>
                <a:tc>
                  <a:txBody>
                    <a:bodyPr/>
                    <a:lstStyle/>
                    <a:p>
                      <a:r>
                        <a:rPr lang="en-US" sz="1200" dirty="0">
                          <a:effectLst/>
                        </a:rPr>
                        <a:t>Agency Owned and Leased Portfolio Management </a:t>
                      </a:r>
                      <a:r>
                        <a:rPr lang="en-US" sz="1200" dirty="0" smtClean="0">
                          <a:effectLst/>
                        </a:rPr>
                        <a:t>Plan</a:t>
                      </a:r>
                    </a:p>
                    <a:p>
                      <a:r>
                        <a:rPr lang="en-US" sz="1200" dirty="0" smtClean="0">
                          <a:effectLst/>
                          <a:latin typeface="Arial" panose="020B0604020202020204" pitchFamily="34" charset="0"/>
                          <a:cs typeface="Arial" panose="020B0604020202020204" pitchFamily="34" charset="0"/>
                        </a:rPr>
                        <a:t>(template provided by DMS)</a:t>
                      </a:r>
                      <a:endParaRPr lang="en-US" sz="1200" dirty="0">
                        <a:effectLst/>
                        <a:latin typeface="Arial" panose="020B0604020202020204" pitchFamily="34" charset="0"/>
                        <a:cs typeface="Arial" panose="020B0604020202020204" pitchFamily="34" charset="0"/>
                      </a:endParaRPr>
                    </a:p>
                  </a:txBody>
                  <a:tcPr marL="67853" marR="67853" marT="0" marB="0"/>
                </a:tc>
                <a:tc>
                  <a:txBody>
                    <a:bodyPr/>
                    <a:lstStyle/>
                    <a:p>
                      <a:r>
                        <a:rPr lang="en-US" sz="1200" dirty="0">
                          <a:effectLst/>
                        </a:rPr>
                        <a:t>Via email to Philip Cobb at: </a:t>
                      </a:r>
                      <a:r>
                        <a:rPr lang="en-US" sz="1200" u="sng" dirty="0">
                          <a:effectLst/>
                          <a:hlinkClick r:id="rId2"/>
                        </a:rPr>
                        <a:t>Philip.Cobb@dms.myflorida.com</a:t>
                      </a:r>
                      <a:endParaRPr lang="en-US" sz="1200" dirty="0">
                        <a:effectLst/>
                        <a:latin typeface="Calibri"/>
                      </a:endParaRPr>
                    </a:p>
                  </a:txBody>
                  <a:tcPr marL="67853" marR="67853" marT="0" marB="0"/>
                </a:tc>
                <a:tc>
                  <a:txBody>
                    <a:bodyPr/>
                    <a:lstStyle/>
                    <a:p>
                      <a:r>
                        <a:rPr lang="en-US" sz="1200" dirty="0" smtClean="0">
                          <a:effectLst/>
                          <a:latin typeface="+mn-lt"/>
                        </a:rPr>
                        <a:t>DMS</a:t>
                      </a:r>
                      <a:r>
                        <a:rPr lang="en-US" sz="1200" baseline="0" dirty="0" smtClean="0">
                          <a:effectLst/>
                          <a:latin typeface="+mn-lt"/>
                        </a:rPr>
                        <a:t> Strategic Planning Staff</a:t>
                      </a:r>
                      <a:endParaRPr lang="en-US" sz="1200" dirty="0">
                        <a:effectLst/>
                        <a:latin typeface="Calibri"/>
                      </a:endParaRPr>
                    </a:p>
                  </a:txBody>
                  <a:tcPr marL="67853" marR="67853" marT="0" marB="0"/>
                </a:tc>
              </a:tr>
              <a:tr h="535631">
                <a:tc>
                  <a:txBody>
                    <a:bodyPr/>
                    <a:lstStyle/>
                    <a:p>
                      <a:r>
                        <a:rPr lang="en-US" sz="1200" dirty="0">
                          <a:effectLst/>
                        </a:rPr>
                        <a:t>Monday, </a:t>
                      </a:r>
                    </a:p>
                    <a:p>
                      <a:r>
                        <a:rPr lang="en-US" sz="1200" dirty="0">
                          <a:effectLst/>
                        </a:rPr>
                        <a:t>June 30, 2014</a:t>
                      </a:r>
                      <a:endParaRPr lang="en-US" sz="1200" dirty="0">
                        <a:effectLst/>
                        <a:latin typeface="Calibri"/>
                      </a:endParaRPr>
                    </a:p>
                  </a:txBody>
                  <a:tcPr marL="67853" marR="67853" marT="0" marB="0"/>
                </a:tc>
                <a:tc>
                  <a:txBody>
                    <a:bodyPr/>
                    <a:lstStyle/>
                    <a:p>
                      <a:r>
                        <a:rPr lang="en-US" sz="1200" dirty="0">
                          <a:effectLst/>
                        </a:rPr>
                        <a:t>Updated owned facility data, including recording any new facilities</a:t>
                      </a:r>
                      <a:endParaRPr lang="en-US" sz="1200" dirty="0">
                        <a:effectLst/>
                        <a:latin typeface="Calibri"/>
                      </a:endParaRPr>
                    </a:p>
                  </a:txBody>
                  <a:tcPr marL="67853" marR="67853" marT="0" marB="0"/>
                </a:tc>
                <a:tc>
                  <a:txBody>
                    <a:bodyPr/>
                    <a:lstStyle/>
                    <a:p>
                      <a:r>
                        <a:rPr lang="en-US" sz="1200" dirty="0">
                          <a:effectLst/>
                        </a:rPr>
                        <a:t>FL-SOLARIS FITS Application</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r h="803446">
                <a:tc>
                  <a:txBody>
                    <a:bodyPr/>
                    <a:lstStyle/>
                    <a:p>
                      <a:r>
                        <a:rPr lang="en-US" sz="1200" dirty="0">
                          <a:effectLst/>
                        </a:rPr>
                        <a:t>Monday, </a:t>
                      </a:r>
                    </a:p>
                    <a:p>
                      <a:r>
                        <a:rPr lang="en-US" sz="1200" dirty="0">
                          <a:effectLst/>
                        </a:rPr>
                        <a:t>June 30, 2014</a:t>
                      </a:r>
                      <a:endParaRPr lang="en-US" sz="1200" dirty="0">
                        <a:effectLst/>
                        <a:latin typeface="Calibri"/>
                      </a:endParaRPr>
                    </a:p>
                  </a:txBody>
                  <a:tcPr marL="67853" marR="67853" marT="0" marB="0"/>
                </a:tc>
                <a:tc>
                  <a:txBody>
                    <a:bodyPr/>
                    <a:lstStyle/>
                    <a:p>
                      <a:r>
                        <a:rPr lang="en-US" sz="1200" dirty="0">
                          <a:effectLst/>
                        </a:rPr>
                        <a:t>Identification of any owned facility considered a disposition candidate</a:t>
                      </a:r>
                      <a:endParaRPr lang="en-US" sz="1200" dirty="0">
                        <a:effectLst/>
                        <a:latin typeface="Calibri"/>
                      </a:endParaRPr>
                    </a:p>
                  </a:txBody>
                  <a:tcPr marL="67853" marR="67853" marT="0" marB="0"/>
                </a:tc>
                <a:tc>
                  <a:txBody>
                    <a:bodyPr/>
                    <a:lstStyle/>
                    <a:p>
                      <a:r>
                        <a:rPr lang="en-US" sz="1200" dirty="0">
                          <a:effectLst/>
                        </a:rPr>
                        <a:t>FL-SOLARIS FITS Application (flag)</a:t>
                      </a:r>
                      <a:endParaRPr lang="en-US" sz="1200" dirty="0">
                        <a:effectLst/>
                        <a:latin typeface="Calibri"/>
                      </a:endParaRPr>
                    </a:p>
                  </a:txBody>
                  <a:tcPr marL="67853" marR="67853" marT="0" marB="0"/>
                </a:tc>
                <a:tc>
                  <a:txBody>
                    <a:bodyPr/>
                    <a:lstStyle/>
                    <a:p>
                      <a:r>
                        <a:rPr lang="en-US" sz="1200" dirty="0">
                          <a:effectLst/>
                        </a:rPr>
                        <a:t>Agency FL-SOLARIS FITS Account Manager</a:t>
                      </a:r>
                      <a:endParaRPr lang="en-US" sz="1200" dirty="0">
                        <a:effectLst/>
                        <a:latin typeface="Calibri"/>
                      </a:endParaRPr>
                    </a:p>
                  </a:txBody>
                  <a:tcPr marL="67853" marR="67853" marT="0" marB="0"/>
                </a:tc>
              </a:tr>
            </a:tbl>
          </a:graphicData>
        </a:graphic>
      </p:graphicFrame>
      <p:sp>
        <p:nvSpPr>
          <p:cNvPr id="21" name="Text Placeholder 20"/>
          <p:cNvSpPr>
            <a:spLocks noGrp="1"/>
          </p:cNvSpPr>
          <p:nvPr>
            <p:ph type="body" sz="quarter" idx="14"/>
          </p:nvPr>
        </p:nvSpPr>
        <p:spPr>
          <a:xfrm>
            <a:off x="0" y="1275948"/>
            <a:ext cx="2097891"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dirty="0"/>
          </a:p>
        </p:txBody>
      </p:sp>
      <p:sp>
        <p:nvSpPr>
          <p:cNvPr id="4" name="TextBox 3"/>
          <p:cNvSpPr txBox="1"/>
          <p:nvPr/>
        </p:nvSpPr>
        <p:spPr>
          <a:xfrm>
            <a:off x="2452915" y="845848"/>
            <a:ext cx="6241142" cy="400110"/>
          </a:xfrm>
          <a:prstGeom prst="rect">
            <a:avLst/>
          </a:prstGeom>
          <a:noFill/>
        </p:spPr>
        <p:txBody>
          <a:bodyPr wrap="square" rtlCol="0">
            <a:spAutoFit/>
          </a:bodyPr>
          <a:lstStyle/>
          <a:p>
            <a:pPr algn="ctr"/>
            <a:r>
              <a:rPr lang="en-US" sz="2000" b="1" dirty="0"/>
              <a:t>Data Reporting Expectations</a:t>
            </a:r>
          </a:p>
        </p:txBody>
      </p:sp>
      <p:sp>
        <p:nvSpPr>
          <p:cNvPr id="3" name="Slide Number Placeholder 2"/>
          <p:cNvSpPr>
            <a:spLocks noGrp="1"/>
          </p:cNvSpPr>
          <p:nvPr>
            <p:ph type="sldNum" sz="quarter" idx="12"/>
          </p:nvPr>
        </p:nvSpPr>
        <p:spPr/>
        <p:txBody>
          <a:bodyPr/>
          <a:lstStyle/>
          <a:p>
            <a:fld id="{5127E8A8-A1AC-3744-8503-C3C2F1EEADF2}" type="slidenum">
              <a:rPr lang="en-US" smtClean="0"/>
              <a:t>4</a:t>
            </a:fld>
            <a:endParaRPr lang="en-US" dirty="0"/>
          </a:p>
        </p:txBody>
      </p:sp>
    </p:spTree>
    <p:extLst>
      <p:ext uri="{BB962C8B-B14F-4D97-AF65-F5344CB8AC3E}">
        <p14:creationId xmlns:p14="http://schemas.microsoft.com/office/powerpoint/2010/main" val="258592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2342243" y="2017486"/>
          <a:ext cx="6286500" cy="4036785"/>
        </p:xfrm>
        <a:graphic>
          <a:graphicData uri="http://schemas.openxmlformats.org/drawingml/2006/table">
            <a:tbl>
              <a:tblPr firstRow="1" firstCol="1" bandRow="1">
                <a:tableStyleId>{5C22544A-7EE6-4342-B048-85BDC9FD1C3A}</a:tableStyleId>
              </a:tblPr>
              <a:tblGrid>
                <a:gridCol w="2038350"/>
                <a:gridCol w="1453696"/>
                <a:gridCol w="2794454"/>
              </a:tblGrid>
              <a:tr h="402667">
                <a:tc>
                  <a:txBody>
                    <a:bodyPr/>
                    <a:lstStyle/>
                    <a:p>
                      <a:pPr algn="ctr"/>
                      <a:r>
                        <a:rPr lang="en-US" sz="1200" dirty="0">
                          <a:effectLst/>
                        </a:rPr>
                        <a:t>Name</a:t>
                      </a:r>
                      <a:endParaRPr lang="en-US" sz="1200" dirty="0">
                        <a:effectLst/>
                        <a:latin typeface="Calibri"/>
                      </a:endParaRPr>
                    </a:p>
                  </a:txBody>
                  <a:tcPr marL="68580" marR="68580" marT="0" marB="0"/>
                </a:tc>
                <a:tc>
                  <a:txBody>
                    <a:bodyPr/>
                    <a:lstStyle/>
                    <a:p>
                      <a:pPr algn="ctr"/>
                      <a:r>
                        <a:rPr lang="en-US" sz="1200" dirty="0">
                          <a:effectLst/>
                        </a:rPr>
                        <a:t>Phone</a:t>
                      </a:r>
                      <a:endParaRPr lang="en-US" sz="1200" dirty="0">
                        <a:effectLst/>
                        <a:latin typeface="Calibri"/>
                      </a:endParaRPr>
                    </a:p>
                  </a:txBody>
                  <a:tcPr marL="68580" marR="68580" marT="0" marB="0"/>
                </a:tc>
                <a:tc>
                  <a:txBody>
                    <a:bodyPr/>
                    <a:lstStyle/>
                    <a:p>
                      <a:pPr algn="ctr"/>
                      <a:r>
                        <a:rPr lang="en-US" sz="1200" dirty="0">
                          <a:effectLst/>
                        </a:rPr>
                        <a:t>Email</a:t>
                      </a:r>
                      <a:endParaRPr lang="en-US" sz="1200" dirty="0">
                        <a:effectLst/>
                        <a:latin typeface="Calibri"/>
                      </a:endParaRPr>
                    </a:p>
                  </a:txBody>
                  <a:tcPr marL="68580" marR="68580" marT="0" marB="0"/>
                </a:tc>
              </a:tr>
              <a:tr h="1201803">
                <a:tc>
                  <a:txBody>
                    <a:bodyPr/>
                    <a:lstStyle/>
                    <a:p>
                      <a:pPr algn="ctr"/>
                      <a:r>
                        <a:rPr lang="en-US" sz="1200" dirty="0">
                          <a:effectLst/>
                        </a:rPr>
                        <a:t>Inman Hartsfield</a:t>
                      </a:r>
                      <a:endParaRPr lang="en-US" sz="1200" dirty="0">
                        <a:effectLst/>
                        <a:latin typeface="Calibri"/>
                      </a:endParaRPr>
                    </a:p>
                  </a:txBody>
                  <a:tcPr marL="68580" marR="68580" marT="0" marB="0" anchor="ctr"/>
                </a:tc>
                <a:tc>
                  <a:txBody>
                    <a:bodyPr/>
                    <a:lstStyle/>
                    <a:p>
                      <a:pPr algn="ctr"/>
                      <a:r>
                        <a:rPr lang="en-US" sz="1200" dirty="0">
                          <a:effectLst/>
                        </a:rPr>
                        <a:t>(850) 488-0081</a:t>
                      </a:r>
                      <a:endParaRPr lang="en-US" sz="1200" dirty="0">
                        <a:effectLst/>
                        <a:latin typeface="Calibri"/>
                      </a:endParaRPr>
                    </a:p>
                  </a:txBody>
                  <a:tcPr marL="68580" marR="68580" marT="0" marB="0" anchor="ctr"/>
                </a:tc>
                <a:tc>
                  <a:txBody>
                    <a:bodyPr/>
                    <a:lstStyle/>
                    <a:p>
                      <a:pPr algn="just"/>
                      <a:r>
                        <a:rPr lang="en-US" sz="1200" dirty="0">
                          <a:effectLst/>
                        </a:rPr>
                        <a:t>Inman.Hartsfield@dms.myflorida.com</a:t>
                      </a:r>
                      <a:endParaRPr lang="en-US" sz="1200" dirty="0">
                        <a:effectLst/>
                        <a:latin typeface="Calibri"/>
                      </a:endParaRPr>
                    </a:p>
                  </a:txBody>
                  <a:tcPr marL="68580" marR="68580" marT="0" marB="0" anchor="ctr"/>
                </a:tc>
              </a:tr>
              <a:tr h="1201803">
                <a:tc>
                  <a:txBody>
                    <a:bodyPr/>
                    <a:lstStyle/>
                    <a:p>
                      <a:pPr algn="ctr"/>
                      <a:r>
                        <a:rPr lang="en-US" sz="1200" dirty="0">
                          <a:effectLst/>
                        </a:rPr>
                        <a:t>Arlisha Roberts</a:t>
                      </a:r>
                      <a:endParaRPr lang="en-US" sz="1200" dirty="0">
                        <a:effectLst/>
                        <a:latin typeface="Calibri"/>
                      </a:endParaRPr>
                    </a:p>
                  </a:txBody>
                  <a:tcPr marL="68580" marR="68580" marT="0" marB="0" anchor="ctr"/>
                </a:tc>
                <a:tc>
                  <a:txBody>
                    <a:bodyPr/>
                    <a:lstStyle/>
                    <a:p>
                      <a:pPr algn="ctr"/>
                      <a:r>
                        <a:rPr lang="en-US" sz="1200" dirty="0">
                          <a:effectLst/>
                        </a:rPr>
                        <a:t>(850) 413-0033</a:t>
                      </a:r>
                      <a:endParaRPr lang="en-US" sz="1200" dirty="0">
                        <a:effectLst/>
                        <a:latin typeface="Calibri"/>
                      </a:endParaRPr>
                    </a:p>
                  </a:txBody>
                  <a:tcPr marL="68580" marR="68580" marT="0" marB="0" anchor="ctr"/>
                </a:tc>
                <a:tc>
                  <a:txBody>
                    <a:bodyPr/>
                    <a:lstStyle/>
                    <a:p>
                      <a:pPr algn="just"/>
                      <a:r>
                        <a:rPr lang="en-US" sz="1200" dirty="0">
                          <a:effectLst/>
                        </a:rPr>
                        <a:t>Arlisha.Roberts@dms.myflorida.com</a:t>
                      </a:r>
                      <a:endParaRPr lang="en-US" sz="1200" dirty="0">
                        <a:effectLst/>
                        <a:latin typeface="Calibri"/>
                      </a:endParaRPr>
                    </a:p>
                  </a:txBody>
                  <a:tcPr marL="68580" marR="68580" marT="0" marB="0" anchor="ctr"/>
                </a:tc>
              </a:tr>
              <a:tr h="1230512">
                <a:tc>
                  <a:txBody>
                    <a:bodyPr/>
                    <a:lstStyle/>
                    <a:p>
                      <a:pPr algn="ctr"/>
                      <a:r>
                        <a:rPr lang="en-US" sz="1200" dirty="0">
                          <a:effectLst/>
                        </a:rPr>
                        <a:t>Sue Early</a:t>
                      </a:r>
                      <a:endParaRPr lang="en-US" sz="1200" dirty="0">
                        <a:effectLst/>
                        <a:latin typeface="Calibri"/>
                      </a:endParaRPr>
                    </a:p>
                  </a:txBody>
                  <a:tcPr marL="68580" marR="68580" marT="0" marB="0" anchor="ctr"/>
                </a:tc>
                <a:tc>
                  <a:txBody>
                    <a:bodyPr/>
                    <a:lstStyle/>
                    <a:p>
                      <a:pPr algn="ctr"/>
                      <a:r>
                        <a:rPr lang="en-US" sz="1200" dirty="0">
                          <a:effectLst/>
                        </a:rPr>
                        <a:t>(850) 413-9578</a:t>
                      </a:r>
                      <a:endParaRPr lang="en-US" sz="1200" dirty="0">
                        <a:effectLst/>
                        <a:latin typeface="Calibri"/>
                      </a:endParaRPr>
                    </a:p>
                  </a:txBody>
                  <a:tcPr marL="68580" marR="68580" marT="0" marB="0" anchor="ctr"/>
                </a:tc>
                <a:tc>
                  <a:txBody>
                    <a:bodyPr/>
                    <a:lstStyle/>
                    <a:p>
                      <a:pPr algn="just"/>
                      <a:r>
                        <a:rPr lang="en-US" sz="1200" dirty="0">
                          <a:effectLst/>
                        </a:rPr>
                        <a:t>Sue.Early@dms.myflorida.com</a:t>
                      </a:r>
                      <a:endParaRPr lang="en-US" sz="1200" dirty="0">
                        <a:effectLst/>
                        <a:latin typeface="Calibri"/>
                      </a:endParaRPr>
                    </a:p>
                  </a:txBody>
                  <a:tcPr marL="68580" marR="68580" marT="0" marB="0" anchor="ctr"/>
                </a:tc>
              </a:tr>
            </a:tbl>
          </a:graphicData>
        </a:graphic>
      </p:graphicFrame>
      <p:sp>
        <p:nvSpPr>
          <p:cNvPr id="3" name="Text Placeholder 2"/>
          <p:cNvSpPr>
            <a:spLocks noGrp="1"/>
          </p:cNvSpPr>
          <p:nvPr>
            <p:ph type="body" sz="quarter" idx="14"/>
          </p:nvPr>
        </p:nvSpPr>
        <p:spPr>
          <a:xfrm>
            <a:off x="0" y="1284754"/>
            <a:ext cx="2076226" cy="4920628"/>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sz="1200" dirty="0"/>
          </a:p>
        </p:txBody>
      </p:sp>
      <p:sp>
        <p:nvSpPr>
          <p:cNvPr id="5" name="Rectangle 1"/>
          <p:cNvSpPr>
            <a:spLocks noChangeArrowheads="1"/>
          </p:cNvSpPr>
          <p:nvPr/>
        </p:nvSpPr>
        <p:spPr bwMode="auto">
          <a:xfrm>
            <a:off x="2357211" y="1133642"/>
            <a:ext cx="62865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Questions for DMS may be </a:t>
            </a:r>
            <a:r>
              <a:rPr lang="en-US" altLang="en-US" sz="2000" b="1" dirty="0">
                <a:latin typeface="Calibri" pitchFamily="34" charset="0"/>
                <a:ea typeface="Times New Roman" pitchFamily="18" charset="0"/>
                <a:cs typeface="Calibri" pitchFamily="34" charset="0"/>
              </a:rPr>
              <a:t>d</a:t>
            </a:r>
            <a:r>
              <a:rPr kumimoji="0" lang="en-US" altLang="en-US"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irected to:</a:t>
            </a:r>
            <a:endParaRPr kumimoji="0" lang="en-US" alt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127E8A8-A1AC-3744-8503-C3C2F1EEADF2}" type="slidenum">
              <a:rPr lang="en-US" smtClean="0"/>
              <a:t>5</a:t>
            </a:fld>
            <a:endParaRPr lang="en-US" dirty="0"/>
          </a:p>
        </p:txBody>
      </p:sp>
    </p:spTree>
    <p:extLst>
      <p:ext uri="{BB962C8B-B14F-4D97-AF65-F5344CB8AC3E}">
        <p14:creationId xmlns:p14="http://schemas.microsoft.com/office/powerpoint/2010/main" val="81474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6</a:t>
            </a:fld>
            <a:endParaRPr lang="en-US" dirty="0"/>
          </a:p>
        </p:txBody>
      </p:sp>
      <p:sp>
        <p:nvSpPr>
          <p:cNvPr id="4" name="Text Placeholder 3"/>
          <p:cNvSpPr>
            <a:spLocks noGrp="1"/>
          </p:cNvSpPr>
          <p:nvPr>
            <p:ph type="body" sz="quarter" idx="14"/>
          </p:nvPr>
        </p:nvSpPr>
        <p:spPr>
          <a:xfrm>
            <a:off x="0" y="1297578"/>
            <a:ext cx="2116183" cy="4900876"/>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sz="1200" dirty="0"/>
          </a:p>
        </p:txBody>
      </p:sp>
      <p:pic>
        <p:nvPicPr>
          <p:cNvPr id="5" name="Content Placeholder 4"/>
          <p:cNvPicPr>
            <a:picLocks noGrp="1"/>
          </p:cNvPicPr>
          <p:nvPr>
            <p:ph sz="quarter" idx="13"/>
          </p:nvPr>
        </p:nvPicPr>
        <p:blipFill rotWithShape="1">
          <a:blip r:embed="rId2"/>
          <a:srcRect l="2703" t="17706" r="23784" b="59341"/>
          <a:stretch/>
        </p:blipFill>
        <p:spPr bwMode="auto">
          <a:xfrm>
            <a:off x="2438395" y="2764971"/>
            <a:ext cx="6400800" cy="1088571"/>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3"/>
          <a:srcRect l="5000" t="17706" r="55135" b="55350"/>
          <a:stretch/>
        </p:blipFill>
        <p:spPr bwMode="auto">
          <a:xfrm>
            <a:off x="3897081" y="4949371"/>
            <a:ext cx="3483428" cy="1132115"/>
          </a:xfrm>
          <a:prstGeom prst="rect">
            <a:avLst/>
          </a:prstGeom>
          <a:ln>
            <a:solidFill>
              <a:schemeClr val="tx1"/>
            </a:solidFill>
          </a:ln>
          <a:extLst>
            <a:ext uri="{53640926-AAD7-44D8-BBD7-CCE9431645EC}">
              <a14:shadowObscured xmlns:a14="http://schemas.microsoft.com/office/drawing/2010/main"/>
            </a:ext>
          </a:extLst>
        </p:spPr>
      </p:pic>
      <p:sp>
        <p:nvSpPr>
          <p:cNvPr id="7" name="TextBox 6"/>
          <p:cNvSpPr txBox="1"/>
          <p:nvPr/>
        </p:nvSpPr>
        <p:spPr>
          <a:xfrm>
            <a:off x="2438401" y="629178"/>
            <a:ext cx="6400801" cy="707886"/>
          </a:xfrm>
          <a:prstGeom prst="rect">
            <a:avLst/>
          </a:prstGeom>
          <a:noFill/>
        </p:spPr>
        <p:txBody>
          <a:bodyPr wrap="square" rtlCol="0">
            <a:spAutoFit/>
          </a:bodyPr>
          <a:lstStyle/>
          <a:p>
            <a:pPr algn="ctr"/>
            <a:r>
              <a:rPr lang="en-US" sz="2000" b="1" dirty="0" smtClean="0"/>
              <a:t>Agency Lease Inventory Overview </a:t>
            </a:r>
          </a:p>
          <a:p>
            <a:pPr algn="ctr"/>
            <a:r>
              <a:rPr lang="en-US" sz="2000" b="1" dirty="0" smtClean="0"/>
              <a:t>Spreadsheet Template</a:t>
            </a:r>
            <a:endParaRPr lang="en-US" sz="2000" b="1" dirty="0"/>
          </a:p>
        </p:txBody>
      </p:sp>
      <p:sp>
        <p:nvSpPr>
          <p:cNvPr id="10" name="TextBox 9"/>
          <p:cNvSpPr txBox="1"/>
          <p:nvPr/>
        </p:nvSpPr>
        <p:spPr>
          <a:xfrm>
            <a:off x="2438401" y="2293260"/>
            <a:ext cx="6400799" cy="369332"/>
          </a:xfrm>
          <a:prstGeom prst="rect">
            <a:avLst/>
          </a:prstGeom>
          <a:noFill/>
        </p:spPr>
        <p:txBody>
          <a:bodyPr wrap="square" rtlCol="0">
            <a:spAutoFit/>
          </a:bodyPr>
          <a:lstStyle/>
          <a:p>
            <a:pPr algn="ctr"/>
            <a:r>
              <a:rPr lang="en-US" dirty="0" smtClean="0"/>
              <a:t>Agency Lease Information</a:t>
            </a:r>
            <a:endParaRPr lang="en-US" dirty="0"/>
          </a:p>
        </p:txBody>
      </p:sp>
      <p:sp>
        <p:nvSpPr>
          <p:cNvPr id="11" name="TextBox 10"/>
          <p:cNvSpPr txBox="1"/>
          <p:nvPr/>
        </p:nvSpPr>
        <p:spPr>
          <a:xfrm>
            <a:off x="2438395" y="4467058"/>
            <a:ext cx="6400801" cy="369332"/>
          </a:xfrm>
          <a:prstGeom prst="rect">
            <a:avLst/>
          </a:prstGeom>
          <a:noFill/>
        </p:spPr>
        <p:txBody>
          <a:bodyPr wrap="square" rtlCol="0">
            <a:spAutoFit/>
          </a:bodyPr>
          <a:lstStyle/>
          <a:p>
            <a:pPr algn="ctr"/>
            <a:r>
              <a:rPr lang="en-US" dirty="0" smtClean="0"/>
              <a:t>Full-Time Equivalent (FTE) Count Information</a:t>
            </a:r>
            <a:endParaRPr lang="en-US" dirty="0"/>
          </a:p>
        </p:txBody>
      </p:sp>
    </p:spTree>
    <p:extLst>
      <p:ext uri="{BB962C8B-B14F-4D97-AF65-F5344CB8AC3E}">
        <p14:creationId xmlns:p14="http://schemas.microsoft.com/office/powerpoint/2010/main" val="295435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7</a:t>
            </a:fld>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a:p>
        </p:txBody>
      </p:sp>
      <p:sp>
        <p:nvSpPr>
          <p:cNvPr id="4" name="Text Placeholder 3"/>
          <p:cNvSpPr>
            <a:spLocks noGrp="1"/>
          </p:cNvSpPr>
          <p:nvPr>
            <p:ph type="body" sz="quarter" idx="14"/>
          </p:nvPr>
        </p:nvSpPr>
        <p:spPr>
          <a:xfrm>
            <a:off x="1" y="1306286"/>
            <a:ext cx="2111828"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pPr marL="0" indent="0">
              <a:buNone/>
            </a:pPr>
            <a:endParaRPr lang="en-US" sz="1200" dirty="0"/>
          </a:p>
        </p:txBody>
      </p:sp>
      <p:pic>
        <p:nvPicPr>
          <p:cNvPr id="5" name="Picture 4"/>
          <p:cNvPicPr/>
          <p:nvPr/>
        </p:nvPicPr>
        <p:blipFill rotWithShape="1">
          <a:blip r:embed="rId2"/>
          <a:srcRect l="47703" t="18204" r="31892" b="55351"/>
          <a:stretch/>
        </p:blipFill>
        <p:spPr bwMode="auto">
          <a:xfrm>
            <a:off x="4397829" y="2805929"/>
            <a:ext cx="2155371" cy="996315"/>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3"/>
          <a:srcRect l="4054" t="17955" r="4188" b="61338"/>
          <a:stretch/>
        </p:blipFill>
        <p:spPr bwMode="auto">
          <a:xfrm>
            <a:off x="2598056" y="5024709"/>
            <a:ext cx="6088743" cy="785495"/>
          </a:xfrm>
          <a:prstGeom prst="rect">
            <a:avLst/>
          </a:prstGeom>
          <a:ln>
            <a:solidFill>
              <a:schemeClr val="tx1"/>
            </a:solidFill>
          </a:ln>
          <a:extLst>
            <a:ext uri="{53640926-AAD7-44D8-BBD7-CCE9431645EC}">
              <a14:shadowObscured xmlns:a14="http://schemas.microsoft.com/office/drawing/2010/main"/>
            </a:ext>
          </a:extLst>
        </p:spPr>
      </p:pic>
      <p:sp>
        <p:nvSpPr>
          <p:cNvPr id="7" name="TextBox 6"/>
          <p:cNvSpPr txBox="1"/>
          <p:nvPr/>
        </p:nvSpPr>
        <p:spPr>
          <a:xfrm>
            <a:off x="2438398" y="4524437"/>
            <a:ext cx="6248399" cy="369332"/>
          </a:xfrm>
          <a:prstGeom prst="rect">
            <a:avLst/>
          </a:prstGeom>
          <a:noFill/>
        </p:spPr>
        <p:txBody>
          <a:bodyPr wrap="square" rtlCol="0">
            <a:spAutoFit/>
          </a:bodyPr>
          <a:lstStyle/>
          <a:p>
            <a:pPr algn="ctr"/>
            <a:r>
              <a:rPr lang="en-US" dirty="0" smtClean="0"/>
              <a:t>Forecasted Space Projects</a:t>
            </a:r>
            <a:endParaRPr lang="en-US" dirty="0"/>
          </a:p>
        </p:txBody>
      </p:sp>
      <p:sp>
        <p:nvSpPr>
          <p:cNvPr id="8" name="TextBox 7"/>
          <p:cNvSpPr txBox="1"/>
          <p:nvPr/>
        </p:nvSpPr>
        <p:spPr>
          <a:xfrm>
            <a:off x="2438399" y="2344839"/>
            <a:ext cx="6248399" cy="369332"/>
          </a:xfrm>
          <a:prstGeom prst="rect">
            <a:avLst/>
          </a:prstGeom>
          <a:noFill/>
        </p:spPr>
        <p:txBody>
          <a:bodyPr wrap="square" rtlCol="0">
            <a:spAutoFit/>
          </a:bodyPr>
          <a:lstStyle/>
          <a:p>
            <a:pPr algn="ctr"/>
            <a:r>
              <a:rPr lang="en-US" dirty="0" smtClean="0"/>
              <a:t>Telework</a:t>
            </a:r>
            <a:endParaRPr lang="en-US" dirty="0"/>
          </a:p>
        </p:txBody>
      </p:sp>
      <p:sp>
        <p:nvSpPr>
          <p:cNvPr id="9" name="TextBox 8"/>
          <p:cNvSpPr txBox="1"/>
          <p:nvPr/>
        </p:nvSpPr>
        <p:spPr>
          <a:xfrm>
            <a:off x="3396343" y="800100"/>
            <a:ext cx="4344459" cy="1015663"/>
          </a:xfrm>
          <a:prstGeom prst="rect">
            <a:avLst/>
          </a:prstGeom>
          <a:noFill/>
        </p:spPr>
        <p:txBody>
          <a:bodyPr wrap="none" rtlCol="0">
            <a:spAutoFit/>
          </a:bodyPr>
          <a:lstStyle/>
          <a:p>
            <a:pPr algn="ctr"/>
            <a:r>
              <a:rPr lang="en-US" sz="2000" b="1" dirty="0" smtClean="0"/>
              <a:t>Agency Lease Inventory Overview</a:t>
            </a:r>
          </a:p>
          <a:p>
            <a:pPr algn="ctr"/>
            <a:r>
              <a:rPr lang="en-US" sz="2000" b="1" dirty="0" smtClean="0"/>
              <a:t>Spreadsheet Template</a:t>
            </a:r>
          </a:p>
          <a:p>
            <a:pPr algn="ctr"/>
            <a:r>
              <a:rPr lang="en-US" sz="2000" b="1" dirty="0" smtClean="0"/>
              <a:t>(Continued)</a:t>
            </a:r>
          </a:p>
        </p:txBody>
      </p:sp>
    </p:spTree>
    <p:extLst>
      <p:ext uri="{BB962C8B-B14F-4D97-AF65-F5344CB8AC3E}">
        <p14:creationId xmlns:p14="http://schemas.microsoft.com/office/powerpoint/2010/main" val="83123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8</a:t>
            </a:fld>
            <a:endParaRPr lang="en-US" dirty="0"/>
          </a:p>
        </p:txBody>
      </p:sp>
      <p:sp>
        <p:nvSpPr>
          <p:cNvPr id="3" name="Content Placeholder 2"/>
          <p:cNvSpPr>
            <a:spLocks noGrp="1"/>
          </p:cNvSpPr>
          <p:nvPr>
            <p:ph sz="quarter" idx="13"/>
          </p:nvPr>
        </p:nvSpPr>
        <p:spPr/>
        <p:txBody>
          <a:bodyPr>
            <a:normAutofit fontScale="25000" lnSpcReduction="20000"/>
          </a:bodyPr>
          <a:lstStyle/>
          <a:p>
            <a:pPr marL="0" indent="0" algn="ctr">
              <a:buNone/>
            </a:pPr>
            <a:r>
              <a:rPr lang="en-US" sz="4800" b="1" dirty="0"/>
              <a:t>STATE OF FLORIDA</a:t>
            </a:r>
            <a:endParaRPr lang="en-US" sz="4800" dirty="0"/>
          </a:p>
          <a:p>
            <a:pPr marL="0" indent="0" algn="ctr">
              <a:buNone/>
            </a:pPr>
            <a:r>
              <a:rPr lang="en-US" sz="4800" b="1" dirty="0"/>
              <a:t>DEPARTMENT OF MANAGEMENT SERVICES</a:t>
            </a:r>
            <a:endParaRPr lang="en-US" sz="4800" dirty="0"/>
          </a:p>
          <a:p>
            <a:pPr marL="0" indent="0" algn="ctr">
              <a:buNone/>
            </a:pPr>
            <a:r>
              <a:rPr lang="en-US" sz="4800" b="1" dirty="0"/>
              <a:t>Agency Owned and Leased Portfolio Management Plan Template</a:t>
            </a:r>
            <a:endParaRPr lang="en-US" sz="4800" dirty="0"/>
          </a:p>
          <a:p>
            <a:pPr marL="0" indent="0" algn="ctr">
              <a:buNone/>
            </a:pPr>
            <a:r>
              <a:rPr lang="en-US" sz="4800" b="1" dirty="0"/>
              <a:t>(Business Case Analysis)</a:t>
            </a:r>
            <a:endParaRPr lang="en-US" sz="4800" dirty="0"/>
          </a:p>
          <a:p>
            <a:pPr marL="0" indent="0">
              <a:buNone/>
            </a:pPr>
            <a:r>
              <a:rPr lang="en-US" sz="4800" b="1" dirty="0"/>
              <a:t> </a:t>
            </a:r>
            <a:endParaRPr lang="en-US" sz="4800" dirty="0"/>
          </a:p>
          <a:p>
            <a:pPr marL="0" indent="0">
              <a:buNone/>
            </a:pPr>
            <a:r>
              <a:rPr lang="en-US" b="1" dirty="0"/>
              <a:t> </a:t>
            </a:r>
            <a:endParaRPr lang="en-US" dirty="0"/>
          </a:p>
          <a:p>
            <a:pPr marL="0" indent="0">
              <a:buNone/>
            </a:pPr>
            <a:r>
              <a:rPr lang="en-US" sz="4800" b="1" dirty="0"/>
              <a:t>Date:</a:t>
            </a:r>
            <a:endParaRPr lang="en-US" sz="4800" dirty="0"/>
          </a:p>
          <a:p>
            <a:pPr marL="0" indent="0">
              <a:buNone/>
            </a:pPr>
            <a:r>
              <a:rPr lang="en-US" sz="4800" b="1" dirty="0"/>
              <a:t> </a:t>
            </a:r>
            <a:endParaRPr lang="en-US" sz="4800" dirty="0"/>
          </a:p>
          <a:p>
            <a:pPr marL="0" indent="0">
              <a:buNone/>
            </a:pPr>
            <a:r>
              <a:rPr lang="en-US" sz="4800" b="1" dirty="0"/>
              <a:t>Agency:</a:t>
            </a:r>
            <a:endParaRPr lang="en-US" sz="4800" dirty="0"/>
          </a:p>
          <a:p>
            <a:pPr marL="0" indent="0">
              <a:buNone/>
            </a:pPr>
            <a:r>
              <a:rPr lang="en-US" sz="4800" b="1" dirty="0"/>
              <a:t> </a:t>
            </a:r>
            <a:endParaRPr lang="en-US" sz="4800" dirty="0"/>
          </a:p>
          <a:p>
            <a:pPr marL="0" indent="0">
              <a:buNone/>
            </a:pPr>
            <a:r>
              <a:rPr lang="en-US" sz="4800" b="1" dirty="0"/>
              <a:t>For Period: fiscal year 2013-14</a:t>
            </a:r>
            <a:endParaRPr lang="en-US" sz="4800" dirty="0"/>
          </a:p>
          <a:p>
            <a:pPr marL="0" indent="0">
              <a:buNone/>
            </a:pPr>
            <a:r>
              <a:rPr lang="en-US" sz="4800" b="1" dirty="0"/>
              <a:t> </a:t>
            </a:r>
            <a:endParaRPr lang="en-US" sz="4800" b="1" dirty="0" smtClean="0"/>
          </a:p>
          <a:p>
            <a:pPr marL="0" indent="0">
              <a:buNone/>
            </a:pPr>
            <a:endParaRPr lang="en-US" sz="4800" dirty="0"/>
          </a:p>
          <a:p>
            <a:pPr marL="0" indent="0">
              <a:lnSpc>
                <a:spcPct val="170000"/>
              </a:lnSpc>
              <a:buNone/>
            </a:pPr>
            <a:r>
              <a:rPr lang="en-US" sz="4800" dirty="0"/>
              <a:t>This Agency-Owned and -Leased Portfolio Management Plan Template, together with the Agency Lease Inventory Overview Spreadsheet, comprises the agency’s portfolio plan for the next fiscal year.  All agency leases identified as candidates for co-location or consolidation are indicated in the Agency Lease Inventory Overview Spreadsheet, and narrative descriptions are set forth below. This year, we are asking all agencies to submit one Portfolio Management Plan that includes all of their leases. </a:t>
            </a:r>
          </a:p>
          <a:p>
            <a:pPr marL="0" indent="0">
              <a:buNone/>
            </a:pPr>
            <a:r>
              <a:rPr lang="en-US" sz="4800" dirty="0"/>
              <a:t> </a:t>
            </a:r>
          </a:p>
          <a:p>
            <a:pPr marL="0" lvl="0" indent="0">
              <a:lnSpc>
                <a:spcPct val="170000"/>
              </a:lnSpc>
              <a:buNone/>
            </a:pPr>
            <a:r>
              <a:rPr lang="en-US" sz="4800" b="1" dirty="0" smtClean="0"/>
              <a:t>I.	Overview</a:t>
            </a:r>
            <a:r>
              <a:rPr lang="en-US" sz="4800" dirty="0" smtClean="0"/>
              <a:t> </a:t>
            </a:r>
            <a:r>
              <a:rPr lang="en-US" sz="4800" dirty="0"/>
              <a:t>(Provide a brief summary describing the agency’s methodology and considerations </a:t>
            </a:r>
            <a:r>
              <a:rPr lang="en-US" sz="4800" dirty="0" smtClean="0"/>
              <a:t>in evaluating </a:t>
            </a:r>
            <a:r>
              <a:rPr lang="en-US" sz="4800" dirty="0"/>
              <a:t>and </a:t>
            </a:r>
            <a:r>
              <a:rPr lang="en-US" sz="4800" dirty="0" smtClean="0"/>
              <a:t>selecting </a:t>
            </a:r>
            <a:r>
              <a:rPr lang="en-US" sz="4800" dirty="0"/>
              <a:t>candidates for co-location or consolidation</a:t>
            </a:r>
            <a:r>
              <a:rPr lang="en-US" sz="4800" dirty="0" smtClean="0"/>
              <a:t>);</a:t>
            </a:r>
          </a:p>
          <a:p>
            <a:pPr marL="571500" lvl="0" indent="-571500">
              <a:lnSpc>
                <a:spcPct val="170000"/>
              </a:lnSpc>
              <a:buFont typeface="+mj-lt"/>
              <a:buAutoNum type="romanUcPeriod"/>
            </a:pPr>
            <a:endParaRPr lang="en-US" sz="4800" dirty="0" smtClean="0"/>
          </a:p>
        </p:txBody>
      </p:sp>
      <p:sp>
        <p:nvSpPr>
          <p:cNvPr id="4" name="Text Placeholder 3"/>
          <p:cNvSpPr>
            <a:spLocks noGrp="1"/>
          </p:cNvSpPr>
          <p:nvPr>
            <p:ph type="body" sz="quarter" idx="14"/>
          </p:nvPr>
        </p:nvSpPr>
        <p:spPr>
          <a:xfrm>
            <a:off x="0" y="1306286"/>
            <a:ext cx="2090057"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sz="1200" dirty="0"/>
          </a:p>
        </p:txBody>
      </p:sp>
    </p:spTree>
    <p:extLst>
      <p:ext uri="{BB962C8B-B14F-4D97-AF65-F5344CB8AC3E}">
        <p14:creationId xmlns:p14="http://schemas.microsoft.com/office/powerpoint/2010/main" val="69043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27E8A8-A1AC-3744-8503-C3C2F1EEADF2}" type="slidenum">
              <a:rPr lang="en-US" smtClean="0"/>
              <a:t>9</a:t>
            </a:fld>
            <a:endParaRPr lang="en-US" dirty="0"/>
          </a:p>
        </p:txBody>
      </p:sp>
      <p:sp>
        <p:nvSpPr>
          <p:cNvPr id="3" name="Content Placeholder 2"/>
          <p:cNvSpPr>
            <a:spLocks noGrp="1"/>
          </p:cNvSpPr>
          <p:nvPr>
            <p:ph sz="quarter" idx="13"/>
          </p:nvPr>
        </p:nvSpPr>
        <p:spPr/>
        <p:txBody>
          <a:bodyPr>
            <a:normAutofit fontScale="25000" lnSpcReduction="20000"/>
          </a:bodyPr>
          <a:lstStyle/>
          <a:p>
            <a:pPr marL="0" indent="0" algn="ctr">
              <a:buNone/>
            </a:pPr>
            <a:r>
              <a:rPr lang="en-US" sz="4800" b="1" dirty="0"/>
              <a:t>STATE OF FLORIDA</a:t>
            </a:r>
            <a:endParaRPr lang="en-US" sz="4800" dirty="0"/>
          </a:p>
          <a:p>
            <a:pPr marL="0" indent="0" algn="ctr">
              <a:buNone/>
            </a:pPr>
            <a:r>
              <a:rPr lang="en-US" sz="4800" b="1" dirty="0"/>
              <a:t>DEPARTMENT OF MANAGEMENT SERVICES</a:t>
            </a:r>
            <a:endParaRPr lang="en-US" sz="4800" dirty="0"/>
          </a:p>
          <a:p>
            <a:pPr marL="0" indent="0" algn="ctr">
              <a:buNone/>
            </a:pPr>
            <a:r>
              <a:rPr lang="en-US" sz="4800" b="1" dirty="0"/>
              <a:t>Agency Owned and Leased Portfolio Management Plan Template</a:t>
            </a:r>
            <a:endParaRPr lang="en-US" sz="4800" dirty="0"/>
          </a:p>
          <a:p>
            <a:pPr marL="0" indent="0" algn="ctr">
              <a:buNone/>
            </a:pPr>
            <a:r>
              <a:rPr lang="en-US" sz="4800" b="1" dirty="0"/>
              <a:t>(Business Case Analysis</a:t>
            </a:r>
            <a:r>
              <a:rPr lang="en-US" sz="4800" b="1" dirty="0" smtClean="0"/>
              <a:t>)</a:t>
            </a:r>
          </a:p>
          <a:p>
            <a:pPr marL="0" indent="0" algn="ctr">
              <a:buNone/>
            </a:pPr>
            <a:r>
              <a:rPr lang="en-US" sz="4800" b="1" dirty="0" smtClean="0"/>
              <a:t>(CONTINUED)</a:t>
            </a:r>
            <a:endParaRPr lang="en-US" sz="4800" dirty="0"/>
          </a:p>
          <a:p>
            <a:pPr marL="571500" lvl="0" indent="-571500">
              <a:lnSpc>
                <a:spcPct val="170000"/>
              </a:lnSpc>
              <a:buFont typeface="+mj-lt"/>
              <a:buAutoNum type="romanUcPeriod"/>
            </a:pPr>
            <a:endParaRPr lang="en-US" sz="4800" dirty="0" smtClean="0"/>
          </a:p>
          <a:p>
            <a:pPr marL="0" lvl="0" indent="0">
              <a:lnSpc>
                <a:spcPct val="170000"/>
              </a:lnSpc>
              <a:buNone/>
            </a:pPr>
            <a:endParaRPr lang="en-US" sz="4800" b="1" dirty="0" smtClean="0"/>
          </a:p>
          <a:p>
            <a:pPr marL="0" lvl="0" indent="0">
              <a:lnSpc>
                <a:spcPct val="170000"/>
              </a:lnSpc>
              <a:buNone/>
            </a:pPr>
            <a:r>
              <a:rPr lang="en-US" sz="4800" b="1" dirty="0" smtClean="0"/>
              <a:t>II</a:t>
            </a:r>
            <a:r>
              <a:rPr lang="en-US" sz="4800" b="1" dirty="0"/>
              <a:t>.	Future Environment &amp; Anticipated Needs</a:t>
            </a:r>
            <a:endParaRPr lang="en-US" sz="4800" dirty="0"/>
          </a:p>
          <a:p>
            <a:pPr lvl="1">
              <a:lnSpc>
                <a:spcPct val="170000"/>
              </a:lnSpc>
              <a:buFont typeface="Arial" panose="020B0604020202020204" pitchFamily="34" charset="0"/>
              <a:buChar char="•"/>
            </a:pPr>
            <a:r>
              <a:rPr lang="en-US" sz="4800" dirty="0"/>
              <a:t>Describe agency leased space goals and strategies (as they support strategies in the agency’s Long Range Program Plan);</a:t>
            </a:r>
          </a:p>
          <a:p>
            <a:pPr marL="0" indent="0">
              <a:lnSpc>
                <a:spcPct val="170000"/>
              </a:lnSpc>
              <a:buNone/>
            </a:pPr>
            <a:r>
              <a:rPr lang="en-US" sz="4800" dirty="0"/>
              <a:t> </a:t>
            </a:r>
          </a:p>
          <a:p>
            <a:pPr lvl="1">
              <a:lnSpc>
                <a:spcPct val="170000"/>
              </a:lnSpc>
              <a:buFont typeface="Arial" panose="020B0604020202020204" pitchFamily="34" charset="0"/>
              <a:buChar char="•"/>
            </a:pPr>
            <a:r>
              <a:rPr lang="en-US" sz="4800" dirty="0"/>
              <a:t>Give a general description of any known workforce changes affecting the agency’s delivery of services (such as legislative/budget changes, teleworking or alternative workplace programs, etc.); </a:t>
            </a:r>
          </a:p>
          <a:p>
            <a:pPr marL="0" indent="0">
              <a:lnSpc>
                <a:spcPct val="170000"/>
              </a:lnSpc>
              <a:buNone/>
            </a:pPr>
            <a:r>
              <a:rPr lang="en-US" sz="4800" dirty="0"/>
              <a:t> </a:t>
            </a:r>
          </a:p>
          <a:p>
            <a:pPr lvl="1">
              <a:lnSpc>
                <a:spcPct val="170000"/>
              </a:lnSpc>
              <a:buFont typeface="Arial" panose="020B0604020202020204" pitchFamily="34" charset="0"/>
              <a:buChar char="•"/>
            </a:pPr>
            <a:r>
              <a:rPr lang="en-US" sz="4800" dirty="0"/>
              <a:t>Identify potential changes in client and/or business needs (changes in agency’s service delivery models, client services or client traffic impacting space needs).</a:t>
            </a:r>
          </a:p>
          <a:p>
            <a:pPr>
              <a:lnSpc>
                <a:spcPct val="170000"/>
              </a:lnSpc>
            </a:pPr>
            <a:endParaRPr lang="en-US" dirty="0"/>
          </a:p>
        </p:txBody>
      </p:sp>
      <p:sp>
        <p:nvSpPr>
          <p:cNvPr id="4" name="Text Placeholder 3"/>
          <p:cNvSpPr>
            <a:spLocks noGrp="1"/>
          </p:cNvSpPr>
          <p:nvPr>
            <p:ph type="body" sz="quarter" idx="14"/>
          </p:nvPr>
        </p:nvSpPr>
        <p:spPr>
          <a:xfrm>
            <a:off x="0" y="1306286"/>
            <a:ext cx="2124891" cy="4980214"/>
          </a:xfrm>
        </p:spPr>
        <p:txBody>
          <a:bodyPr/>
          <a:lstStyle/>
          <a:p>
            <a:pPr marL="57150" indent="0">
              <a:lnSpc>
                <a:spcPct val="150000"/>
              </a:lnSpc>
              <a:buNone/>
            </a:pPr>
            <a:r>
              <a:rPr lang="en-US" sz="1200" dirty="0"/>
              <a:t>Introductions</a:t>
            </a:r>
          </a:p>
          <a:p>
            <a:pPr marL="57150" indent="0">
              <a:lnSpc>
                <a:spcPct val="150000"/>
              </a:lnSpc>
              <a:buNone/>
            </a:pPr>
            <a:r>
              <a:rPr lang="en-US" sz="1200" b="1" dirty="0">
                <a:solidFill>
                  <a:srgbClr val="0070C0"/>
                </a:solidFill>
              </a:rPr>
              <a:t>Annual Data Validation</a:t>
            </a:r>
          </a:p>
          <a:p>
            <a:pPr marL="57150" indent="0">
              <a:lnSpc>
                <a:spcPct val="150000"/>
              </a:lnSpc>
              <a:buNone/>
            </a:pPr>
            <a:r>
              <a:rPr lang="en-US" sz="1200" dirty="0"/>
              <a:t>Tenant Broker Contracts</a:t>
            </a:r>
          </a:p>
          <a:p>
            <a:pPr marL="57150" indent="0">
              <a:lnSpc>
                <a:spcPct val="150000"/>
              </a:lnSpc>
              <a:buNone/>
            </a:pPr>
            <a:r>
              <a:rPr lang="en-US" sz="1200" dirty="0"/>
              <a:t>Emergency Leases</a:t>
            </a:r>
          </a:p>
          <a:p>
            <a:pPr marL="57150" indent="0">
              <a:buNone/>
            </a:pPr>
            <a:r>
              <a:rPr lang="en-US" sz="1200" dirty="0"/>
              <a:t>Energy Performance Analysis</a:t>
            </a:r>
          </a:p>
          <a:p>
            <a:pPr marL="57150" indent="0">
              <a:lnSpc>
                <a:spcPct val="150000"/>
              </a:lnSpc>
              <a:buNone/>
            </a:pPr>
            <a:r>
              <a:rPr lang="en-US" sz="1200" dirty="0"/>
              <a:t>Invitation to Negotiate </a:t>
            </a:r>
          </a:p>
          <a:p>
            <a:pPr marL="57150" indent="0">
              <a:buNone/>
            </a:pPr>
            <a:r>
              <a:rPr lang="en-US" sz="1200" dirty="0"/>
              <a:t>Building Owners and       Managers Association </a:t>
            </a:r>
          </a:p>
          <a:p>
            <a:pPr marL="57150" indent="0">
              <a:lnSpc>
                <a:spcPct val="150000"/>
              </a:lnSpc>
              <a:buNone/>
            </a:pPr>
            <a:r>
              <a:rPr lang="en-US" sz="1200" dirty="0"/>
              <a:t>Lease Agreement </a:t>
            </a:r>
          </a:p>
          <a:p>
            <a:pPr marL="57150" indent="0">
              <a:lnSpc>
                <a:spcPct val="150000"/>
              </a:lnSpc>
              <a:buNone/>
            </a:pPr>
            <a:r>
              <a:rPr lang="en-US" sz="1200" dirty="0"/>
              <a:t>Net Present Value </a:t>
            </a:r>
          </a:p>
          <a:p>
            <a:pPr marL="57150" indent="0">
              <a:lnSpc>
                <a:spcPct val="150000"/>
              </a:lnSpc>
              <a:buNone/>
            </a:pPr>
            <a:r>
              <a:rPr lang="en-US" sz="1200" dirty="0"/>
              <a:t>Florida Facilities Pool </a:t>
            </a:r>
          </a:p>
          <a:p>
            <a:pPr marL="57150" indent="0">
              <a:lnSpc>
                <a:spcPct val="150000"/>
              </a:lnSpc>
              <a:buNone/>
            </a:pPr>
            <a:r>
              <a:rPr lang="en-US" sz="1200" dirty="0"/>
              <a:t>Tenant Improvements </a:t>
            </a:r>
          </a:p>
          <a:p>
            <a:pPr marL="57150" indent="0">
              <a:lnSpc>
                <a:spcPct val="150000"/>
              </a:lnSpc>
              <a:buNone/>
            </a:pPr>
            <a:r>
              <a:rPr lang="en-US" sz="1200" dirty="0"/>
              <a:t>DMS Regional Leasing Contacts</a:t>
            </a:r>
          </a:p>
          <a:p>
            <a:pPr marL="57150" indent="0">
              <a:lnSpc>
                <a:spcPct val="150000"/>
              </a:lnSpc>
              <a:buNone/>
            </a:pPr>
            <a:r>
              <a:rPr lang="en-US" sz="1200" dirty="0"/>
              <a:t>Questions</a:t>
            </a:r>
          </a:p>
          <a:p>
            <a:endParaRPr lang="en-US" sz="1200" dirty="0"/>
          </a:p>
        </p:txBody>
      </p:sp>
    </p:spTree>
    <p:extLst>
      <p:ext uri="{BB962C8B-B14F-4D97-AF65-F5344CB8AC3E}">
        <p14:creationId xmlns:p14="http://schemas.microsoft.com/office/powerpoint/2010/main" val="379933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Page">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op Line Format">
  <a:themeElements>
    <a:clrScheme name="DMS 2013">
      <a:dk1>
        <a:srgbClr val="808285"/>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ght Line Format">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ft Line Format">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ottom Line Format">
  <a:themeElements>
    <a:clrScheme name="DMS 2013">
      <a:dk1>
        <a:sysClr val="windowText" lastClr="000000"/>
      </a:dk1>
      <a:lt1>
        <a:sysClr val="window" lastClr="FFFFFF"/>
      </a:lt1>
      <a:dk2>
        <a:srgbClr val="1F497D"/>
      </a:dk2>
      <a:lt2>
        <a:srgbClr val="EEECE1"/>
      </a:lt2>
      <a:accent1>
        <a:srgbClr val="164477"/>
      </a:accent1>
      <a:accent2>
        <a:srgbClr val="009444"/>
      </a:accent2>
      <a:accent3>
        <a:srgbClr val="65AEA7"/>
      </a:accent3>
      <a:accent4>
        <a:srgbClr val="3B7BAB"/>
      </a:accent4>
      <a:accent5>
        <a:srgbClr val="9DCEE5"/>
      </a:accent5>
      <a:accent6>
        <a:srgbClr val="808285"/>
      </a:accent6>
      <a:hlink>
        <a:srgbClr val="0000FF"/>
      </a:hlink>
      <a:folHlink>
        <a:srgbClr val="800080"/>
      </a:folHlink>
    </a:clrScheme>
    <a:fontScheme name="DMS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8EE3E9A71474FA90AD825E93ED7C5" ma:contentTypeVersion="0" ma:contentTypeDescription="Create a new document." ma:contentTypeScope="" ma:versionID="322b7efd3d72afafcb2fb86e54ebba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D30BE9-418F-4FCA-8B6A-1E53762E9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C8F82CD-3E93-4D4F-949B-F390372D4EB0}">
  <ds:schemaRefs>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46B63413-9BA5-4EC3-B142-BA3FA1570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1025</TotalTime>
  <Words>3502</Words>
  <Application>Microsoft Office PowerPoint</Application>
  <PresentationFormat>On-screen Show (4:3)</PresentationFormat>
  <Paragraphs>883</Paragraphs>
  <Slides>39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Arial</vt:lpstr>
      <vt:lpstr>Calibri</vt:lpstr>
      <vt:lpstr>Courier New</vt:lpstr>
      <vt:lpstr>Gill Sans MT</vt:lpstr>
      <vt:lpstr>Symbol</vt:lpstr>
      <vt:lpstr>Times New Roman</vt:lpstr>
      <vt:lpstr>Title Page</vt:lpstr>
      <vt:lpstr>Top Line Format</vt:lpstr>
      <vt:lpstr>Right Line Format</vt:lpstr>
      <vt:lpstr>Left Line Format</vt:lpstr>
      <vt:lpstr>Bottom Line Format</vt:lpstr>
      <vt:lpstr>LEASE LIAISON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DMS PPP</dc:title>
  <dc:creator>Linda Ogle</dc:creator>
  <cp:lastModifiedBy>Cobb, Philip</cp:lastModifiedBy>
  <cp:revision>145</cp:revision>
  <cp:lastPrinted>2014-04-24T17:57:52Z</cp:lastPrinted>
  <dcterms:created xsi:type="dcterms:W3CDTF">2013-04-02T18:21:51Z</dcterms:created>
  <dcterms:modified xsi:type="dcterms:W3CDTF">2014-04-25T15:43:26Z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0x0101004918EE3E9A71474FA90AD825E93ED7C5</vt:lpwstr>
  </property>
  <property fmtid="{D5CDD505-2E9C-101B-9397-08002B2CF9AE}" pid="3" name="Order">
    <vt:r8>13800</vt:r8>
  </property>
  <property fmtid="{D5CDD505-2E9C-101B-9397-08002B2CF9AE}" pid="4" name="Area of Responsibility">
    <vt:lpwstr>Administration</vt:lpwstr>
  </property>
  <property fmtid="{D5CDD505-2E9C-101B-9397-08002B2CF9AE}" pid="5" name="Sort Priority">
    <vt:lpwstr>5</vt:lpwstr>
  </property>
</Properties>
</file>