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7" r:id="rId5"/>
    <p:sldMasterId id="2147483685" r:id="rId6"/>
    <p:sldMasterId id="2147483673" r:id="rId7"/>
    <p:sldMasterId id="2147483661" r:id="rId8"/>
  </p:sldMasterIdLst>
  <p:notesMasterIdLst>
    <p:notesMasterId r:id="rId27"/>
  </p:notesMasterIdLst>
  <p:handoutMasterIdLst>
    <p:handoutMasterId r:id="rId28"/>
  </p:handoutMasterIdLst>
  <p:sldIdLst>
    <p:sldId id="258" r:id="rId9"/>
    <p:sldId id="259" r:id="rId10"/>
    <p:sldId id="260" r:id="rId11"/>
    <p:sldId id="261" r:id="rId12"/>
    <p:sldId id="262" r:id="rId13"/>
    <p:sldId id="273" r:id="rId14"/>
    <p:sldId id="274" r:id="rId15"/>
    <p:sldId id="275" r:id="rId16"/>
    <p:sldId id="264" r:id="rId17"/>
    <p:sldId id="265" r:id="rId18"/>
    <p:sldId id="266" r:id="rId19"/>
    <p:sldId id="267" r:id="rId20"/>
    <p:sldId id="268" r:id="rId21"/>
    <p:sldId id="272" r:id="rId22"/>
    <p:sldId id="269" r:id="rId23"/>
    <p:sldId id="276" r:id="rId24"/>
    <p:sldId id="277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AEE4595-BFC3-46D1-8EA3-974D42A2FC80}">
          <p14:sldIdLst>
            <p14:sldId id="258"/>
            <p14:sldId id="259"/>
            <p14:sldId id="260"/>
            <p14:sldId id="261"/>
            <p14:sldId id="262"/>
            <p14:sldId id="273"/>
            <p14:sldId id="274"/>
            <p14:sldId id="275"/>
            <p14:sldId id="264"/>
            <p14:sldId id="265"/>
            <p14:sldId id="266"/>
            <p14:sldId id="267"/>
            <p14:sldId id="268"/>
            <p14:sldId id="272"/>
            <p14:sldId id="269"/>
            <p14:sldId id="276"/>
            <p14:sldId id="277"/>
            <p14:sldId id="271"/>
          </p14:sldIdLst>
        </p14:section>
        <p14:section name="Untitled Section" id="{6BEC81EE-177F-45CB-B50B-EF4B191F0D6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6" autoAdjust="0"/>
    <p:restoredTop sz="94671" autoAdjust="0"/>
  </p:normalViewPr>
  <p:slideViewPr>
    <p:cSldViewPr snapToGrid="0" snapToObjects="1">
      <p:cViewPr>
        <p:scale>
          <a:sx n="66" d="100"/>
          <a:sy n="66" d="100"/>
        </p:scale>
        <p:origin x="-4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EFAEE-0BD8-478E-B8A9-84554BFDE8A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1D45A-420C-4108-9F70-9DAAEABE7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2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2F747-94CD-4B38-BD2F-8222F0295F5A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A1A0-6827-4391-BD63-52383F000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8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6426-331B-2B43-B507-3C8665D645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371600"/>
          </a:xfrm>
        </p:spPr>
        <p:txBody>
          <a:bodyPr>
            <a:normAutofit/>
          </a:bodyPr>
          <a:lstStyle>
            <a:lvl1pPr>
              <a:defRPr sz="3600"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5131291"/>
            <a:ext cx="77724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5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ver/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2634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13FE-8800-C143-BCDC-BA5496150B1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6426-331B-2B43-B507-3C8665D645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728618"/>
            <a:ext cx="8229600" cy="2514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7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230" y="96413"/>
            <a:ext cx="6675120" cy="548640"/>
          </a:xfrm>
        </p:spPr>
        <p:txBody>
          <a:bodyPr>
            <a:norm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29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8E1EB-A39E-4C48-9192-9C9AF69AB303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F33E-1749-C64A-A768-89F0303C2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E925-4B6C-F740-B822-32E37BBDC21E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6683-DEB7-F64E-B2DD-314D70E5F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0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8641-BE59-5643-81A0-23EAF20A4CD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E8A8-A1AC-3744-8503-C3C2F1EEAD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438400" y="800100"/>
            <a:ext cx="64008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39700" y="1306286"/>
            <a:ext cx="1879600" cy="4980214"/>
          </a:xfrm>
        </p:spPr>
        <p:txBody>
          <a:bodyPr>
            <a:noAutofit/>
          </a:bodyPr>
          <a:lstStyle>
            <a:lvl1pPr marL="0" indent="0">
              <a:buNone/>
              <a:defRPr sz="1600" b="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sidebar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675" y="800100"/>
            <a:ext cx="204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</a:t>
            </a:r>
            <a:r>
              <a:rPr lang="en-US" baseline="0" dirty="0" smtClean="0"/>
              <a:t>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0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8641-BE59-5643-81A0-23EAF20A4CD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E8A8-A1AC-3744-8503-C3C2F1EEAD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438400" y="800100"/>
            <a:ext cx="64008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39700" y="1306286"/>
            <a:ext cx="1879600" cy="4980214"/>
          </a:xfrm>
        </p:spPr>
        <p:txBody>
          <a:bodyPr>
            <a:noAutofit/>
          </a:bodyPr>
          <a:lstStyle>
            <a:lvl1pPr marL="400050" indent="-400050">
              <a:buFont typeface="+mj-lt"/>
              <a:buAutoNum type="romanUcPeriod"/>
              <a:defRPr sz="1600" b="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sidebar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675" y="800100"/>
            <a:ext cx="204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</a:t>
            </a:r>
            <a:r>
              <a:rPr lang="en-US" baseline="0" dirty="0" smtClean="0"/>
              <a:t> of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3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406"/>
            <a:ext cx="8229600" cy="429768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EE3-DA0A-A242-B28B-5DC4FC67F48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8B07-5FBF-0A4D-884E-A35E52B3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55EE3-DA0A-A242-B28B-5DC4FC67F48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8B07-5FBF-0A4D-884E-A35E52B35D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304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/>
                </a:solidFill>
              </a:rPr>
              <a:t>Table of Contents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39595"/>
            <a:ext cx="8229600" cy="4297680"/>
          </a:xfrm>
        </p:spPr>
        <p:txBody>
          <a:bodyPr>
            <a:normAutofit/>
          </a:bodyPr>
          <a:lstStyle>
            <a:lvl1pPr marL="571500" indent="-571500">
              <a:buFont typeface="+mj-lt"/>
              <a:buAutoNum type="romanUcPeriod"/>
              <a:defRPr sz="2800">
                <a:solidFill>
                  <a:schemeClr val="tx2"/>
                </a:solidFill>
              </a:defRPr>
            </a:lvl1pPr>
            <a:lvl2pPr marL="971550" indent="-514350">
              <a:buFont typeface="+mj-lt"/>
              <a:buAutoNum type="alphaLcPeriod"/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2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667000"/>
            <a:ext cx="7010400" cy="1314450"/>
          </a:xfrm>
        </p:spPr>
        <p:txBody>
          <a:bodyPr/>
          <a:lstStyle>
            <a:lvl1pPr>
              <a:defRPr cap="none">
                <a:solidFill>
                  <a:srgbClr val="002D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362450"/>
            <a:ext cx="5943600" cy="14478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87C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2600" y="6356350"/>
            <a:ext cx="1600200" cy="365125"/>
          </a:xfrm>
        </p:spPr>
        <p:txBody>
          <a:bodyPr/>
          <a:lstStyle>
            <a:lvl1pPr>
              <a:defRPr/>
            </a:lvl1pPr>
          </a:lstStyle>
          <a:p>
            <a:fld id="{D45CBD4E-AC5F-4B89-972C-28363E8ED5D4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200" y="6356350"/>
            <a:ext cx="1447800" cy="365125"/>
          </a:xfrm>
        </p:spPr>
        <p:txBody>
          <a:bodyPr/>
          <a:lstStyle>
            <a:lvl1pPr>
              <a:defRPr/>
            </a:lvl1pPr>
          </a:lstStyle>
          <a:p>
            <a:fld id="{E71AF6DB-D438-4EB6-B4EF-7DA77A6DB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13FE-8800-C143-BCDC-BA5496150B12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6426-331B-2B43-B507-3C8665D645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 groun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665564" y="3098032"/>
            <a:ext cx="2478436" cy="765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098032"/>
            <a:ext cx="1843719" cy="765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403285" y="6336663"/>
            <a:ext cx="24098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Craig J. Nichols, Secretary</a:t>
            </a:r>
          </a:p>
        </p:txBody>
      </p:sp>
      <p:pic>
        <p:nvPicPr>
          <p:cNvPr id="12" name="Picture 11" descr="DMSthick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70" y="2528759"/>
            <a:ext cx="4774772" cy="11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9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E1EB-A39E-4C48-9192-9C9AF69AB303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F33E-1749-C64A-A768-89F0303C2E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 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8" y="251825"/>
            <a:ext cx="1666945" cy="34247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58568" y="775732"/>
            <a:ext cx="8593592" cy="0"/>
          </a:xfrm>
          <a:prstGeom prst="line">
            <a:avLst/>
          </a:prstGeom>
          <a:ln w="63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E925-4B6C-F740-B822-32E37BBDC21E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6683-DEB7-F64E-B2DD-314D70E5F0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 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36" y="251825"/>
            <a:ext cx="1666945" cy="34247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7125837" y="251825"/>
            <a:ext cx="0" cy="6296263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6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8641-BE59-5643-81A0-23EAF20A4CDC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E8A8-A1AC-3744-8503-C3C2F1EEAD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 groun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5" y="312663"/>
            <a:ext cx="1741173" cy="35772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2098966" y="274638"/>
            <a:ext cx="0" cy="6311476"/>
          </a:xfrm>
          <a:prstGeom prst="line">
            <a:avLst/>
          </a:prstGeom>
          <a:ln w="952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4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1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5EE3-DA0A-A242-B28B-5DC4FC67F489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8B07-5FBF-0A4D-884E-A35E52B35DD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back groun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 descr="DMS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" y="6133293"/>
            <a:ext cx="2099041" cy="44611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5734329"/>
            <a:ext cx="9144000" cy="722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10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csa.state.fl.us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csa.state.fl.us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Division of Telecommunications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Relocating Telecommunication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Wiring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Office Wiring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Cross Connects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Wall Jacks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Are they accessible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Are they properly located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Telephone Equipment Room – 30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Access Facilities - 60 Days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Unless Permits Are Required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Inside Wiring – 30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Phone System – </a:t>
            </a:r>
            <a:r>
              <a:rPr lang="en-US" dirty="0" smtClean="0"/>
              <a:t>45, 60, 90, to 120 </a:t>
            </a:r>
            <a:r>
              <a:rPr lang="en-US" dirty="0" smtClean="0"/>
              <a:t>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Telephone Lines (Non-Concurrent)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PRI – 30 Days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Centrex, Fax, and Business Lines – 2 </a:t>
            </a:r>
            <a:r>
              <a:rPr lang="en-US" dirty="0" smtClean="0"/>
              <a:t>Weeks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 smtClean="0"/>
              <a:t>Telephone Company Facilities – 2 Weeks 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Intervals </a:t>
            </a:r>
            <a:r>
              <a:rPr lang="en-US" sz="2000" dirty="0" smtClean="0"/>
              <a:t>continued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64kbps to </a:t>
            </a:r>
            <a:r>
              <a:rPr lang="en-US" dirty="0" smtClean="0"/>
              <a:t>T-1 - </a:t>
            </a:r>
            <a:r>
              <a:rPr lang="en-US" dirty="0"/>
              <a:t>25 business days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&gt; T1 to </a:t>
            </a:r>
            <a:r>
              <a:rPr lang="en-US" dirty="0" smtClean="0"/>
              <a:t>45 Mbps - </a:t>
            </a:r>
            <a:r>
              <a:rPr lang="en-US" dirty="0"/>
              <a:t>40 business days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&gt; </a:t>
            </a:r>
            <a:r>
              <a:rPr lang="en-US" dirty="0" smtClean="0"/>
              <a:t>45 Mbps - </a:t>
            </a:r>
            <a:r>
              <a:rPr lang="en-US" dirty="0"/>
              <a:t>90 business days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Bureau of Customer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Service Delivery Section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SUNCOM NOC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SUNCOM Business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6742"/>
            <a:ext cx="9303656" cy="75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1-888-4-SUNCOM (478-6266)</a:t>
            </a: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SUNCOM.Helpdesk@dms.myflorida.com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29476"/>
          </a:xfrm>
        </p:spPr>
        <p:txBody>
          <a:bodyPr/>
          <a:lstStyle/>
          <a:p>
            <a:r>
              <a:rPr lang="en-US" dirty="0" smtClean="0"/>
              <a:t>Are you ready to move?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29476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0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of Management Services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5800" y="2191656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Kevin Langston</a:t>
            </a:r>
            <a:br>
              <a:rPr lang="en-US" altLang="en-US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</a:br>
            <a:r>
              <a:rPr lang="en-US" altLang="en-US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Bureau Chief of Customer Service</a:t>
            </a:r>
            <a:br>
              <a:rPr lang="en-US" altLang="en-US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</a:b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914400" y="402688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dirty="0">
                <a:solidFill>
                  <a:schemeClr val="accent6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Kevin.Langston@dms.myflorida.com</a:t>
            </a:r>
            <a:endParaRPr lang="en-US" dirty="0">
              <a:solidFill>
                <a:schemeClr val="accent6"/>
              </a:solidFill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304800"/>
            <a:ext cx="844509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9145" y="5065485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http://www.dms.myflorida.com/suncom/suncom_products_and_pricing</a:t>
            </a:r>
          </a:p>
        </p:txBody>
      </p:sp>
    </p:spTree>
    <p:extLst>
      <p:ext uri="{BB962C8B-B14F-4D97-AF65-F5344CB8AC3E}">
        <p14:creationId xmlns:p14="http://schemas.microsoft.com/office/powerpoint/2010/main" val="42704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SUNCOM Products and Pricing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6306"/>
            <a:ext cx="6259845" cy="481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0514" y="6238351"/>
            <a:ext cx="5312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http://www.dms.myflorida.com/suncom/suncom_products_and_pricing</a:t>
            </a:r>
          </a:p>
        </p:txBody>
      </p:sp>
    </p:spTree>
    <p:extLst>
      <p:ext uri="{BB962C8B-B14F-4D97-AF65-F5344CB8AC3E}">
        <p14:creationId xmlns:p14="http://schemas.microsoft.com/office/powerpoint/2010/main" val="8252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ngstK\AppData\Local\Microsoft\Windows\Temporary Internet Files\Content.IE5\5I3GKYEL\MC9002383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346230" cy="42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to 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Furniture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Files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Office Contents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Copiers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Computers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Personal Belongings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Telephones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71" y="1905000"/>
            <a:ext cx="5943600" cy="3124200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</a:rPr>
              <a:t>Phone System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</a:rPr>
              <a:t>Telephone Lines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</a:rPr>
              <a:t>Fax Lines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</a:rPr>
              <a:t>Agency Data Network and Internet Access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7010400" cy="1066800"/>
          </a:xfrm>
        </p:spPr>
        <p:txBody>
          <a:bodyPr/>
          <a:lstStyle/>
          <a:p>
            <a:r>
              <a:rPr lang="en-US" sz="4800" dirty="0" smtClean="0"/>
              <a:t>Services to Move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56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68286"/>
            <a:ext cx="5943600" cy="3124200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</a:rPr>
              <a:t>Phone </a:t>
            </a:r>
            <a:r>
              <a:rPr lang="en-US" sz="2800" dirty="0">
                <a:solidFill>
                  <a:srgbClr val="002D46"/>
                </a:solidFill>
              </a:rPr>
              <a:t>System</a:t>
            </a:r>
          </a:p>
          <a:p>
            <a:pPr lvl="1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Who Maintains Telephone System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</a:rPr>
              <a:t>Telephone Lines</a:t>
            </a:r>
          </a:p>
          <a:p>
            <a:pPr lvl="1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Notify IT Network Section or issue </a:t>
            </a:r>
            <a:r>
              <a:rPr lang="en-US" dirty="0">
                <a:solidFill>
                  <a:srgbClr val="002D46"/>
                </a:solidFill>
              </a:rPr>
              <a:t>CSA</a:t>
            </a:r>
          </a:p>
          <a:p>
            <a:pPr marL="457200" lvl="2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  <a:hlinkClick r:id="rId2"/>
              </a:rPr>
              <a:t>www.onlinecsa.state.fl.us</a:t>
            </a:r>
            <a:r>
              <a:rPr lang="en-US" sz="2800" dirty="0">
                <a:solidFill>
                  <a:srgbClr val="002D46"/>
                </a:solidFill>
              </a:rPr>
              <a:t> </a:t>
            </a:r>
            <a:endParaRPr lang="en-US" sz="2800" dirty="0">
              <a:solidFill>
                <a:srgbClr val="002D46"/>
              </a:solidFill>
            </a:endParaRP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2D4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7010400" cy="1066800"/>
          </a:xfrm>
        </p:spPr>
        <p:txBody>
          <a:bodyPr/>
          <a:lstStyle/>
          <a:p>
            <a:r>
              <a:rPr lang="en-US" sz="4800" dirty="0" smtClean="0"/>
              <a:t>Services to Move cont.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39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885" y="1193800"/>
            <a:ext cx="6175829" cy="4499429"/>
          </a:xfrm>
        </p:spPr>
        <p:txBody>
          <a:bodyPr/>
          <a:lstStyle/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</a:rPr>
              <a:t>Fax Lines</a:t>
            </a:r>
          </a:p>
          <a:p>
            <a:pPr marL="457200" lvl="2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</a:rPr>
              <a:t>Notify IT Network Section or issue </a:t>
            </a:r>
            <a:r>
              <a:rPr lang="en-US" sz="2800" dirty="0">
                <a:solidFill>
                  <a:srgbClr val="002D46"/>
                </a:solidFill>
              </a:rPr>
              <a:t>CSA</a:t>
            </a:r>
          </a:p>
          <a:p>
            <a:pPr marL="457200" lvl="3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  <a:hlinkClick r:id="rId2"/>
              </a:rPr>
              <a:t>www.onlinecsa.state.fl.us</a:t>
            </a:r>
            <a:r>
              <a:rPr lang="en-US" sz="2800" dirty="0">
                <a:solidFill>
                  <a:srgbClr val="002D46"/>
                </a:solidFill>
              </a:rPr>
              <a:t> </a:t>
            </a:r>
            <a:endParaRPr lang="en-US" sz="2800" dirty="0">
              <a:solidFill>
                <a:srgbClr val="002D46"/>
              </a:solidFill>
            </a:endParaRPr>
          </a:p>
          <a:p>
            <a:pPr marL="457200" lvl="3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46"/>
              </a:solidFill>
            </a:endParaRPr>
          </a:p>
          <a:p>
            <a:pPr lvl="1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D46"/>
                </a:solidFill>
              </a:rPr>
              <a:t>Agency Data Network and Internet Access</a:t>
            </a:r>
          </a:p>
          <a:p>
            <a:pPr marL="457200" lvl="2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</a:rPr>
              <a:t>Notify </a:t>
            </a:r>
            <a:r>
              <a:rPr lang="en-US" sz="2800" dirty="0">
                <a:solidFill>
                  <a:srgbClr val="002D46"/>
                </a:solidFill>
              </a:rPr>
              <a:t>IT Network Section or issue CSA</a:t>
            </a:r>
          </a:p>
          <a:p>
            <a:pPr marL="457200" lvl="3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46"/>
                </a:solidFill>
                <a:hlinkClick r:id="rId2"/>
              </a:rPr>
              <a:t>www.onlinecsa.state.fl.us</a:t>
            </a:r>
            <a:r>
              <a:rPr lang="en-US" sz="2800" dirty="0">
                <a:solidFill>
                  <a:srgbClr val="002D46"/>
                </a:solidFill>
              </a:rPr>
              <a:t> </a:t>
            </a:r>
          </a:p>
          <a:p>
            <a:pPr marL="457200" indent="-4572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rgbClr val="002D4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7010400" cy="1066800"/>
          </a:xfrm>
        </p:spPr>
        <p:txBody>
          <a:bodyPr/>
          <a:lstStyle/>
          <a:p>
            <a:r>
              <a:rPr lang="en-US" sz="4800" dirty="0" smtClean="0"/>
              <a:t>Services to Move cont.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17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D46"/>
                </a:solidFill>
              </a:rPr>
              <a:t>Telephone Equipment Room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D46"/>
                </a:solidFill>
              </a:rPr>
              <a:t>Backboard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D46"/>
                </a:solidFill>
              </a:rPr>
              <a:t>Power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D46"/>
                </a:solidFill>
              </a:rPr>
              <a:t>Lighting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D46"/>
                </a:solidFill>
              </a:rPr>
              <a:t>Grounding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D46"/>
                </a:solidFill>
              </a:rPr>
              <a:t>Security</a:t>
            </a:r>
          </a:p>
          <a:p>
            <a:pPr marL="914400" lvl="1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D46"/>
                </a:solidFill>
              </a:rPr>
              <a:t>Air </a:t>
            </a:r>
            <a:r>
              <a:rPr lang="en-US" sz="2600" dirty="0" smtClean="0">
                <a:solidFill>
                  <a:srgbClr val="002D46"/>
                </a:solidFill>
              </a:rPr>
              <a:t>Conditioning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D46"/>
                </a:solidFill>
              </a:rPr>
              <a:t>Telephone Access Facilities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2D46"/>
                </a:solidFill>
              </a:rPr>
              <a:t>Conduit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46"/>
                </a:solidFill>
              </a:rPr>
              <a:t>Space in Conduit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D46"/>
                </a:solidFill>
              </a:rPr>
              <a:t>Pull String</a:t>
            </a:r>
          </a:p>
          <a:p>
            <a:pPr marL="51435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2D4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itle Page">
  <a:themeElements>
    <a:clrScheme name="DMS 20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477"/>
      </a:accent1>
      <a:accent2>
        <a:srgbClr val="009444"/>
      </a:accent2>
      <a:accent3>
        <a:srgbClr val="65AEA7"/>
      </a:accent3>
      <a:accent4>
        <a:srgbClr val="3B7BAB"/>
      </a:accent4>
      <a:accent5>
        <a:srgbClr val="9DCEE5"/>
      </a:accent5>
      <a:accent6>
        <a:srgbClr val="808285"/>
      </a:accent6>
      <a:hlink>
        <a:srgbClr val="0000FF"/>
      </a:hlink>
      <a:folHlink>
        <a:srgbClr val="800080"/>
      </a:folHlink>
    </a:clrScheme>
    <a:fontScheme name="DMS Powerpoi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op Line Format">
  <a:themeElements>
    <a:clrScheme name="DMS 2013">
      <a:dk1>
        <a:srgbClr val="808285"/>
      </a:dk1>
      <a:lt1>
        <a:sysClr val="window" lastClr="FFFFFF"/>
      </a:lt1>
      <a:dk2>
        <a:srgbClr val="1F497D"/>
      </a:dk2>
      <a:lt2>
        <a:srgbClr val="EEECE1"/>
      </a:lt2>
      <a:accent1>
        <a:srgbClr val="164477"/>
      </a:accent1>
      <a:accent2>
        <a:srgbClr val="009444"/>
      </a:accent2>
      <a:accent3>
        <a:srgbClr val="65AEA7"/>
      </a:accent3>
      <a:accent4>
        <a:srgbClr val="3B7BAB"/>
      </a:accent4>
      <a:accent5>
        <a:srgbClr val="9DCEE5"/>
      </a:accent5>
      <a:accent6>
        <a:srgbClr val="808285"/>
      </a:accent6>
      <a:hlink>
        <a:srgbClr val="0000FF"/>
      </a:hlink>
      <a:folHlink>
        <a:srgbClr val="800080"/>
      </a:folHlink>
    </a:clrScheme>
    <a:fontScheme name="DMS Powerpoint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ight Line Format">
  <a:themeElements>
    <a:clrScheme name="DMS 20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477"/>
      </a:accent1>
      <a:accent2>
        <a:srgbClr val="009444"/>
      </a:accent2>
      <a:accent3>
        <a:srgbClr val="65AEA7"/>
      </a:accent3>
      <a:accent4>
        <a:srgbClr val="3B7BAB"/>
      </a:accent4>
      <a:accent5>
        <a:srgbClr val="9DCEE5"/>
      </a:accent5>
      <a:accent6>
        <a:srgbClr val="808285"/>
      </a:accent6>
      <a:hlink>
        <a:srgbClr val="0000FF"/>
      </a:hlink>
      <a:folHlink>
        <a:srgbClr val="800080"/>
      </a:folHlink>
    </a:clrScheme>
    <a:fontScheme name="DMS Powerpoint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eft Line Format">
  <a:themeElements>
    <a:clrScheme name="DMS 20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477"/>
      </a:accent1>
      <a:accent2>
        <a:srgbClr val="009444"/>
      </a:accent2>
      <a:accent3>
        <a:srgbClr val="65AEA7"/>
      </a:accent3>
      <a:accent4>
        <a:srgbClr val="3B7BAB"/>
      </a:accent4>
      <a:accent5>
        <a:srgbClr val="9DCEE5"/>
      </a:accent5>
      <a:accent6>
        <a:srgbClr val="808285"/>
      </a:accent6>
      <a:hlink>
        <a:srgbClr val="0000FF"/>
      </a:hlink>
      <a:folHlink>
        <a:srgbClr val="800080"/>
      </a:folHlink>
    </a:clrScheme>
    <a:fontScheme name="DMS Powerpoint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ottom Line Format">
  <a:themeElements>
    <a:clrScheme name="DMS 20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64477"/>
      </a:accent1>
      <a:accent2>
        <a:srgbClr val="009444"/>
      </a:accent2>
      <a:accent3>
        <a:srgbClr val="65AEA7"/>
      </a:accent3>
      <a:accent4>
        <a:srgbClr val="3B7BAB"/>
      </a:accent4>
      <a:accent5>
        <a:srgbClr val="9DCEE5"/>
      </a:accent5>
      <a:accent6>
        <a:srgbClr val="808285"/>
      </a:accent6>
      <a:hlink>
        <a:srgbClr val="0000FF"/>
      </a:hlink>
      <a:folHlink>
        <a:srgbClr val="800080"/>
      </a:folHlink>
    </a:clrScheme>
    <a:fontScheme name="DMS Powerpoi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F58FE98F9D14F8EC79F0EB17AD612" ma:contentTypeVersion="4" ma:contentTypeDescription="Create a new document." ma:contentTypeScope="" ma:versionID="eb8949f198f734f5c80b53e846b241c3">
  <xsd:schema xmlns:xsd="http://www.w3.org/2001/XMLSchema" xmlns:p="http://schemas.microsoft.com/office/2006/metadata/properties" xmlns:ns2="4def794f-8947-4952-a727-f59eb98a8779" xmlns:ns3="d23f7d6a-2cac-4d7a-b028-4b5c10bb97ef" targetNamespace="http://schemas.microsoft.com/office/2006/metadata/properties" ma:root="true" ma:fieldsID="04e7ae8166f8908f4d40245a9fb974bb" ns2:_="" ns3:_="">
    <xsd:import namespace="4def794f-8947-4952-a727-f59eb98a8779"/>
    <xsd:import namespace="d23f7d6a-2cac-4d7a-b028-4b5c10bb97ef"/>
    <xsd:element name="properties">
      <xsd:complexType>
        <xsd:sequence>
          <xsd:element name="documentManagement">
            <xsd:complexType>
              <xsd:all>
                <xsd:element ref="ns2:Area_x0020_of_x0020_Responsibility"/>
                <xsd:element ref="ns3:Category_x0020_1" minOccurs="0"/>
                <xsd:element ref="ns3:Category_x0020_2" minOccurs="0"/>
                <xsd:element ref="ns3:Sort_x0020_Priorit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def794f-8947-4952-a727-f59eb98a8779" elementFormDefault="qualified">
    <xsd:import namespace="http://schemas.microsoft.com/office/2006/documentManagement/types"/>
    <xsd:element name="Area_x0020_of_x0020_Responsibility" ma:index="8" ma:displayName="Area of Responsibility" ma:default="Administration" ma:description="This column will contain information about the area to which this document belongs.  e.g. Admin, HR etc..." ma:format="Dropdown" ma:internalName="Area_x0020_of_x0020_Responsibility">
      <xsd:simpleType>
        <xsd:union memberTypes="dms:Text">
          <xsd:simpleType>
            <xsd:restriction base="dms:Choice">
              <xsd:enumeration value="Administration"/>
              <xsd:enumeration value="Human Resources Management"/>
              <xsd:enumeration value="Office of Supplier Diversity"/>
              <xsd:enumeration value="People First"/>
              <xsd:enumeration value="Real Estate"/>
              <xsd:enumeration value="Retirement"/>
              <xsd:enumeration value="Secretary's Office"/>
              <xsd:enumeration value="Specialized Services"/>
              <xsd:enumeration value="State Group Insurance"/>
              <xsd:enumeration value="State Purchasing"/>
              <xsd:enumeration value="Telecom and Radio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d23f7d6a-2cac-4d7a-b028-4b5c10bb97ef" elementFormDefault="qualified">
    <xsd:import namespace="http://schemas.microsoft.com/office/2006/documentManagement/types"/>
    <xsd:element name="Category_x0020_1" ma:index="9" nillable="true" ma:displayName="Category 1" ma:internalName="Category_x0020_1">
      <xsd:simpleType>
        <xsd:restriction base="dms:Text">
          <xsd:maxLength value="255"/>
        </xsd:restriction>
      </xsd:simpleType>
    </xsd:element>
    <xsd:element name="Category_x0020_2" ma:index="10" nillable="true" ma:displayName="Category 2" ma:internalName="Category_x0020_2">
      <xsd:simpleType>
        <xsd:restriction base="dms:Text">
          <xsd:maxLength value="255"/>
        </xsd:restriction>
      </xsd:simpleType>
    </xsd:element>
    <xsd:element name="Sort_x0020_Priority" ma:index="11" nillable="true" ma:displayName="Sort Priority" ma:decimals="0" ma:internalName="Sort_x0020_Priority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ategory_x0020_2 xmlns="d23f7d6a-2cac-4d7a-b028-4b5c10bb97ef" xsi:nil="true"/>
    <Area_x0020_of_x0020_Responsibility xmlns="4def794f-8947-4952-a727-f59eb98a8779">Administration</Area_x0020_of_x0020_Responsibility>
    <Category_x0020_1 xmlns="d23f7d6a-2cac-4d7a-b028-4b5c10bb97ef" xsi:nil="true"/>
    <Sort_x0020_Priority xmlns="d23f7d6a-2cac-4d7a-b028-4b5c10bb97ef">5</Sort_x0020_Priority>
  </documentManagement>
</p:properties>
</file>

<file path=customXml/itemProps1.xml><?xml version="1.0" encoding="utf-8"?>
<ds:datastoreItem xmlns:ds="http://schemas.openxmlformats.org/officeDocument/2006/customXml" ds:itemID="{46B63413-9BA5-4EC3-B142-BA3FA15701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EE961-BC7F-46B5-82ED-027AF2CAB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f794f-8947-4952-a727-f59eb98a8779"/>
    <ds:schemaRef ds:uri="d23f7d6a-2cac-4d7a-b028-4b5c10bb97e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C8F82CD-3E93-4D4F-949B-F390372D4EB0}">
  <ds:schemaRefs>
    <ds:schemaRef ds:uri="http://www.w3.org/XML/1998/namespace"/>
    <ds:schemaRef ds:uri="d23f7d6a-2cac-4d7a-b028-4b5c10bb97ef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4def794f-8947-4952-a727-f59eb98a877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255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Title Page</vt:lpstr>
      <vt:lpstr>Top Line Format</vt:lpstr>
      <vt:lpstr>Right Line Format</vt:lpstr>
      <vt:lpstr>Left Line Format</vt:lpstr>
      <vt:lpstr>Bottom Line Format</vt:lpstr>
      <vt:lpstr>Division of Telecommunications</vt:lpstr>
      <vt:lpstr>PowerPoint Presentation</vt:lpstr>
      <vt:lpstr>SUNCOM Products and Pricing </vt:lpstr>
      <vt:lpstr>PowerPoint Presentation</vt:lpstr>
      <vt:lpstr>Items to Move</vt:lpstr>
      <vt:lpstr>Services to Move</vt:lpstr>
      <vt:lpstr>Services to Move cont.</vt:lpstr>
      <vt:lpstr>Services to Move cont.</vt:lpstr>
      <vt:lpstr>Preparation</vt:lpstr>
      <vt:lpstr>Inside Wiring</vt:lpstr>
      <vt:lpstr>Expected Intervals</vt:lpstr>
      <vt:lpstr>Expected Intervals continued</vt:lpstr>
      <vt:lpstr>Assistance</vt:lpstr>
      <vt:lpstr>Assistance cont.</vt:lpstr>
      <vt:lpstr>Assistance cont.</vt:lpstr>
      <vt:lpstr>Are you ready to move?</vt:lpstr>
      <vt:lpstr>Questions?</vt:lpstr>
      <vt:lpstr>Department of Management Services</vt:lpstr>
    </vt:vector>
  </TitlesOfParts>
  <Company>State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DMS PPP</dc:title>
  <dc:creator>Linda Ogle</dc:creator>
  <cp:lastModifiedBy>Kevin Langston</cp:lastModifiedBy>
  <cp:revision>84</cp:revision>
  <cp:lastPrinted>2013-05-22T21:15:59Z</cp:lastPrinted>
  <dcterms:created xsi:type="dcterms:W3CDTF">2013-04-02T18:21:51Z</dcterms:created>
  <dcterms:modified xsi:type="dcterms:W3CDTF">2013-10-01T18:52:11Z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0x010100647F58FE98F9D14F8EC79F0EB17AD612</vt:lpwstr>
  </property>
  <property fmtid="{D5CDD505-2E9C-101B-9397-08002B2CF9AE}" pid="3" name="Order">
    <vt:r8>13800</vt:r8>
  </property>
</Properties>
</file>