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7" r:id="rId5"/>
    <p:sldMasterId id="2147483685" r:id="rId6"/>
    <p:sldMasterId id="2147483673" r:id="rId7"/>
    <p:sldMasterId id="2147483661" r:id="rId8"/>
    <p:sldMasterId id="2147483713" r:id="rId9"/>
  </p:sldMasterIdLst>
  <p:notesMasterIdLst>
    <p:notesMasterId r:id="rId120"/>
  </p:notesMasterIdLst>
  <p:handoutMasterIdLst>
    <p:handoutMasterId r:id="rId121"/>
  </p:handoutMasterIdLst>
  <p:sldIdLst>
    <p:sldId id="391" r:id="rId10"/>
    <p:sldId id="264" r:id="rId11"/>
    <p:sldId id="395" r:id="rId12"/>
    <p:sldId id="366" r:id="rId13"/>
    <p:sldId id="367" r:id="rId14"/>
    <p:sldId id="368" r:id="rId15"/>
    <p:sldId id="370" r:id="rId16"/>
    <p:sldId id="274" r:id="rId17"/>
    <p:sldId id="265" r:id="rId18"/>
    <p:sldId id="357" r:id="rId19"/>
    <p:sldId id="268" r:id="rId20"/>
    <p:sldId id="394" r:id="rId21"/>
    <p:sldId id="269" r:id="rId22"/>
    <p:sldId id="372" r:id="rId23"/>
    <p:sldId id="371" r:id="rId24"/>
    <p:sldId id="423" r:id="rId25"/>
    <p:sldId id="270" r:id="rId26"/>
    <p:sldId id="275" r:id="rId27"/>
    <p:sldId id="276" r:id="rId28"/>
    <p:sldId id="396" r:id="rId29"/>
    <p:sldId id="379" r:id="rId30"/>
    <p:sldId id="380" r:id="rId31"/>
    <p:sldId id="381" r:id="rId32"/>
    <p:sldId id="382" r:id="rId33"/>
    <p:sldId id="383" r:id="rId34"/>
    <p:sldId id="387" r:id="rId35"/>
    <p:sldId id="384" r:id="rId36"/>
    <p:sldId id="397" r:id="rId37"/>
    <p:sldId id="257" r:id="rId38"/>
    <p:sldId id="424" r:id="rId39"/>
    <p:sldId id="258" r:id="rId40"/>
    <p:sldId id="273" r:id="rId41"/>
    <p:sldId id="259" r:id="rId42"/>
    <p:sldId id="260" r:id="rId43"/>
    <p:sldId id="420" r:id="rId44"/>
    <p:sldId id="421" r:id="rId45"/>
    <p:sldId id="422" r:id="rId46"/>
    <p:sldId id="272" r:id="rId47"/>
    <p:sldId id="339" r:id="rId48"/>
    <p:sldId id="340" r:id="rId49"/>
    <p:sldId id="318" r:id="rId50"/>
    <p:sldId id="415" r:id="rId51"/>
    <p:sldId id="417" r:id="rId52"/>
    <p:sldId id="344" r:id="rId53"/>
    <p:sldId id="416" r:id="rId54"/>
    <p:sldId id="280" r:id="rId55"/>
    <p:sldId id="281" r:id="rId56"/>
    <p:sldId id="405" r:id="rId57"/>
    <p:sldId id="293" r:id="rId58"/>
    <p:sldId id="287" r:id="rId59"/>
    <p:sldId id="298" r:id="rId60"/>
    <p:sldId id="288" r:id="rId61"/>
    <p:sldId id="294" r:id="rId62"/>
    <p:sldId id="289" r:id="rId63"/>
    <p:sldId id="295" r:id="rId64"/>
    <p:sldId id="290" r:id="rId65"/>
    <p:sldId id="297" r:id="rId66"/>
    <p:sldId id="296" r:id="rId67"/>
    <p:sldId id="291" r:id="rId68"/>
    <p:sldId id="292" r:id="rId69"/>
    <p:sldId id="299" r:id="rId70"/>
    <p:sldId id="303" r:id="rId71"/>
    <p:sldId id="301" r:id="rId72"/>
    <p:sldId id="302" r:id="rId73"/>
    <p:sldId id="365" r:id="rId74"/>
    <p:sldId id="430" r:id="rId75"/>
    <p:sldId id="398" r:id="rId76"/>
    <p:sldId id="399" r:id="rId77"/>
    <p:sldId id="402" r:id="rId78"/>
    <p:sldId id="431" r:id="rId79"/>
    <p:sldId id="279" r:id="rId80"/>
    <p:sldId id="326" r:id="rId81"/>
    <p:sldId id="309" r:id="rId82"/>
    <p:sldId id="327" r:id="rId83"/>
    <p:sldId id="328" r:id="rId84"/>
    <p:sldId id="329" r:id="rId85"/>
    <p:sldId id="330" r:id="rId86"/>
    <p:sldId id="332" r:id="rId87"/>
    <p:sldId id="338" r:id="rId88"/>
    <p:sldId id="419" r:id="rId89"/>
    <p:sldId id="323" r:id="rId90"/>
    <p:sldId id="407" r:id="rId91"/>
    <p:sldId id="353" r:id="rId92"/>
    <p:sldId id="411" r:id="rId93"/>
    <p:sldId id="410" r:id="rId94"/>
    <p:sldId id="406" r:id="rId95"/>
    <p:sldId id="342" r:id="rId96"/>
    <p:sldId id="354" r:id="rId97"/>
    <p:sldId id="418" r:id="rId98"/>
    <p:sldId id="356" r:id="rId99"/>
    <p:sldId id="343" r:id="rId100"/>
    <p:sldId id="376" r:id="rId101"/>
    <p:sldId id="345" r:id="rId102"/>
    <p:sldId id="346" r:id="rId103"/>
    <p:sldId id="282" r:id="rId104"/>
    <p:sldId id="412" r:id="rId105"/>
    <p:sldId id="413" r:id="rId106"/>
    <p:sldId id="389" r:id="rId107"/>
    <p:sldId id="283" r:id="rId108"/>
    <p:sldId id="425" r:id="rId109"/>
    <p:sldId id="310" r:id="rId110"/>
    <p:sldId id="428" r:id="rId111"/>
    <p:sldId id="426" r:id="rId112"/>
    <p:sldId id="427" r:id="rId113"/>
    <p:sldId id="429" r:id="rId114"/>
    <p:sldId id="311" r:id="rId115"/>
    <p:sldId id="324" r:id="rId116"/>
    <p:sldId id="325" r:id="rId117"/>
    <p:sldId id="414" r:id="rId118"/>
    <p:sldId id="393" r:id="rId119"/>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AEE4595-BFC3-46D1-8EA3-974D42A2FC80}">
          <p14:sldIdLst>
            <p14:sldId id="391"/>
            <p14:sldId id="264"/>
          </p14:sldIdLst>
        </p14:section>
        <p14:section name="Division Director" id="{82CB7992-B007-4284-8927-891D386FB3E8}">
          <p14:sldIdLst>
            <p14:sldId id="395"/>
            <p14:sldId id="366"/>
            <p14:sldId id="367"/>
            <p14:sldId id="368"/>
            <p14:sldId id="370"/>
          </p14:sldIdLst>
        </p14:section>
        <p14:section name="Leasing Background" id="{2D9E6848-853A-4C9F-8964-477A050C49EB}">
          <p14:sldIdLst>
            <p14:sldId id="274"/>
            <p14:sldId id="265"/>
            <p14:sldId id="357"/>
            <p14:sldId id="268"/>
            <p14:sldId id="394"/>
            <p14:sldId id="269"/>
            <p14:sldId id="372"/>
            <p14:sldId id="371"/>
            <p14:sldId id="423"/>
            <p14:sldId id="270"/>
            <p14:sldId id="275"/>
            <p14:sldId id="276"/>
          </p14:sldIdLst>
        </p14:section>
        <p14:section name="Strategic Planning" id="{31DC4744-07C2-4428-87BB-5C9BD1AE025D}">
          <p14:sldIdLst>
            <p14:sldId id="396"/>
            <p14:sldId id="379"/>
            <p14:sldId id="380"/>
            <p14:sldId id="381"/>
            <p14:sldId id="382"/>
            <p14:sldId id="383"/>
            <p14:sldId id="387"/>
            <p14:sldId id="384"/>
          </p14:sldIdLst>
        </p14:section>
        <p14:section name="Hiring a Broker" id="{B6150AE2-3065-4C98-9287-4BF44D83E356}">
          <p14:sldIdLst>
            <p14:sldId id="397"/>
            <p14:sldId id="257"/>
            <p14:sldId id="424"/>
            <p14:sldId id="258"/>
            <p14:sldId id="273"/>
            <p14:sldId id="259"/>
            <p14:sldId id="260"/>
            <p14:sldId id="420"/>
            <p14:sldId id="421"/>
            <p14:sldId id="422"/>
          </p14:sldIdLst>
        </p14:section>
        <p14:section name="Approval Process" id="{93F0B90E-EDCF-4349-8CDC-9273364ED60D}">
          <p14:sldIdLst>
            <p14:sldId id="272"/>
            <p14:sldId id="339"/>
            <p14:sldId id="340"/>
            <p14:sldId id="318"/>
            <p14:sldId id="415"/>
            <p14:sldId id="417"/>
            <p14:sldId id="344"/>
            <p14:sldId id="416"/>
          </p14:sldIdLst>
        </p14:section>
        <p14:section name="Lease Procurement" id="{BAAF5521-C45C-4E0F-8B2C-6BC24800B9FC}">
          <p14:sldIdLst>
            <p14:sldId id="280"/>
            <p14:sldId id="281"/>
            <p14:sldId id="405"/>
            <p14:sldId id="293"/>
            <p14:sldId id="287"/>
            <p14:sldId id="298"/>
            <p14:sldId id="288"/>
            <p14:sldId id="294"/>
            <p14:sldId id="289"/>
            <p14:sldId id="295"/>
            <p14:sldId id="290"/>
            <p14:sldId id="297"/>
            <p14:sldId id="296"/>
            <p14:sldId id="291"/>
            <p14:sldId id="292"/>
            <p14:sldId id="299"/>
            <p14:sldId id="303"/>
            <p14:sldId id="301"/>
            <p14:sldId id="302"/>
            <p14:sldId id="365"/>
            <p14:sldId id="430"/>
          </p14:sldIdLst>
        </p14:section>
        <p14:section name="Lease Modifications" id="{B1EDF5AB-2663-4790-9DCF-131FA0A8053F}">
          <p14:sldIdLst>
            <p14:sldId id="398"/>
            <p14:sldId id="399"/>
            <p14:sldId id="402"/>
            <p14:sldId id="431"/>
          </p14:sldIdLst>
        </p14:section>
        <p14:section name="Special Procurement" id="{BA28C5B1-6B00-43D6-8672-D879DA7B7485}">
          <p14:sldIdLst>
            <p14:sldId id="279"/>
            <p14:sldId id="326"/>
            <p14:sldId id="309"/>
            <p14:sldId id="327"/>
            <p14:sldId id="328"/>
            <p14:sldId id="329"/>
            <p14:sldId id="330"/>
            <p14:sldId id="332"/>
            <p14:sldId id="338"/>
            <p14:sldId id="419"/>
          </p14:sldIdLst>
        </p14:section>
        <p14:section name="Lease Prior Approvals" id="{C802E5EA-E40F-42F8-A945-FB580CF0F0E2}">
          <p14:sldIdLst>
            <p14:sldId id="323"/>
            <p14:sldId id="407"/>
            <p14:sldId id="353"/>
            <p14:sldId id="411"/>
            <p14:sldId id="410"/>
          </p14:sldIdLst>
        </p14:section>
        <p14:section name="Final Approval" id="{F3B6117C-ADDC-4130-9E02-9CFFB1087214}">
          <p14:sldIdLst>
            <p14:sldId id="406"/>
            <p14:sldId id="342"/>
            <p14:sldId id="354"/>
            <p14:sldId id="418"/>
            <p14:sldId id="356"/>
            <p14:sldId id="343"/>
            <p14:sldId id="376"/>
            <p14:sldId id="345"/>
            <p14:sldId id="346"/>
          </p14:sldIdLst>
        </p14:section>
        <p14:section name="Space Planning" id="{F859EB56-C63E-4537-A19C-4E9F16E9B1D0}">
          <p14:sldIdLst>
            <p14:sldId id="282"/>
            <p14:sldId id="412"/>
            <p14:sldId id="413"/>
            <p14:sldId id="389"/>
          </p14:sldIdLst>
        </p14:section>
        <p14:section name="Parking in FFP Buildings" id="{1C58645F-D103-4839-853A-54ABB57FA392}">
          <p14:sldIdLst>
            <p14:sldId id="283"/>
            <p14:sldId id="425"/>
            <p14:sldId id="310"/>
            <p14:sldId id="428"/>
            <p14:sldId id="426"/>
            <p14:sldId id="427"/>
            <p14:sldId id="429"/>
          </p14:sldIdLst>
        </p14:section>
        <p14:section name="Reporting" id="{900489A2-F787-430C-82E2-78247B5DADC5}">
          <p14:sldIdLst>
            <p14:sldId id="311"/>
            <p14:sldId id="324"/>
            <p14:sldId id="325"/>
            <p14:sldId id="414"/>
          </p14:sldIdLst>
        </p14:section>
        <p14:section name="Questions/Wrap-up" id="{76AEB6EA-2D9A-4675-BEC9-2F542E1322AB}">
          <p14:sldIdLst>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72" userDrawn="1">
          <p15:clr>
            <a:srgbClr val="A4A3A4"/>
          </p15:clr>
        </p15:guide>
        <p15:guide id="2" pos="2864" userDrawn="1">
          <p15:clr>
            <a:srgbClr val="A4A3A4"/>
          </p15:clr>
        </p15:guide>
        <p15:guide id="3" orient="horz" pos="2208" userDrawn="1">
          <p15:clr>
            <a:srgbClr val="A4A3A4"/>
          </p15:clr>
        </p15:guide>
        <p15:guide id="4"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7C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71" autoAdjust="0"/>
  </p:normalViewPr>
  <p:slideViewPr>
    <p:cSldViewPr snapToGrid="0" snapToObjects="1">
      <p:cViewPr varScale="1">
        <p:scale>
          <a:sx n="86" d="100"/>
          <a:sy n="86" d="100"/>
        </p:scale>
        <p:origin x="88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3" d="100"/>
          <a:sy n="83" d="100"/>
        </p:scale>
        <p:origin x="-1992" y="-72"/>
      </p:cViewPr>
      <p:guideLst>
        <p:guide orient="horz" pos="2172"/>
        <p:guide pos="2864"/>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slide" Target="slides/slide109.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FB2EFAEE-0BD8-478E-B8A9-84554BFDE8A4}" type="datetimeFigureOut">
              <a:rPr lang="en-US" smtClean="0"/>
              <a:t>6/6/2014</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6531D45A-420C-4108-9F70-9DAAEABE79BF}" type="slidenum">
              <a:rPr lang="en-US" smtClean="0"/>
              <a:t>‹#›</a:t>
            </a:fld>
            <a:endParaRPr lang="en-US" dirty="0"/>
          </a:p>
        </p:txBody>
      </p:sp>
    </p:spTree>
    <p:extLst>
      <p:ext uri="{BB962C8B-B14F-4D97-AF65-F5344CB8AC3E}">
        <p14:creationId xmlns:p14="http://schemas.microsoft.com/office/powerpoint/2010/main" val="1510621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212F747-94CD-4B38-BD2F-8222F0295F5A}" type="datetimeFigureOut">
              <a:rPr lang="en-US" smtClean="0"/>
              <a:t>6/6/2014</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B6AEA1A0-6827-4391-BD63-52383F000E7D}" type="slidenum">
              <a:rPr lang="en-US" smtClean="0"/>
              <a:t>‹#›</a:t>
            </a:fld>
            <a:endParaRPr lang="en-US" dirty="0"/>
          </a:p>
        </p:txBody>
      </p:sp>
    </p:spTree>
    <p:extLst>
      <p:ext uri="{BB962C8B-B14F-4D97-AF65-F5344CB8AC3E}">
        <p14:creationId xmlns:p14="http://schemas.microsoft.com/office/powerpoint/2010/main" val="134358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EA1A0-6827-4391-BD63-52383F000E7D}" type="slidenum">
              <a:rPr lang="en-US" smtClean="0"/>
              <a:t>46</a:t>
            </a:fld>
            <a:endParaRPr lang="en-US" dirty="0"/>
          </a:p>
        </p:txBody>
      </p:sp>
    </p:spTree>
    <p:extLst>
      <p:ext uri="{BB962C8B-B14F-4D97-AF65-F5344CB8AC3E}">
        <p14:creationId xmlns:p14="http://schemas.microsoft.com/office/powerpoint/2010/main" val="10391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83</a:t>
            </a:fld>
            <a:endParaRPr lang="en-US" dirty="0"/>
          </a:p>
        </p:txBody>
      </p:sp>
    </p:spTree>
    <p:extLst>
      <p:ext uri="{BB962C8B-B14F-4D97-AF65-F5344CB8AC3E}">
        <p14:creationId xmlns:p14="http://schemas.microsoft.com/office/powerpoint/2010/main" val="27738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88</a:t>
            </a:fld>
            <a:endParaRPr lang="en-US" dirty="0"/>
          </a:p>
        </p:txBody>
      </p:sp>
    </p:spTree>
    <p:extLst>
      <p:ext uri="{BB962C8B-B14F-4D97-AF65-F5344CB8AC3E}">
        <p14:creationId xmlns:p14="http://schemas.microsoft.com/office/powerpoint/2010/main" val="414289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ow">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786426-331B-2B43-B507-3C8665D64595}" type="slidenum">
              <a:rPr lang="en-US" smtClean="0"/>
              <a:t>‹#›</a:t>
            </a:fld>
            <a:endParaRPr lang="en-US" dirty="0"/>
          </a:p>
        </p:txBody>
      </p:sp>
      <p:sp>
        <p:nvSpPr>
          <p:cNvPr id="5" name="Title 1"/>
          <p:cNvSpPr>
            <a:spLocks noGrp="1"/>
          </p:cNvSpPr>
          <p:nvPr>
            <p:ph type="ctrTitle"/>
          </p:nvPr>
        </p:nvSpPr>
        <p:spPr>
          <a:xfrm>
            <a:off x="685800" y="3657600"/>
            <a:ext cx="7772400" cy="1371600"/>
          </a:xfrm>
        </p:spPr>
        <p:txBody>
          <a:bodyPr>
            <a:normAutofit/>
          </a:bodyPr>
          <a:lstStyle>
            <a:lvl1pPr>
              <a:defRPr sz="3600" b="0" cap="none" spc="0">
                <a:ln>
                  <a:noFill/>
                </a:ln>
                <a:solidFill>
                  <a:schemeClr val="tx2"/>
                </a:solidFill>
                <a:effectLst/>
              </a:defRPr>
            </a:lvl1pPr>
          </a:lstStyle>
          <a:p>
            <a:r>
              <a:rPr lang="en-US" dirty="0" smtClean="0"/>
              <a:t>Click to edit Master title style</a:t>
            </a:r>
            <a:endParaRPr lang="en-US" dirty="0"/>
          </a:p>
        </p:txBody>
      </p:sp>
      <p:sp>
        <p:nvSpPr>
          <p:cNvPr id="4" name="Subtitle 2"/>
          <p:cNvSpPr>
            <a:spLocks noGrp="1"/>
          </p:cNvSpPr>
          <p:nvPr>
            <p:ph type="subTitle" idx="1"/>
          </p:nvPr>
        </p:nvSpPr>
        <p:spPr>
          <a:xfrm>
            <a:off x="685800" y="5131291"/>
            <a:ext cx="7772400" cy="1143000"/>
          </a:xfrm>
        </p:spPr>
        <p:txBody>
          <a:bodyPr>
            <a:normAutofit/>
          </a:bodyPr>
          <a:lstStyle>
            <a:lvl1pPr marL="0" indent="0" algn="ctr">
              <a:buNone/>
              <a:defRPr sz="2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395554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Low">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786426-331B-2B43-B507-3C8665D64595}"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ctrTitle"/>
          </p:nvPr>
        </p:nvSpPr>
        <p:spPr>
          <a:xfrm>
            <a:off x="685800" y="3657600"/>
            <a:ext cx="7772400" cy="1371600"/>
          </a:xfrm>
        </p:spPr>
        <p:txBody>
          <a:bodyPr>
            <a:normAutofit/>
          </a:bodyPr>
          <a:lstStyle>
            <a:lvl1pPr>
              <a:defRPr sz="3600" b="0" cap="none" spc="0">
                <a:ln>
                  <a:noFill/>
                </a:ln>
                <a:solidFill>
                  <a:schemeClr val="tx2"/>
                </a:solidFill>
                <a:effectLst/>
              </a:defRPr>
            </a:lvl1pPr>
          </a:lstStyle>
          <a:p>
            <a:r>
              <a:rPr lang="en-US" dirty="0" smtClean="0"/>
              <a:t>Click to edit Master title style</a:t>
            </a:r>
            <a:endParaRPr lang="en-US" dirty="0"/>
          </a:p>
        </p:txBody>
      </p:sp>
      <p:sp>
        <p:nvSpPr>
          <p:cNvPr id="4" name="Subtitle 2"/>
          <p:cNvSpPr>
            <a:spLocks noGrp="1"/>
          </p:cNvSpPr>
          <p:nvPr>
            <p:ph type="subTitle" idx="1"/>
          </p:nvPr>
        </p:nvSpPr>
        <p:spPr>
          <a:xfrm>
            <a:off x="685800" y="5131291"/>
            <a:ext cx="7772400" cy="1143000"/>
          </a:xfrm>
        </p:spPr>
        <p:txBody>
          <a:bodyPr>
            <a:normAutofit/>
          </a:bodyPr>
          <a:lstStyle>
            <a:lvl1pPr marL="0" indent="0" algn="ctr">
              <a:buNone/>
              <a:defRPr sz="2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284254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ver/Un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634"/>
            <a:ext cx="8229600" cy="11430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6C943B9-6EDB-4A9F-8B2B-E75733E3927B}" type="datetime1">
              <a:rPr lang="en-US" smtClean="0">
                <a:solidFill>
                  <a:prstClr val="black">
                    <a:tint val="75000"/>
                  </a:prstClr>
                </a:solidFill>
              </a:rPr>
              <a:pPr/>
              <a:t>6/6/2014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786426-331B-2B43-B507-3C8665D64595}" type="slidenum">
              <a:rPr lang="en-US" smtClean="0">
                <a:solidFill>
                  <a:prstClr val="black">
                    <a:tint val="75000"/>
                  </a:prstClr>
                </a:solidFill>
              </a:rPr>
              <a:pPr/>
              <a:t>‹#›</a:t>
            </a:fld>
            <a:endParaRPr lang="en-US" dirty="0">
              <a:solidFill>
                <a:prstClr val="black">
                  <a:tint val="75000"/>
                </a:prstClr>
              </a:solidFill>
            </a:endParaRPr>
          </a:p>
        </p:txBody>
      </p:sp>
      <p:sp>
        <p:nvSpPr>
          <p:cNvPr id="6" name="Subtitle 2"/>
          <p:cNvSpPr>
            <a:spLocks noGrp="1"/>
          </p:cNvSpPr>
          <p:nvPr>
            <p:ph type="subTitle" idx="1"/>
          </p:nvPr>
        </p:nvSpPr>
        <p:spPr>
          <a:xfrm>
            <a:off x="457200" y="3728618"/>
            <a:ext cx="8229600" cy="2514600"/>
          </a:xfrm>
        </p:spPr>
        <p:txBody>
          <a:bodyPr anchor="ctr" anchorCtr="1">
            <a:normAutofit/>
          </a:bodyPr>
          <a:lstStyle>
            <a:lvl1pPr marL="0" indent="0" algn="ctr">
              <a:buNone/>
              <a:defRPr sz="2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771595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ver/Un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634"/>
            <a:ext cx="8229600" cy="11430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9E113FE-8800-C143-BCDC-BA5496150B12}" type="datetimeFigureOut">
              <a:rPr lang="en-US" smtClean="0"/>
              <a:t>6/6/2014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786426-331B-2B43-B507-3C8665D64595}" type="slidenum">
              <a:rPr lang="en-US" smtClean="0"/>
              <a:t>‹#›</a:t>
            </a:fld>
            <a:endParaRPr lang="en-US" dirty="0"/>
          </a:p>
        </p:txBody>
      </p:sp>
      <p:sp>
        <p:nvSpPr>
          <p:cNvPr id="6" name="Subtitle 2"/>
          <p:cNvSpPr>
            <a:spLocks noGrp="1"/>
          </p:cNvSpPr>
          <p:nvPr>
            <p:ph type="subTitle" idx="1"/>
          </p:nvPr>
        </p:nvSpPr>
        <p:spPr>
          <a:xfrm>
            <a:off x="457200" y="3728618"/>
            <a:ext cx="8229600" cy="2514600"/>
          </a:xfrm>
        </p:spPr>
        <p:txBody>
          <a:bodyPr anchor="ctr" anchorCtr="1">
            <a:normAutofit/>
          </a:bodyPr>
          <a:lstStyle>
            <a:lvl1pPr marL="0" indent="0" algn="ctr">
              <a:buNone/>
              <a:defRPr sz="2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795775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5230" y="96413"/>
            <a:ext cx="6675120" cy="548640"/>
          </a:xfrm>
        </p:spPr>
        <p:txBody>
          <a:bodyPr>
            <a:normAutofit/>
          </a:bodyPr>
          <a:lstStyle>
            <a:lvl1pPr algn="l">
              <a:defRPr sz="3200" baseline="0">
                <a:ln>
                  <a:noFill/>
                </a:ln>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0"/>
            <a:ext cx="8229600" cy="50292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3F8E1EB-A39E-4C48-9192-9C9AF69AB303}" type="datetimeFigureOut">
              <a:rPr lang="en-US" smtClean="0"/>
              <a:t>6/6/2014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29109291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9E925-4B6C-F740-B822-32E37BBDC21E}" type="datetimeFigureOut">
              <a:rPr lang="en-US" smtClean="0"/>
              <a:t>6/6/2014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246090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 Index">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28641-BE59-5643-81A0-23EAF20A4CDC}" type="datetimeFigureOut">
              <a:rPr lang="en-US" smtClean="0"/>
              <a:t>6/6/2014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a:t>
            </a:fld>
            <a:endParaRPr lang="en-US" dirty="0"/>
          </a:p>
        </p:txBody>
      </p:sp>
      <p:sp>
        <p:nvSpPr>
          <p:cNvPr id="6" name="Content Placeholder 5"/>
          <p:cNvSpPr>
            <a:spLocks noGrp="1"/>
          </p:cNvSpPr>
          <p:nvPr>
            <p:ph sz="quarter" idx="13"/>
          </p:nvPr>
        </p:nvSpPr>
        <p:spPr>
          <a:xfrm>
            <a:off x="2438400" y="800100"/>
            <a:ext cx="64008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4" hasCustomPrompt="1"/>
          </p:nvPr>
        </p:nvSpPr>
        <p:spPr>
          <a:xfrm>
            <a:off x="139700" y="1306286"/>
            <a:ext cx="1879600" cy="4980214"/>
          </a:xfrm>
        </p:spPr>
        <p:txBody>
          <a:bodyPr>
            <a:noAutofit/>
          </a:bodyPr>
          <a:lstStyle>
            <a:lvl1pPr marL="0" indent="0">
              <a:buNone/>
              <a:defRPr sz="1600" b="0" baseline="0"/>
            </a:lvl1pPr>
            <a:lvl2pPr>
              <a:defRPr sz="1800"/>
            </a:lvl2pPr>
            <a:lvl3pPr>
              <a:defRPr sz="1600"/>
            </a:lvl3pPr>
            <a:lvl4pPr>
              <a:defRPr sz="1400"/>
            </a:lvl4pPr>
            <a:lvl5pPr>
              <a:defRPr sz="1400"/>
            </a:lvl5pPr>
          </a:lstStyle>
          <a:p>
            <a:pPr lvl="0"/>
            <a:r>
              <a:rPr lang="en-US" dirty="0" smtClean="0"/>
              <a:t>Click to edit sidebar</a:t>
            </a:r>
            <a:endParaRPr lang="en-US" dirty="0"/>
          </a:p>
        </p:txBody>
      </p:sp>
      <p:sp>
        <p:nvSpPr>
          <p:cNvPr id="9" name="TextBox 8"/>
          <p:cNvSpPr txBox="1"/>
          <p:nvPr userDrawn="1"/>
        </p:nvSpPr>
        <p:spPr>
          <a:xfrm>
            <a:off x="66675" y="800100"/>
            <a:ext cx="2041525" cy="369332"/>
          </a:xfrm>
          <a:prstGeom prst="rect">
            <a:avLst/>
          </a:prstGeom>
          <a:noFill/>
        </p:spPr>
        <p:txBody>
          <a:bodyPr wrap="square" rtlCol="0">
            <a:spAutoFit/>
          </a:bodyPr>
          <a:lstStyle/>
          <a:p>
            <a:pPr algn="ctr"/>
            <a:r>
              <a:rPr lang="en-US" dirty="0" smtClean="0"/>
              <a:t>Table</a:t>
            </a:r>
            <a:r>
              <a:rPr lang="en-US" baseline="0" dirty="0" smtClean="0"/>
              <a:t> of Contents</a:t>
            </a:r>
            <a:endParaRPr lang="en-US" dirty="0"/>
          </a:p>
        </p:txBody>
      </p:sp>
    </p:spTree>
    <p:extLst>
      <p:ext uri="{BB962C8B-B14F-4D97-AF65-F5344CB8AC3E}">
        <p14:creationId xmlns:p14="http://schemas.microsoft.com/office/powerpoint/2010/main" val="612109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Side Conten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28641-BE59-5643-81A0-23EAF20A4CDC}" type="datetimeFigureOut">
              <a:rPr lang="en-US" smtClean="0"/>
              <a:t>6/6/2014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a:t>
            </a:fld>
            <a:endParaRPr lang="en-US" dirty="0"/>
          </a:p>
        </p:txBody>
      </p:sp>
      <p:sp>
        <p:nvSpPr>
          <p:cNvPr id="6" name="Content Placeholder 5"/>
          <p:cNvSpPr>
            <a:spLocks noGrp="1"/>
          </p:cNvSpPr>
          <p:nvPr>
            <p:ph sz="quarter" idx="13"/>
          </p:nvPr>
        </p:nvSpPr>
        <p:spPr>
          <a:xfrm>
            <a:off x="2438400" y="800100"/>
            <a:ext cx="64008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4" hasCustomPrompt="1"/>
          </p:nvPr>
        </p:nvSpPr>
        <p:spPr>
          <a:xfrm>
            <a:off x="139700" y="1306286"/>
            <a:ext cx="1879600" cy="4980214"/>
          </a:xfrm>
        </p:spPr>
        <p:txBody>
          <a:bodyPr>
            <a:noAutofit/>
          </a:bodyPr>
          <a:lstStyle>
            <a:lvl1pPr marL="400050" indent="-400050">
              <a:buFont typeface="+mj-lt"/>
              <a:buAutoNum type="romanUcPeriod"/>
              <a:defRPr sz="1600" b="0" baseline="0"/>
            </a:lvl1pPr>
            <a:lvl2pPr>
              <a:defRPr sz="1800"/>
            </a:lvl2pPr>
            <a:lvl3pPr>
              <a:defRPr sz="1600"/>
            </a:lvl3pPr>
            <a:lvl4pPr>
              <a:defRPr sz="1400"/>
            </a:lvl4pPr>
            <a:lvl5pPr>
              <a:defRPr sz="1400"/>
            </a:lvl5pPr>
          </a:lstStyle>
          <a:p>
            <a:pPr lvl="0"/>
            <a:r>
              <a:rPr lang="en-US" dirty="0" smtClean="0"/>
              <a:t>Click to edit sidebar</a:t>
            </a:r>
            <a:endParaRPr lang="en-US" dirty="0"/>
          </a:p>
        </p:txBody>
      </p:sp>
      <p:sp>
        <p:nvSpPr>
          <p:cNvPr id="9" name="TextBox 8"/>
          <p:cNvSpPr txBox="1"/>
          <p:nvPr userDrawn="1"/>
        </p:nvSpPr>
        <p:spPr>
          <a:xfrm>
            <a:off x="66675" y="800100"/>
            <a:ext cx="2041525" cy="369332"/>
          </a:xfrm>
          <a:prstGeom prst="rect">
            <a:avLst/>
          </a:prstGeom>
          <a:noFill/>
        </p:spPr>
        <p:txBody>
          <a:bodyPr wrap="square" rtlCol="0">
            <a:spAutoFit/>
          </a:bodyPr>
          <a:lstStyle/>
          <a:p>
            <a:pPr algn="ctr"/>
            <a:r>
              <a:rPr lang="en-US" dirty="0" smtClean="0"/>
              <a:t>Table</a:t>
            </a:r>
            <a:r>
              <a:rPr lang="en-US" baseline="0" dirty="0" smtClean="0"/>
              <a:t> of Contents</a:t>
            </a:r>
            <a:endParaRPr lang="en-US" dirty="0"/>
          </a:p>
        </p:txBody>
      </p:sp>
    </p:spTree>
    <p:extLst>
      <p:ext uri="{BB962C8B-B14F-4D97-AF65-F5344CB8AC3E}">
        <p14:creationId xmlns:p14="http://schemas.microsoft.com/office/powerpoint/2010/main" val="16049332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28641-BE59-5643-81A0-23EAF20A4CDC}" type="datetimeFigureOut">
              <a:rPr lang="en-US" smtClean="0"/>
              <a:t>6/6/2014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424325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49406"/>
            <a:ext cx="8229600" cy="429768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855EE3-DA0A-A242-B28B-5DC4FC67F489}" type="datetimeFigureOut">
              <a:rPr lang="en-US" smtClean="0"/>
              <a:t>6/6/2014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16460138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855EE3-DA0A-A242-B28B-5DC4FC67F489}" type="datetimeFigureOut">
              <a:rPr lang="en-US" smtClean="0"/>
              <a:t>6/6/2014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F58B07-5FBF-0A4D-884E-A35E52B35DDD}" type="slidenum">
              <a:rPr lang="en-US" smtClean="0"/>
              <a:t>‹#›</a:t>
            </a:fld>
            <a:endParaRPr lang="en-US" dirty="0"/>
          </a:p>
        </p:txBody>
      </p:sp>
      <p:sp>
        <p:nvSpPr>
          <p:cNvPr id="6" name="TextBox 5"/>
          <p:cNvSpPr txBox="1"/>
          <p:nvPr userDrawn="1"/>
        </p:nvSpPr>
        <p:spPr>
          <a:xfrm>
            <a:off x="457200" y="304800"/>
            <a:ext cx="8229600" cy="646331"/>
          </a:xfrm>
          <a:prstGeom prst="rect">
            <a:avLst/>
          </a:prstGeom>
          <a:noFill/>
        </p:spPr>
        <p:txBody>
          <a:bodyPr wrap="square" rtlCol="0">
            <a:spAutoFit/>
          </a:bodyPr>
          <a:lstStyle/>
          <a:p>
            <a:pPr algn="ctr"/>
            <a:r>
              <a:rPr lang="en-US" sz="3600" dirty="0" smtClean="0">
                <a:solidFill>
                  <a:schemeClr val="accent6"/>
                </a:solidFill>
              </a:rPr>
              <a:t>Table of Contents</a:t>
            </a:r>
            <a:endParaRPr lang="en-US" sz="3600" dirty="0">
              <a:solidFill>
                <a:schemeClr val="accent6"/>
              </a:solidFill>
            </a:endParaRPr>
          </a:p>
        </p:txBody>
      </p:sp>
      <p:sp>
        <p:nvSpPr>
          <p:cNvPr id="8" name="Content Placeholder 7"/>
          <p:cNvSpPr>
            <a:spLocks noGrp="1"/>
          </p:cNvSpPr>
          <p:nvPr>
            <p:ph sz="quarter" idx="13"/>
          </p:nvPr>
        </p:nvSpPr>
        <p:spPr>
          <a:xfrm>
            <a:off x="457200" y="1139595"/>
            <a:ext cx="8229600" cy="4297680"/>
          </a:xfrm>
        </p:spPr>
        <p:txBody>
          <a:bodyPr>
            <a:normAutofit/>
          </a:bodyPr>
          <a:lstStyle>
            <a:lvl1pPr marL="571500" indent="-571500">
              <a:buFont typeface="+mj-lt"/>
              <a:buAutoNum type="romanUcPeriod"/>
              <a:defRPr sz="2800">
                <a:solidFill>
                  <a:schemeClr val="tx2"/>
                </a:solidFill>
              </a:defRPr>
            </a:lvl1pPr>
            <a:lvl2pPr marL="971550" indent="-514350">
              <a:buFont typeface="+mj-lt"/>
              <a:buAutoNum type="alphaLcPeriod"/>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219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113FE-8800-C143-BCDC-BA5496150B12}" type="datetimeFigureOut">
              <a:rPr lang="en-US" smtClean="0"/>
              <a:t>6/6/2014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86426-331B-2B43-B507-3C8665D64595}" type="slidenum">
              <a:rPr lang="en-US" smtClean="0"/>
              <a:t>‹#›</a:t>
            </a:fld>
            <a:endParaRPr lang="en-US" dirty="0"/>
          </a:p>
        </p:txBody>
      </p:sp>
      <p:pic>
        <p:nvPicPr>
          <p:cNvPr id="7" name="Picture 6" descr="back grou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6665564" y="3098032"/>
            <a:ext cx="2478436" cy="765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0" y="3098032"/>
            <a:ext cx="1843719" cy="765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403285" y="6336663"/>
            <a:ext cx="2409839" cy="261610"/>
          </a:xfrm>
          <a:prstGeom prst="rect">
            <a:avLst/>
          </a:prstGeom>
          <a:noFill/>
        </p:spPr>
        <p:txBody>
          <a:bodyPr wrap="square" rtlCol="0">
            <a:spAutoFit/>
          </a:bodyPr>
          <a:lstStyle/>
          <a:p>
            <a:pPr algn="r"/>
            <a:r>
              <a:rPr lang="en-US" sz="1100" dirty="0" smtClean="0">
                <a:solidFill>
                  <a:schemeClr val="tx1">
                    <a:lumMod val="65000"/>
                    <a:lumOff val="35000"/>
                  </a:schemeClr>
                </a:solidFill>
              </a:rPr>
              <a:t>Craig J. Nichols, Secretary</a:t>
            </a:r>
          </a:p>
        </p:txBody>
      </p:sp>
      <p:pic>
        <p:nvPicPr>
          <p:cNvPr id="12" name="Picture 11" descr="DMSthick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770" y="2528759"/>
            <a:ext cx="4774772" cy="1143019"/>
          </a:xfrm>
          <a:prstGeom prst="rect">
            <a:avLst/>
          </a:prstGeom>
        </p:spPr>
      </p:pic>
    </p:spTree>
    <p:extLst>
      <p:ext uri="{BB962C8B-B14F-4D97-AF65-F5344CB8AC3E}">
        <p14:creationId xmlns:p14="http://schemas.microsoft.com/office/powerpoint/2010/main" val="1549438648"/>
      </p:ext>
    </p:extLst>
  </p:cSld>
  <p:clrMap bg1="lt1" tx1="dk1" bg2="lt2" tx2="dk2" accent1="accent1" accent2="accent2" accent3="accent3" accent4="accent4" accent5="accent5" accent6="accent6" hlink="hlink" folHlink="folHlink"/>
  <p:sldLayoutIdLst>
    <p:sldLayoutId id="2147483649" r:id="rId1"/>
    <p:sldLayoutId id="2147483709"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8E1EB-A39E-4C48-9192-9C9AF69AB303}" type="datetimeFigureOut">
              <a:rPr lang="en-US" smtClean="0"/>
              <a:t>6/6/2014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1F33E-1749-C64A-A768-89F0303C2EB4}" type="slidenum">
              <a:rPr lang="en-US" smtClean="0"/>
              <a:t>‹#›</a:t>
            </a:fld>
            <a:endParaRPr lang="en-US" dirty="0"/>
          </a:p>
        </p:txBody>
      </p:sp>
      <p:pic>
        <p:nvPicPr>
          <p:cNvPr id="7" name="Picture 6" descr="back 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68" y="251825"/>
            <a:ext cx="1666945" cy="342478"/>
          </a:xfrm>
          <a:prstGeom prst="rect">
            <a:avLst/>
          </a:prstGeom>
        </p:spPr>
      </p:pic>
      <p:cxnSp>
        <p:nvCxnSpPr>
          <p:cNvPr id="10" name="Straight Connector 9"/>
          <p:cNvCxnSpPr/>
          <p:nvPr/>
        </p:nvCxnSpPr>
        <p:spPr>
          <a:xfrm>
            <a:off x="258568" y="775732"/>
            <a:ext cx="8593592" cy="0"/>
          </a:xfrm>
          <a:prstGeom prst="line">
            <a:avLst/>
          </a:prstGeom>
          <a:ln w="63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833953"/>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9E925-4B6C-F740-B822-32E37BBDC21E}" type="datetimeFigureOut">
              <a:rPr lang="en-US" smtClean="0"/>
              <a:t>6/6/2014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E6683-DEB7-F64E-B2DD-314D70E5F0A8}" type="slidenum">
              <a:rPr lang="en-US" smtClean="0"/>
              <a:t>‹#›</a:t>
            </a:fld>
            <a:endParaRPr lang="en-US" dirty="0"/>
          </a:p>
        </p:txBody>
      </p:sp>
      <p:pic>
        <p:nvPicPr>
          <p:cNvPr id="7" name="Picture 6" descr="back 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936" y="251825"/>
            <a:ext cx="1666945" cy="342478"/>
          </a:xfrm>
          <a:prstGeom prst="rect">
            <a:avLst/>
          </a:prstGeom>
        </p:spPr>
      </p:pic>
      <p:cxnSp>
        <p:nvCxnSpPr>
          <p:cNvPr id="10" name="Straight Connector 9"/>
          <p:cNvCxnSpPr/>
          <p:nvPr/>
        </p:nvCxnSpPr>
        <p:spPr>
          <a:xfrm>
            <a:off x="7125837" y="251825"/>
            <a:ext cx="0" cy="6296263"/>
          </a:xfrm>
          <a:prstGeom prst="line">
            <a:avLst/>
          </a:prstGeom>
          <a:ln w="952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658934"/>
      </p:ext>
    </p:extLst>
  </p:cSld>
  <p:clrMap bg1="lt1" tx1="dk1" bg2="lt2" tx2="dk2" accent1="accent1" accent2="accent2" accent3="accent3" accent4="accent4" accent5="accent5" accent6="accent6" hlink="hlink" folHlink="folHlink"/>
  <p:sldLayoutIdLst>
    <p:sldLayoutId id="2147483692"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28641-BE59-5643-81A0-23EAF20A4CDC}" type="datetimeFigureOut">
              <a:rPr lang="en-US" smtClean="0"/>
              <a:t>6/6/2014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7E8A8-A1AC-3744-8503-C3C2F1EEADF2}" type="slidenum">
              <a:rPr lang="en-US" smtClean="0"/>
              <a:t>‹#›</a:t>
            </a:fld>
            <a:endParaRPr lang="en-US" dirty="0"/>
          </a:p>
        </p:txBody>
      </p:sp>
      <p:pic>
        <p:nvPicPr>
          <p:cNvPr id="8" name="Picture 7" descr="back groun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5" y="312663"/>
            <a:ext cx="1741173" cy="357729"/>
          </a:xfrm>
          <a:prstGeom prst="rect">
            <a:avLst/>
          </a:prstGeom>
        </p:spPr>
      </p:pic>
      <p:cxnSp>
        <p:nvCxnSpPr>
          <p:cNvPr id="11" name="Straight Connector 10"/>
          <p:cNvCxnSpPr/>
          <p:nvPr/>
        </p:nvCxnSpPr>
        <p:spPr>
          <a:xfrm>
            <a:off x="2098966" y="274638"/>
            <a:ext cx="0" cy="6311476"/>
          </a:xfrm>
          <a:prstGeom prst="line">
            <a:avLst/>
          </a:prstGeom>
          <a:ln w="952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7349561"/>
      </p:ext>
    </p:extLst>
  </p:cSld>
  <p:clrMap bg1="lt1" tx1="dk1" bg2="lt2" tx2="dk2" accent1="accent1" accent2="accent2" accent3="accent3" accent4="accent4" accent5="accent5" accent6="accent6" hlink="hlink" folHlink="folHlink"/>
  <p:sldLayoutIdLst>
    <p:sldLayoutId id="2147483680" r:id="rId1"/>
    <p:sldLayoutId id="2147483711" r:id="rId2"/>
    <p:sldLayoutId id="2147483712"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55EE3-DA0A-A242-B28B-5DC4FC67F489}" type="datetimeFigureOut">
              <a:rPr lang="en-US" smtClean="0"/>
              <a:t>6/6/2014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58B07-5FBF-0A4D-884E-A35E52B35DDD}" type="slidenum">
              <a:rPr lang="en-US" smtClean="0"/>
              <a:t>‹#›</a:t>
            </a:fld>
            <a:endParaRPr lang="en-US" dirty="0"/>
          </a:p>
        </p:txBody>
      </p:sp>
      <p:pic>
        <p:nvPicPr>
          <p:cNvPr id="11" name="Picture 10" descr="back grou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DMS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333" y="6133293"/>
            <a:ext cx="2099041" cy="446114"/>
          </a:xfrm>
          <a:prstGeom prst="rect">
            <a:avLst/>
          </a:prstGeom>
        </p:spPr>
      </p:pic>
      <p:sp>
        <p:nvSpPr>
          <p:cNvPr id="18" name="Rectangle 17"/>
          <p:cNvSpPr/>
          <p:nvPr/>
        </p:nvSpPr>
        <p:spPr>
          <a:xfrm>
            <a:off x="0" y="5734329"/>
            <a:ext cx="9144000" cy="722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1663612"/>
      </p:ext>
    </p:extLst>
  </p:cSld>
  <p:clrMap bg1="lt1" tx1="dk1" bg2="lt2" tx2="dk2" accent1="accent1" accent2="accent2" accent3="accent3" accent4="accent4" accent5="accent5" accent6="accent6" hlink="hlink" folHlink="folHlink"/>
  <p:sldLayoutIdLst>
    <p:sldLayoutId id="2147483663" r:id="rId1"/>
    <p:sldLayoutId id="2147483710"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C24A1-A008-473B-96A3-94760EDD12F5}" type="datetime1">
              <a:rPr lang="en-US" smtClean="0">
                <a:solidFill>
                  <a:prstClr val="black">
                    <a:tint val="75000"/>
                  </a:prstClr>
                </a:solidFill>
              </a:rPr>
              <a:pPr/>
              <a:t>6/6/2014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86426-331B-2B43-B507-3C8665D6459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 grou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6665564" y="3098032"/>
            <a:ext cx="2478436" cy="765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3098032"/>
            <a:ext cx="1843719" cy="765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6403285" y="6336663"/>
            <a:ext cx="2409839" cy="261610"/>
          </a:xfrm>
          <a:prstGeom prst="rect">
            <a:avLst/>
          </a:prstGeom>
          <a:noFill/>
        </p:spPr>
        <p:txBody>
          <a:bodyPr wrap="square" rtlCol="0">
            <a:spAutoFit/>
          </a:bodyPr>
          <a:lstStyle/>
          <a:p>
            <a:pPr algn="r"/>
            <a:r>
              <a:rPr lang="en-US" sz="1100" dirty="0" smtClean="0">
                <a:solidFill>
                  <a:prstClr val="black">
                    <a:lumMod val="65000"/>
                    <a:lumOff val="35000"/>
                  </a:prstClr>
                </a:solidFill>
              </a:rPr>
              <a:t>Craig J. Nichols, Secretary</a:t>
            </a:r>
          </a:p>
        </p:txBody>
      </p:sp>
      <p:pic>
        <p:nvPicPr>
          <p:cNvPr id="12" name="Picture 11" descr="DMSthick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770" y="2528759"/>
            <a:ext cx="4774772" cy="1143019"/>
          </a:xfrm>
          <a:prstGeom prst="rect">
            <a:avLst/>
          </a:prstGeom>
        </p:spPr>
      </p:pic>
    </p:spTree>
    <p:extLst>
      <p:ext uri="{BB962C8B-B14F-4D97-AF65-F5344CB8AC3E}">
        <p14:creationId xmlns:p14="http://schemas.microsoft.com/office/powerpoint/2010/main" val="1993721756"/>
      </p:ext>
    </p:extLst>
  </p:cSld>
  <p:clrMap bg1="lt1" tx1="dk1" bg2="lt2" tx2="dk2" accent1="accent1" accent2="accent2" accent3="accent3" accent4="accent4" accent5="accent5" accent6="accent6" hlink="hlink" folHlink="folHlink"/>
  <p:sldLayoutIdLst>
    <p:sldLayoutId id="2147483714" r:id="rId1"/>
    <p:sldLayoutId id="2147483715" r:id="rId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dms.myflorida.com/business_operations/real_estate_development_and_management/facilities_management/lease_management/state_agency_leasing_liaisons/lease_liaison_workshops" TargetMode="External"/><Relationship Id="rId2" Type="http://schemas.openxmlformats.org/officeDocument/2006/relationships/hyperlink" Target="http://www.dms.myflorida.com/business_operations/real_estate_development_and_management/facilities_management/lease_management/state_agency_leasing_liaisons/" TargetMode="External"/><Relationship Id="rId1" Type="http://schemas.openxmlformats.org/officeDocument/2006/relationships/slideLayout" Target="../slideLayouts/slideLayout6.xml"/><Relationship Id="rId5" Type="http://schemas.openxmlformats.org/officeDocument/2006/relationships/hyperlink" Target="http://www.dms.myflorida.com/business_operations/real_estate_development_and_management/facilities_management/parking_services" TargetMode="External"/><Relationship Id="rId4" Type="http://schemas.openxmlformats.org/officeDocument/2006/relationships/hyperlink" Target="http://www.dms.myflorida.com/business_operations/real_estate_development_and_management/facilities_management/lease_management/state_agency_leasing_liaisons/pre_approved_lease_management_forms"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mailto:Philip.Cobb@dms.myflorida.com"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www.dms.myflorida.com/"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www.myflorida.com/apps/vbs/vbs_www.main_menu"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0100-0199/0120/Sections/0120.57.html"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hyperlink" Target="http://www.dms.myflorida.com/business_operations/real_estate_development_and_management/facilities_management/lease_management/state_agency_leasing_liaisons/pre_approved_lease_management_forms" TargetMode="External"/><Relationship Id="rId7"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hyperlink" Target="mailto:erika.derose@dms.myflorida.com" TargetMode="External"/><Relationship Id="rId4" Type="http://schemas.openxmlformats.org/officeDocument/2006/relationships/image" Target="../media/image1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Tenant Broker Training</a:t>
            </a:r>
            <a:endParaRPr lang="en-US" dirty="0"/>
          </a:p>
        </p:txBody>
      </p:sp>
      <p:sp>
        <p:nvSpPr>
          <p:cNvPr id="3" name="Subtitle 2"/>
          <p:cNvSpPr>
            <a:spLocks noGrp="1"/>
          </p:cNvSpPr>
          <p:nvPr>
            <p:ph type="subTitle" idx="1"/>
          </p:nvPr>
        </p:nvSpPr>
        <p:spPr/>
        <p:txBody>
          <a:bodyPr>
            <a:normAutofit/>
          </a:bodyPr>
          <a:lstStyle/>
          <a:p>
            <a:r>
              <a:rPr lang="en-US" sz="3000" dirty="0" smtClean="0">
                <a:solidFill>
                  <a:schemeClr val="accent2">
                    <a:lumMod val="75000"/>
                  </a:schemeClr>
                </a:solidFill>
              </a:rPr>
              <a:t>June 5-6, 2014</a:t>
            </a:r>
          </a:p>
        </p:txBody>
      </p:sp>
    </p:spTree>
    <p:extLst>
      <p:ext uri="{BB962C8B-B14F-4D97-AF65-F5344CB8AC3E}">
        <p14:creationId xmlns:p14="http://schemas.microsoft.com/office/powerpoint/2010/main" val="2284959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574154572"/>
              </p:ext>
            </p:extLst>
          </p:nvPr>
        </p:nvGraphicFramePr>
        <p:xfrm>
          <a:off x="3084512" y="1281684"/>
          <a:ext cx="4746625" cy="5293233"/>
        </p:xfrm>
        <a:graphic>
          <a:graphicData uri="http://schemas.openxmlformats.org/presentationml/2006/ole">
            <mc:AlternateContent xmlns:mc="http://schemas.openxmlformats.org/markup-compatibility/2006">
              <mc:Choice xmlns:v="urn:schemas-microsoft-com:vml" Requires="v">
                <p:oleObj spid="_x0000_s1225" name="Acrobat Document" r:id="rId3" imgW="5829199" imgH="7543800" progId="AcroExch.Document.11">
                  <p:embed/>
                </p:oleObj>
              </mc:Choice>
              <mc:Fallback>
                <p:oleObj name="Acrobat Document" r:id="rId3" imgW="5829199" imgH="7543800" progId="AcroExch.Document.11">
                  <p:embed/>
                  <p:pic>
                    <p:nvPicPr>
                      <p:cNvPr id="0" name=""/>
                      <p:cNvPicPr/>
                      <p:nvPr/>
                    </p:nvPicPr>
                    <p:blipFill>
                      <a:blip r:embed="rId4"/>
                      <a:stretch>
                        <a:fillRect/>
                      </a:stretch>
                    </p:blipFill>
                    <p:spPr>
                      <a:xfrm>
                        <a:off x="3084512" y="1281684"/>
                        <a:ext cx="4746625" cy="5293233"/>
                      </a:xfrm>
                      <a:prstGeom prst="rect">
                        <a:avLst/>
                      </a:prstGeom>
                      <a:ln>
                        <a:solidFill>
                          <a:srgbClr val="0070C0"/>
                        </a:solidFill>
                      </a:ln>
                    </p:spPr>
                  </p:pic>
                </p:oleObj>
              </mc:Fallback>
            </mc:AlternateContent>
          </a:graphicData>
        </a:graphic>
      </p:graphicFrame>
      <p:sp>
        <p:nvSpPr>
          <p:cNvPr id="2" name="TextBox 1"/>
          <p:cNvSpPr txBox="1"/>
          <p:nvPr/>
        </p:nvSpPr>
        <p:spPr>
          <a:xfrm>
            <a:off x="3600450" y="409575"/>
            <a:ext cx="3714750" cy="707886"/>
          </a:xfrm>
          <a:prstGeom prst="rect">
            <a:avLst/>
          </a:prstGeom>
          <a:noFill/>
        </p:spPr>
        <p:txBody>
          <a:bodyPr wrap="square" rtlCol="0">
            <a:spAutoFit/>
          </a:bodyPr>
          <a:lstStyle/>
          <a:p>
            <a:pPr algn="ctr"/>
            <a:r>
              <a:rPr lang="en-US" sz="4000" b="1" dirty="0" smtClean="0">
                <a:solidFill>
                  <a:srgbClr val="0070C0"/>
                </a:solidFill>
              </a:rPr>
              <a:t>Regional Map</a:t>
            </a:r>
            <a:endParaRPr lang="en-US" sz="4000" b="1" dirty="0">
              <a:solidFill>
                <a:srgbClr val="0070C0"/>
              </a:solidFill>
            </a:endParaRPr>
          </a:p>
        </p:txBody>
      </p:sp>
    </p:spTree>
    <p:extLst>
      <p:ext uri="{BB962C8B-B14F-4D97-AF65-F5344CB8AC3E}">
        <p14:creationId xmlns:p14="http://schemas.microsoft.com/office/powerpoint/2010/main" val="40128161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095500" y="585537"/>
            <a:ext cx="6819900" cy="5581650"/>
          </a:xfrm>
        </p:spPr>
        <p:txBody>
          <a:bodyPr>
            <a:normAutofit fontScale="92500" lnSpcReduction="10000"/>
          </a:bodyPr>
          <a:lstStyle/>
          <a:p>
            <a:pPr marL="0" indent="0" algn="ctr">
              <a:buNone/>
            </a:pPr>
            <a:r>
              <a:rPr lang="en-US" sz="4300" b="1" dirty="0" smtClean="0">
                <a:solidFill>
                  <a:srgbClr val="0070C0"/>
                </a:solidFill>
              </a:rPr>
              <a:t>DMS Parking Program</a:t>
            </a:r>
          </a:p>
          <a:p>
            <a:pPr marL="0" indent="0">
              <a:buNone/>
            </a:pPr>
            <a:endParaRPr lang="en-US" sz="3900" dirty="0" smtClean="0"/>
          </a:p>
          <a:p>
            <a:pPr lvl="1">
              <a:buFont typeface="Arial" panose="020B0604020202020204" pitchFamily="34" charset="0"/>
              <a:buChar char="•"/>
            </a:pPr>
            <a:r>
              <a:rPr lang="en-US" dirty="0" smtClean="0"/>
              <a:t>DMS Paid Parking administers contractual parking services to Florida state employees.</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DMS manages 23 </a:t>
            </a:r>
            <a:r>
              <a:rPr lang="en-US" dirty="0"/>
              <a:t>garages, 62 surface lots, and more than 30,000 parking contracts.   </a:t>
            </a: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DMS is also responsible for leasing Florida Facilities Pool (FFP) space to the various state entities. </a:t>
            </a: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200" b="1" dirty="0">
                <a:solidFill>
                  <a:srgbClr val="0070C0"/>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4321290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06053" y="619626"/>
            <a:ext cx="6400800" cy="5486400"/>
          </a:xfrm>
        </p:spPr>
        <p:txBody>
          <a:bodyPr>
            <a:normAutofit/>
          </a:bodyPr>
          <a:lstStyle/>
          <a:p>
            <a:pPr marL="0" indent="0" algn="ctr">
              <a:buNone/>
            </a:pPr>
            <a:r>
              <a:rPr lang="en-US" sz="4000" b="1" dirty="0" smtClean="0">
                <a:solidFill>
                  <a:srgbClr val="0070C0"/>
                </a:solidFill>
              </a:rPr>
              <a:t>Occupying FFP Buildings</a:t>
            </a:r>
          </a:p>
          <a:p>
            <a:pPr marL="0" indent="0" algn="ctr">
              <a:buNone/>
            </a:pPr>
            <a:endParaRPr lang="en-US" sz="1600" dirty="0" smtClean="0"/>
          </a:p>
          <a:p>
            <a:pPr marL="857250" lvl="1" indent="-457200">
              <a:buFont typeface="Arial" panose="020B0604020202020204" pitchFamily="34" charset="0"/>
              <a:buChar char="•"/>
            </a:pPr>
            <a:endParaRPr lang="en-US" sz="1400" dirty="0"/>
          </a:p>
          <a:p>
            <a:pPr lvl="1">
              <a:buFont typeface="Arial" panose="020B0604020202020204" pitchFamily="34" charset="0"/>
              <a:buChar char="•"/>
            </a:pPr>
            <a:r>
              <a:rPr lang="en-US" sz="2400" dirty="0" smtClean="0"/>
              <a:t>Just because there is vacant space in FFP buildings does not mean there is sufficient parking for additional employees.</a:t>
            </a:r>
          </a:p>
          <a:p>
            <a:pPr lvl="1">
              <a:buFont typeface="Arial" panose="020B0604020202020204" pitchFamily="34" charset="0"/>
              <a:buChar char="•"/>
            </a:pPr>
            <a:endParaRPr lang="en-US" sz="1400" dirty="0"/>
          </a:p>
          <a:p>
            <a:pPr lvl="1">
              <a:buFont typeface="Arial" panose="020B0604020202020204" pitchFamily="34" charset="0"/>
              <a:buChar char="•"/>
            </a:pPr>
            <a:r>
              <a:rPr lang="en-US" sz="2400" dirty="0" smtClean="0"/>
              <a:t>Many of our surface lots and garages have excess parking, and we lease those spaces to other public and private entities.</a:t>
            </a:r>
            <a:endParaRPr lang="en-US" sz="24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200" b="1" dirty="0">
                <a:solidFill>
                  <a:srgbClr val="0070C0"/>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6187871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sz="4000" b="1" dirty="0" smtClean="0">
                <a:solidFill>
                  <a:srgbClr val="0070C0"/>
                </a:solidFill>
              </a:rPr>
              <a:t>DMS Parking Contracts</a:t>
            </a:r>
          </a:p>
          <a:p>
            <a:pPr marL="0" indent="0">
              <a:buNone/>
            </a:pPr>
            <a:endParaRPr lang="en-US" sz="2400" dirty="0" smtClean="0"/>
          </a:p>
          <a:p>
            <a:pPr marL="400050" lvl="1" indent="0">
              <a:buNone/>
            </a:pPr>
            <a:r>
              <a:rPr lang="en-US" dirty="0" smtClean="0"/>
              <a:t>DMS currently offers several types of parking contracts:</a:t>
            </a:r>
          </a:p>
          <a:p>
            <a:pPr marL="0" indent="0">
              <a:buNone/>
            </a:pPr>
            <a:endParaRPr lang="en-US" sz="1100" dirty="0" smtClean="0"/>
          </a:p>
          <a:p>
            <a:pPr lvl="2">
              <a:buFont typeface="Arial" panose="020B0604020202020204" pitchFamily="34" charset="0"/>
              <a:buChar char="•"/>
            </a:pPr>
            <a:r>
              <a:rPr lang="en-US" dirty="0"/>
              <a:t>Reserve</a:t>
            </a:r>
          </a:p>
          <a:p>
            <a:pPr lvl="2">
              <a:buFont typeface="Arial" panose="020B0604020202020204" pitchFamily="34" charset="0"/>
              <a:buChar char="•"/>
            </a:pPr>
            <a:r>
              <a:rPr lang="en-US" dirty="0"/>
              <a:t>Permit</a:t>
            </a:r>
          </a:p>
          <a:p>
            <a:pPr lvl="2">
              <a:buFont typeface="Arial" panose="020B0604020202020204" pitchFamily="34" charset="0"/>
              <a:buChar char="•"/>
            </a:pPr>
            <a:r>
              <a:rPr lang="en-US" dirty="0"/>
              <a:t>Scramble</a:t>
            </a:r>
          </a:p>
          <a:p>
            <a:pPr lvl="2">
              <a:buFont typeface="Arial" panose="020B0604020202020204" pitchFamily="34" charset="0"/>
              <a:buChar char="•"/>
            </a:pPr>
            <a:r>
              <a:rPr lang="en-US" dirty="0"/>
              <a:t>Carpool</a:t>
            </a:r>
          </a:p>
          <a:p>
            <a:pPr lvl="2">
              <a:buFont typeface="Arial" panose="020B0604020202020204" pitchFamily="34" charset="0"/>
              <a:buChar char="•"/>
            </a:pPr>
            <a:r>
              <a:rPr lang="en-US" dirty="0"/>
              <a:t>Low Emission Vehicle</a:t>
            </a:r>
          </a:p>
          <a:p>
            <a:pPr lvl="6">
              <a:buFont typeface="Arial" panose="020B0604020202020204" pitchFamily="34" charset="0"/>
              <a:buChar char="•"/>
            </a:pPr>
            <a:endParaRPr lang="en-US" sz="2400" dirty="0" smtClean="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200" b="1" dirty="0">
                <a:solidFill>
                  <a:srgbClr val="0070C0"/>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40350873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51910" y="434139"/>
            <a:ext cx="6400800" cy="5486400"/>
          </a:xfrm>
        </p:spPr>
        <p:txBody>
          <a:bodyPr>
            <a:normAutofit fontScale="92500" lnSpcReduction="10000"/>
          </a:bodyPr>
          <a:lstStyle/>
          <a:p>
            <a:pPr marL="0" indent="0" algn="ctr">
              <a:buNone/>
            </a:pPr>
            <a:r>
              <a:rPr lang="en-US" sz="4300" b="1" dirty="0" smtClean="0">
                <a:solidFill>
                  <a:srgbClr val="0070C0"/>
                </a:solidFill>
              </a:rPr>
              <a:t>Industry Standard</a:t>
            </a:r>
            <a:r>
              <a:rPr lang="en-US" sz="4000" b="1" dirty="0" smtClean="0">
                <a:solidFill>
                  <a:srgbClr val="0070C0"/>
                </a:solidFill>
              </a:rPr>
              <a:t>	</a:t>
            </a:r>
          </a:p>
          <a:p>
            <a:pPr marL="0" indent="0">
              <a:buNone/>
            </a:pPr>
            <a:endParaRPr lang="en-US" sz="2600" dirty="0"/>
          </a:p>
          <a:p>
            <a:pPr lvl="1">
              <a:buFont typeface="Arial" panose="020B0604020202020204" pitchFamily="34" charset="0"/>
              <a:buChar char="•"/>
            </a:pPr>
            <a:r>
              <a:rPr lang="en-US" sz="2400" dirty="0"/>
              <a:t>M</a:t>
            </a:r>
            <a:r>
              <a:rPr lang="en-US" sz="2400" dirty="0" smtClean="0"/>
              <a:t>any paid parking programs rely on a contract-based system.</a:t>
            </a:r>
          </a:p>
          <a:p>
            <a:pPr lvl="1">
              <a:buFont typeface="Arial" panose="020B0604020202020204" pitchFamily="34" charset="0"/>
              <a:buChar char="•"/>
            </a:pPr>
            <a:endParaRPr lang="en-US" sz="1600" dirty="0"/>
          </a:p>
          <a:p>
            <a:pPr lvl="1">
              <a:buFont typeface="Arial" panose="020B0604020202020204" pitchFamily="34" charset="0"/>
              <a:buChar char="•"/>
            </a:pPr>
            <a:r>
              <a:rPr lang="en-US" sz="2400" dirty="0" smtClean="0"/>
              <a:t>In </a:t>
            </a:r>
            <a:r>
              <a:rPr lang="en-US" sz="2400" dirty="0"/>
              <a:t>an effort to make parking available to more </a:t>
            </a:r>
            <a:r>
              <a:rPr lang="en-US" sz="2400" dirty="0" smtClean="0"/>
              <a:t>people, many parking programs rely on the ability to oversell parking contracts (the number of contracts the program issues exceeds the number of physical parking spaces). </a:t>
            </a:r>
          </a:p>
          <a:p>
            <a:pPr lvl="1">
              <a:buFont typeface="Arial" panose="020B0604020202020204" pitchFamily="34" charset="0"/>
              <a:buChar char="•"/>
            </a:pPr>
            <a:endParaRPr lang="en-US" sz="1600" dirty="0"/>
          </a:p>
          <a:p>
            <a:pPr lvl="1">
              <a:buFont typeface="Arial" panose="020B0604020202020204" pitchFamily="34" charset="0"/>
              <a:buChar char="•"/>
            </a:pPr>
            <a:r>
              <a:rPr lang="en-US" sz="2400" dirty="0" smtClean="0"/>
              <a:t>The industry standard for overselling contracts is approximately 10%; so a program may issue 110 contracts for every 100 parking spaces. </a:t>
            </a: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200" b="1" dirty="0">
                <a:solidFill>
                  <a:srgbClr val="0070C0"/>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40655338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03267" y="800100"/>
            <a:ext cx="6783977" cy="5486400"/>
          </a:xfrm>
        </p:spPr>
        <p:txBody>
          <a:bodyPr>
            <a:normAutofit/>
          </a:bodyPr>
          <a:lstStyle/>
          <a:p>
            <a:pPr marL="0" indent="0" algn="ctr">
              <a:buNone/>
            </a:pPr>
            <a:r>
              <a:rPr lang="en-US" sz="4000" b="1" dirty="0" smtClean="0">
                <a:solidFill>
                  <a:srgbClr val="0070C0"/>
                </a:solidFill>
              </a:rPr>
              <a:t>DMS Leasing/Parking Goal</a:t>
            </a:r>
          </a:p>
          <a:p>
            <a:pPr marL="0" indent="0" algn="ctr">
              <a:buNone/>
            </a:pPr>
            <a:endParaRPr lang="en-US" sz="1800" dirty="0"/>
          </a:p>
          <a:p>
            <a:pPr lvl="1">
              <a:buFont typeface="Arial" panose="020B0604020202020204" pitchFamily="34" charset="0"/>
              <a:buChar char="•"/>
            </a:pPr>
            <a:r>
              <a:rPr lang="en-US" sz="2400" dirty="0" smtClean="0"/>
              <a:t>Our goal is to maximize the utilization of FFP space statewide.</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400" dirty="0" smtClean="0"/>
              <a:t>Currently, we have considerable vacant FFP space in the Capital Center, in excess of </a:t>
            </a:r>
            <a:r>
              <a:rPr lang="en-US" sz="2400" b="1" dirty="0" smtClean="0"/>
              <a:t>36,000 SF</a:t>
            </a:r>
            <a:r>
              <a:rPr lang="en-US" sz="2400" dirty="0" smtClean="0"/>
              <a:t>, that we are unable to lease without additional parking.</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400" dirty="0" smtClean="0"/>
              <a:t>In Tallahassee, </a:t>
            </a:r>
            <a:r>
              <a:rPr lang="en-US" sz="2400" dirty="0"/>
              <a:t>we have lost over </a:t>
            </a:r>
            <a:r>
              <a:rPr lang="en-US" sz="2400" b="1" dirty="0" smtClean="0"/>
              <a:t>970</a:t>
            </a:r>
            <a:r>
              <a:rPr lang="en-US" sz="2400" dirty="0" smtClean="0">
                <a:solidFill>
                  <a:srgbClr val="FF0000"/>
                </a:solidFill>
              </a:rPr>
              <a:t> </a:t>
            </a:r>
            <a:r>
              <a:rPr lang="en-US" sz="2400" dirty="0" smtClean="0"/>
              <a:t>parking spaces. </a:t>
            </a:r>
            <a:endParaRPr lang="en-US" sz="2400" dirty="0"/>
          </a:p>
          <a:p>
            <a:endParaRPr lang="en-US" sz="20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200" b="1" dirty="0">
                <a:solidFill>
                  <a:srgbClr val="0070C0"/>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9587186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16203" y="800100"/>
            <a:ext cx="6705600" cy="5486400"/>
          </a:xfrm>
        </p:spPr>
        <p:txBody>
          <a:bodyPr>
            <a:normAutofit/>
          </a:bodyPr>
          <a:lstStyle/>
          <a:p>
            <a:pPr marL="0" lvl="0" indent="0" algn="ctr">
              <a:buNone/>
            </a:pPr>
            <a:r>
              <a:rPr lang="en-US" sz="4000" b="1" dirty="0">
                <a:solidFill>
                  <a:srgbClr val="0070C0"/>
                </a:solidFill>
              </a:rPr>
              <a:t>DMS Leasing/Parking Goal</a:t>
            </a:r>
          </a:p>
          <a:p>
            <a:pPr lvl="0"/>
            <a:endParaRPr lang="en-US" sz="2000" dirty="0" smtClean="0">
              <a:solidFill>
                <a:prstClr val="black"/>
              </a:solidFill>
            </a:endParaRPr>
          </a:p>
          <a:p>
            <a:pPr marL="857250" lvl="1" indent="-457200">
              <a:buFont typeface="Arial" panose="020B0604020202020204" pitchFamily="34" charset="0"/>
              <a:buChar char="•"/>
            </a:pPr>
            <a:r>
              <a:rPr lang="en-US" dirty="0" smtClean="0">
                <a:solidFill>
                  <a:prstClr val="black"/>
                </a:solidFill>
              </a:rPr>
              <a:t>The </a:t>
            </a:r>
            <a:r>
              <a:rPr lang="en-US" dirty="0">
                <a:solidFill>
                  <a:prstClr val="black"/>
                </a:solidFill>
              </a:rPr>
              <a:t>demand for parking is strongly correlated to the amount of FFP space </a:t>
            </a:r>
            <a:r>
              <a:rPr lang="en-US" dirty="0" smtClean="0">
                <a:solidFill>
                  <a:prstClr val="black"/>
                </a:solidFill>
              </a:rPr>
              <a:t>in use. </a:t>
            </a:r>
          </a:p>
          <a:p>
            <a:pPr marL="857250" lvl="1" indent="-457200">
              <a:buFont typeface="Arial" panose="020B0604020202020204" pitchFamily="34" charset="0"/>
              <a:buChar char="•"/>
            </a:pPr>
            <a:endParaRPr lang="en-US" sz="1200" dirty="0" smtClean="0">
              <a:solidFill>
                <a:prstClr val="black"/>
              </a:solidFill>
            </a:endParaRPr>
          </a:p>
          <a:p>
            <a:pPr marL="857250" lvl="1" indent="-457200">
              <a:buFont typeface="Arial" panose="020B0604020202020204" pitchFamily="34" charset="0"/>
              <a:buChar char="•"/>
            </a:pPr>
            <a:r>
              <a:rPr lang="en-US" dirty="0" smtClean="0">
                <a:solidFill>
                  <a:prstClr val="black"/>
                </a:solidFill>
              </a:rPr>
              <a:t>Because </a:t>
            </a:r>
            <a:r>
              <a:rPr lang="en-US" dirty="0">
                <a:solidFill>
                  <a:prstClr val="black"/>
                </a:solidFill>
              </a:rPr>
              <a:t>our goal is to obtain full capacity in the FFP space, we are addressing the demand for additional parking in several locations.</a:t>
            </a:r>
          </a:p>
          <a:p>
            <a:pPr lvl="0"/>
            <a:endParaRPr lang="en-US" sz="2400" dirty="0">
              <a:solidFill>
                <a:prstClr val="black"/>
              </a:solidFill>
            </a:endParaRP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200" b="1" dirty="0">
                <a:solidFill>
                  <a:srgbClr val="0070C0"/>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p:txBody>
      </p:sp>
    </p:spTree>
    <p:extLst>
      <p:ext uri="{BB962C8B-B14F-4D97-AF65-F5344CB8AC3E}">
        <p14:creationId xmlns:p14="http://schemas.microsoft.com/office/powerpoint/2010/main" val="5183363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800" dirty="0" smtClean="0">
                <a:solidFill>
                  <a:srgbClr val="0070C0"/>
                </a:solidFill>
              </a:rPr>
              <a:t>SECTION #13</a:t>
            </a:r>
          </a:p>
          <a:p>
            <a:pPr marL="0" indent="0" algn="ctr">
              <a:buNone/>
            </a:pPr>
            <a:endParaRPr lang="en-US" sz="4800" dirty="0" smtClean="0">
              <a:solidFill>
                <a:srgbClr val="0070C0"/>
              </a:solidFill>
            </a:endParaRPr>
          </a:p>
          <a:p>
            <a:pPr marL="0" indent="0" algn="ctr">
              <a:buNone/>
            </a:pPr>
            <a:r>
              <a:rPr lang="en-US" sz="4800" dirty="0" smtClean="0">
                <a:solidFill>
                  <a:srgbClr val="0070C0"/>
                </a:solidFill>
              </a:rPr>
              <a:t>REPORTING </a:t>
            </a:r>
          </a:p>
          <a:p>
            <a:pPr marL="0" indent="0" algn="ctr">
              <a:buNone/>
            </a:pPr>
            <a:endParaRPr lang="en-US" sz="4800" dirty="0">
              <a:solidFill>
                <a:schemeClr val="accent1">
                  <a:lumMod val="60000"/>
                  <a:lumOff val="40000"/>
                </a:schemeClr>
              </a:solidFill>
            </a:endParaRPr>
          </a:p>
          <a:p>
            <a:pPr marL="0" indent="0" algn="ctr">
              <a:buNone/>
            </a:pPr>
            <a:r>
              <a:rPr lang="en-US" dirty="0" smtClean="0"/>
              <a:t>Beth Sparkman</a:t>
            </a: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t>Paid Parking Program</a:t>
            </a:r>
          </a:p>
          <a:p>
            <a:pPr marL="0" lvl="0" indent="0">
              <a:lnSpc>
                <a:spcPct val="150000"/>
              </a:lnSpc>
              <a:buNone/>
            </a:pPr>
            <a:r>
              <a:rPr lang="en-US" sz="1200" b="1" dirty="0">
                <a:solidFill>
                  <a:srgbClr val="0070C0"/>
                </a:solidFill>
              </a:rPr>
              <a:t>Reporting</a:t>
            </a:r>
            <a:endParaRPr lang="en-US" sz="1100" b="1" dirty="0">
              <a:solidFill>
                <a:srgbClr val="0070C0"/>
              </a:solidFill>
            </a:endParaRP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9069447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97769" y="770021"/>
            <a:ext cx="6400800" cy="5486400"/>
          </a:xfrm>
        </p:spPr>
        <p:txBody>
          <a:bodyPr/>
          <a:lstStyle/>
          <a:p>
            <a:pPr marL="0" indent="0" algn="ctr">
              <a:buNone/>
            </a:pPr>
            <a:r>
              <a:rPr lang="en-US" sz="4000" b="1" dirty="0" smtClean="0">
                <a:solidFill>
                  <a:srgbClr val="0070C0"/>
                </a:solidFill>
              </a:rPr>
              <a:t>Reporting</a:t>
            </a:r>
            <a:endParaRPr lang="en-US" sz="2400" b="1" dirty="0" smtClean="0">
              <a:solidFill>
                <a:srgbClr val="0070C0"/>
              </a:solidFill>
            </a:endParaRPr>
          </a:p>
          <a:p>
            <a:pPr marL="0" indent="0">
              <a:buNone/>
            </a:pPr>
            <a:endParaRPr lang="en-US" dirty="0"/>
          </a:p>
          <a:p>
            <a:pPr lvl="1">
              <a:buFont typeface="Arial" panose="020B0604020202020204" pitchFamily="34" charset="0"/>
              <a:buChar char="•"/>
            </a:pPr>
            <a:r>
              <a:rPr lang="en-US" dirty="0" smtClean="0"/>
              <a:t>Monthly – Tenant Brokers must report all transaction activities.</a:t>
            </a:r>
          </a:p>
          <a:p>
            <a:pPr lvl="1">
              <a:buFont typeface="Arial" panose="020B0604020202020204" pitchFamily="34" charset="0"/>
              <a:buChar char="•"/>
            </a:pPr>
            <a:endParaRPr lang="en-US" dirty="0"/>
          </a:p>
          <a:p>
            <a:pPr lvl="1">
              <a:buFont typeface="Arial" panose="020B0604020202020204" pitchFamily="34" charset="0"/>
              <a:buChar char="•"/>
            </a:pPr>
            <a:r>
              <a:rPr lang="en-US" dirty="0" smtClean="0"/>
              <a:t>Monthly – Tenant Brokers must provide a report on credit hours earned and expended.</a:t>
            </a: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200" b="1" dirty="0">
                <a:solidFill>
                  <a:srgbClr val="0070C0"/>
                </a:solidFill>
              </a:rPr>
              <a:t>Reporting</a:t>
            </a:r>
            <a:endParaRPr lang="en-US" sz="1100" b="1" dirty="0">
              <a:solidFill>
                <a:srgbClr val="0070C0"/>
              </a:solidFill>
            </a:endParaRP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408477448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51647" y="643689"/>
            <a:ext cx="6400800" cy="5486400"/>
          </a:xfrm>
        </p:spPr>
        <p:txBody>
          <a:bodyPr>
            <a:normAutofit/>
          </a:bodyPr>
          <a:lstStyle/>
          <a:p>
            <a:pPr marL="457200" lvl="1" indent="0" algn="ctr">
              <a:buNone/>
            </a:pPr>
            <a:r>
              <a:rPr lang="en-US" sz="4000" b="1" dirty="0" smtClean="0">
                <a:solidFill>
                  <a:srgbClr val="0070C0"/>
                </a:solidFill>
              </a:rPr>
              <a:t>Reporting</a:t>
            </a:r>
            <a:endParaRPr lang="en-US" sz="2400" b="1" dirty="0" smtClean="0">
              <a:solidFill>
                <a:srgbClr val="0070C0"/>
              </a:solidFill>
            </a:endParaRPr>
          </a:p>
          <a:p>
            <a:pPr marL="457200" lvl="1" indent="0" algn="ctr">
              <a:buNone/>
            </a:pPr>
            <a:endParaRPr lang="en-US" dirty="0"/>
          </a:p>
          <a:p>
            <a:pPr lvl="1">
              <a:buFont typeface="Arial" panose="020B0604020202020204" pitchFamily="34" charset="0"/>
              <a:buChar char="•"/>
            </a:pPr>
            <a:r>
              <a:rPr lang="en-US" sz="2400" dirty="0"/>
              <a:t>Lease Cost Savings Report </a:t>
            </a:r>
            <a:r>
              <a:rPr lang="en-US" sz="2400" dirty="0" smtClean="0"/>
              <a:t>- the 15</a:t>
            </a:r>
            <a:r>
              <a:rPr lang="en-US" sz="2400" baseline="30000" dirty="0" smtClean="0"/>
              <a:t>th</a:t>
            </a:r>
            <a:r>
              <a:rPr lang="en-US" sz="2400" dirty="0" smtClean="0"/>
              <a:t> of each month DMS sends this report to the Executive Office of the Governor who distributes to agency </a:t>
            </a:r>
            <a:r>
              <a:rPr lang="en-US" sz="2400" dirty="0"/>
              <a:t>h</a:t>
            </a:r>
            <a:r>
              <a:rPr lang="en-US" sz="2400" dirty="0" smtClean="0"/>
              <a:t>eads.</a:t>
            </a:r>
          </a:p>
          <a:p>
            <a:pPr lvl="2">
              <a:buFont typeface="Arial" panose="020B0604020202020204" pitchFamily="34" charset="0"/>
              <a:buChar char="•"/>
            </a:pPr>
            <a:endParaRPr lang="en-US" sz="2000" dirty="0"/>
          </a:p>
          <a:p>
            <a:pPr lvl="1">
              <a:buFont typeface="Arial" panose="020B0604020202020204" pitchFamily="34" charset="0"/>
              <a:buChar char="•"/>
            </a:pPr>
            <a:r>
              <a:rPr lang="en-US" sz="2400" dirty="0" smtClean="0"/>
              <a:t>This report shows lease cost savings and changes in square footage. </a:t>
            </a: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200" b="1" dirty="0">
                <a:solidFill>
                  <a:srgbClr val="0070C0"/>
                </a:solidFill>
              </a:rPr>
              <a:t>Reporting</a:t>
            </a:r>
            <a:endParaRPr lang="en-US" sz="1100" b="1" dirty="0">
              <a:solidFill>
                <a:srgbClr val="0070C0"/>
              </a:solidFill>
            </a:endParaRP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1112699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45895" y="607595"/>
            <a:ext cx="6400800" cy="5486400"/>
          </a:xfrm>
        </p:spPr>
        <p:txBody>
          <a:bodyPr>
            <a:normAutofit/>
          </a:bodyPr>
          <a:lstStyle/>
          <a:p>
            <a:pPr marL="0" indent="0" algn="ctr">
              <a:buNone/>
            </a:pPr>
            <a:r>
              <a:rPr lang="en-US" sz="4000" b="1" dirty="0" smtClean="0">
                <a:solidFill>
                  <a:srgbClr val="0070C0"/>
                </a:solidFill>
              </a:rPr>
              <a:t>Reporting</a:t>
            </a:r>
          </a:p>
          <a:p>
            <a:pPr marL="0" indent="0" algn="ctr">
              <a:buNone/>
            </a:pPr>
            <a:endParaRPr lang="en-US" sz="1400" b="1" dirty="0" smtClean="0">
              <a:solidFill>
                <a:srgbClr val="0070C0"/>
              </a:solidFill>
            </a:endParaRPr>
          </a:p>
          <a:p>
            <a:pPr marL="400050" lvl="1" indent="0">
              <a:buNone/>
            </a:pPr>
            <a:r>
              <a:rPr lang="en-US" sz="2000" dirty="0" smtClean="0"/>
              <a:t>Agencies are required to submit to DMS each </a:t>
            </a:r>
          </a:p>
          <a:p>
            <a:pPr marL="400050" lvl="1" indent="0">
              <a:buNone/>
            </a:pPr>
            <a:r>
              <a:rPr lang="en-US" sz="2000" dirty="0" smtClean="0"/>
              <a:t>year:</a:t>
            </a:r>
            <a:endParaRPr lang="en-US" sz="2400" dirty="0" smtClean="0"/>
          </a:p>
          <a:p>
            <a:pPr lvl="2">
              <a:buFont typeface="Arial" panose="020B0604020202020204" pitchFamily="34" charset="0"/>
              <a:buChar char="•"/>
            </a:pPr>
            <a:r>
              <a:rPr lang="en-US" sz="1600" dirty="0" smtClean="0"/>
              <a:t>Agency Lease Inventory Overview spreadsheet.</a:t>
            </a:r>
          </a:p>
          <a:p>
            <a:pPr lvl="2">
              <a:buFont typeface="Arial" panose="020B0604020202020204" pitchFamily="34" charset="0"/>
              <a:buChar char="•"/>
            </a:pPr>
            <a:endParaRPr lang="en-US" sz="1600" dirty="0" smtClean="0"/>
          </a:p>
          <a:p>
            <a:pPr lvl="2">
              <a:buFont typeface="Arial" panose="020B0604020202020204" pitchFamily="34" charset="0"/>
              <a:buChar char="•"/>
            </a:pPr>
            <a:r>
              <a:rPr lang="en-US" sz="1600" dirty="0" smtClean="0"/>
              <a:t>Identification of agency-owned facilities that may be used as a potential emergency shelter.</a:t>
            </a:r>
          </a:p>
          <a:p>
            <a:pPr lvl="2">
              <a:buFont typeface="Arial" panose="020B0604020202020204" pitchFamily="34" charset="0"/>
              <a:buChar char="•"/>
            </a:pPr>
            <a:endParaRPr lang="en-US" sz="1600" dirty="0" smtClean="0"/>
          </a:p>
          <a:p>
            <a:pPr lvl="2">
              <a:buFont typeface="Arial" panose="020B0604020202020204" pitchFamily="34" charset="0"/>
              <a:buChar char="•"/>
            </a:pPr>
            <a:r>
              <a:rPr lang="en-US" sz="1600" dirty="0" smtClean="0"/>
              <a:t>Agency Owned and Lease Portfolio Management Plan.</a:t>
            </a:r>
          </a:p>
          <a:p>
            <a:pPr lvl="2">
              <a:buFont typeface="Arial" panose="020B0604020202020204" pitchFamily="34" charset="0"/>
              <a:buChar char="•"/>
            </a:pPr>
            <a:endParaRPr lang="en-US" sz="1600" dirty="0" smtClean="0"/>
          </a:p>
          <a:p>
            <a:pPr lvl="2">
              <a:buFont typeface="Arial" panose="020B0604020202020204" pitchFamily="34" charset="0"/>
              <a:buChar char="•"/>
            </a:pPr>
            <a:r>
              <a:rPr lang="en-US" sz="1600" dirty="0" smtClean="0"/>
              <a:t>Updated owned facility data in SOLARIS.</a:t>
            </a:r>
          </a:p>
          <a:p>
            <a:pPr lvl="2">
              <a:buFont typeface="Arial" panose="020B0604020202020204" pitchFamily="34" charset="0"/>
              <a:buChar char="•"/>
            </a:pPr>
            <a:endParaRPr lang="en-US" sz="1600" dirty="0" smtClean="0"/>
          </a:p>
          <a:p>
            <a:pPr lvl="2">
              <a:buFont typeface="Arial" panose="020B0604020202020204" pitchFamily="34" charset="0"/>
              <a:buChar char="•"/>
            </a:pPr>
            <a:r>
              <a:rPr lang="en-US" sz="1600" dirty="0" smtClean="0"/>
              <a:t>Identification of any owned facilities considered a disposition candidate</a:t>
            </a:r>
            <a:r>
              <a:rPr lang="en-US" dirty="0" smtClean="0"/>
              <a:t>. </a:t>
            </a:r>
          </a:p>
          <a:p>
            <a:pPr marL="0" indent="0">
              <a:buNone/>
            </a:pPr>
            <a:endParaRPr lang="en-US" sz="2600"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200" b="1" dirty="0">
                <a:solidFill>
                  <a:srgbClr val="0070C0"/>
                </a:solidFill>
              </a:rPr>
              <a:t>Reporting</a:t>
            </a:r>
            <a:endParaRPr lang="en-US" sz="1100" b="1" dirty="0">
              <a:solidFill>
                <a:srgbClr val="0070C0"/>
              </a:solidFill>
            </a:endParaRP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743848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
        <p:nvSpPr>
          <p:cNvPr id="5" name="TextBox 4"/>
          <p:cNvSpPr txBox="1"/>
          <p:nvPr/>
        </p:nvSpPr>
        <p:spPr>
          <a:xfrm>
            <a:off x="2686594" y="508861"/>
            <a:ext cx="5826034" cy="707886"/>
          </a:xfrm>
          <a:prstGeom prst="rect">
            <a:avLst/>
          </a:prstGeom>
          <a:noFill/>
        </p:spPr>
        <p:txBody>
          <a:bodyPr wrap="square" rtlCol="0">
            <a:spAutoFit/>
          </a:bodyPr>
          <a:lstStyle/>
          <a:p>
            <a:pPr algn="ctr"/>
            <a:r>
              <a:rPr lang="en-US" sz="4000" b="1" dirty="0" smtClean="0">
                <a:solidFill>
                  <a:srgbClr val="0070C0"/>
                </a:solidFill>
              </a:rPr>
              <a:t>DMS Website</a:t>
            </a:r>
            <a:endParaRPr lang="en-US" sz="4000" b="1" dirty="0">
              <a:solidFill>
                <a:srgbClr val="0070C0"/>
              </a:solidFill>
            </a:endParaRPr>
          </a:p>
        </p:txBody>
      </p:sp>
      <p:sp>
        <p:nvSpPr>
          <p:cNvPr id="11" name="TextBox 10"/>
          <p:cNvSpPr txBox="1"/>
          <p:nvPr/>
        </p:nvSpPr>
        <p:spPr>
          <a:xfrm>
            <a:off x="2330087" y="1847524"/>
            <a:ext cx="3548199" cy="2705356"/>
          </a:xfrm>
          <a:prstGeom prst="rect">
            <a:avLst/>
          </a:prstGeom>
          <a:noFill/>
        </p:spPr>
        <p:txBody>
          <a:bodyPr wrap="square" rtlCol="0">
            <a:spAutoFit/>
          </a:bodyPr>
          <a:lstStyle/>
          <a:p>
            <a:pPr lvl="0" indent="-400050">
              <a:spcBef>
                <a:spcPct val="20000"/>
              </a:spcBef>
            </a:pPr>
            <a:r>
              <a:rPr lang="en-US" sz="2400" dirty="0">
                <a:solidFill>
                  <a:prstClr val="black"/>
                </a:solidFill>
                <a:hlinkClick r:id="rId2"/>
              </a:rPr>
              <a:t>Leasing Liaisons</a:t>
            </a:r>
            <a:endParaRPr lang="en-US" sz="2400" dirty="0">
              <a:solidFill>
                <a:prstClr val="black"/>
              </a:solidFill>
            </a:endParaRPr>
          </a:p>
          <a:p>
            <a:pPr marL="285750" lvl="1" indent="-342900">
              <a:lnSpc>
                <a:spcPct val="150000"/>
              </a:lnSpc>
              <a:spcBef>
                <a:spcPct val="20000"/>
              </a:spcBef>
              <a:buFont typeface="Arial" panose="020B0604020202020204" pitchFamily="34" charset="0"/>
              <a:buChar char="•"/>
            </a:pPr>
            <a:r>
              <a:rPr lang="en-US" dirty="0">
                <a:solidFill>
                  <a:prstClr val="black"/>
                </a:solidFill>
              </a:rPr>
              <a:t>List of Agency Liaisons</a:t>
            </a:r>
          </a:p>
          <a:p>
            <a:pPr marL="285750" lvl="1" indent="-342900">
              <a:spcBef>
                <a:spcPct val="20000"/>
              </a:spcBef>
              <a:buFont typeface="Arial" panose="020B0604020202020204" pitchFamily="34" charset="0"/>
              <a:buChar char="•"/>
            </a:pPr>
            <a:r>
              <a:rPr lang="en-US" dirty="0">
                <a:solidFill>
                  <a:prstClr val="black"/>
                </a:solidFill>
              </a:rPr>
              <a:t>Adversely Affected Landlords</a:t>
            </a:r>
          </a:p>
          <a:p>
            <a:pPr marL="285750" lvl="1" indent="-342900">
              <a:lnSpc>
                <a:spcPct val="150000"/>
              </a:lnSpc>
              <a:spcBef>
                <a:spcPct val="20000"/>
              </a:spcBef>
              <a:buFont typeface="Arial" panose="020B0604020202020204" pitchFamily="34" charset="0"/>
              <a:buChar char="•"/>
            </a:pPr>
            <a:r>
              <a:rPr lang="en-US" dirty="0">
                <a:solidFill>
                  <a:prstClr val="black"/>
                </a:solidFill>
              </a:rPr>
              <a:t>Tenant Broker Contracts</a:t>
            </a:r>
          </a:p>
          <a:p>
            <a:pPr marL="0" lvl="1">
              <a:lnSpc>
                <a:spcPct val="150000"/>
              </a:lnSpc>
            </a:pPr>
            <a:r>
              <a:rPr lang="en-US" sz="2400" dirty="0">
                <a:solidFill>
                  <a:prstClr val="black"/>
                </a:solidFill>
                <a:hlinkClick r:id="rId3"/>
              </a:rPr>
              <a:t>Leasing Workshops </a:t>
            </a:r>
            <a:endParaRPr lang="en-US" sz="2400" dirty="0">
              <a:solidFill>
                <a:prstClr val="black"/>
              </a:solidFill>
            </a:endParaRPr>
          </a:p>
          <a:p>
            <a:pPr marL="342900" lvl="1" indent="-342900">
              <a:lnSpc>
                <a:spcPct val="150000"/>
              </a:lnSpc>
              <a:buFont typeface="Arial" panose="020B0604020202020204" pitchFamily="34" charset="0"/>
              <a:buChar char="•"/>
            </a:pPr>
            <a:r>
              <a:rPr lang="en-US" dirty="0">
                <a:solidFill>
                  <a:prstClr val="black"/>
                </a:solidFill>
              </a:rPr>
              <a:t>Workshop </a:t>
            </a:r>
            <a:r>
              <a:rPr lang="en-US" dirty="0" smtClean="0">
                <a:solidFill>
                  <a:prstClr val="black"/>
                </a:solidFill>
              </a:rPr>
              <a:t>Materials</a:t>
            </a:r>
            <a:endParaRPr lang="en-US" dirty="0">
              <a:solidFill>
                <a:prstClr val="black"/>
              </a:solidFill>
            </a:endParaRPr>
          </a:p>
        </p:txBody>
      </p:sp>
      <p:sp>
        <p:nvSpPr>
          <p:cNvPr id="2" name="TextBox 1"/>
          <p:cNvSpPr txBox="1"/>
          <p:nvPr/>
        </p:nvSpPr>
        <p:spPr>
          <a:xfrm>
            <a:off x="6191613" y="1766374"/>
            <a:ext cx="2555150" cy="2031325"/>
          </a:xfrm>
          <a:prstGeom prst="rect">
            <a:avLst/>
          </a:prstGeom>
          <a:noFill/>
        </p:spPr>
        <p:txBody>
          <a:bodyPr wrap="square" rtlCol="0">
            <a:spAutoFit/>
          </a:bodyPr>
          <a:lstStyle/>
          <a:p>
            <a:pPr marL="0" lvl="1">
              <a:lnSpc>
                <a:spcPct val="150000"/>
              </a:lnSpc>
            </a:pPr>
            <a:r>
              <a:rPr lang="en-US" sz="2400" dirty="0">
                <a:solidFill>
                  <a:prstClr val="black"/>
                </a:solidFill>
                <a:hlinkClick r:id="rId4"/>
              </a:rPr>
              <a:t>Leasing Forms</a:t>
            </a:r>
            <a:endParaRPr lang="en-US" sz="2400" dirty="0">
              <a:solidFill>
                <a:prstClr val="black"/>
              </a:solidFill>
            </a:endParaRPr>
          </a:p>
          <a:p>
            <a:pPr marL="342900" lvl="0" indent="-342900">
              <a:lnSpc>
                <a:spcPct val="150000"/>
              </a:lnSpc>
              <a:buFont typeface="Arial" panose="020B0604020202020204" pitchFamily="34" charset="0"/>
              <a:buChar char="•"/>
            </a:pPr>
            <a:r>
              <a:rPr lang="en-US" dirty="0">
                <a:solidFill>
                  <a:prstClr val="black"/>
                </a:solidFill>
              </a:rPr>
              <a:t>Forms</a:t>
            </a:r>
          </a:p>
          <a:p>
            <a:pPr lvl="0">
              <a:lnSpc>
                <a:spcPct val="150000"/>
              </a:lnSpc>
            </a:pPr>
            <a:r>
              <a:rPr lang="en-US" sz="2400" dirty="0">
                <a:solidFill>
                  <a:prstClr val="black"/>
                </a:solidFill>
                <a:hlinkClick r:id="rId5"/>
              </a:rPr>
              <a:t>Parking Services</a:t>
            </a:r>
            <a:endParaRPr lang="en-US" sz="2400" dirty="0">
              <a:solidFill>
                <a:prstClr val="black"/>
              </a:solidFill>
            </a:endParaRPr>
          </a:p>
          <a:p>
            <a:pPr marL="342900" lvl="0" indent="-342900">
              <a:lnSpc>
                <a:spcPct val="150000"/>
              </a:lnSpc>
              <a:buFont typeface="Arial" panose="020B0604020202020204" pitchFamily="34" charset="0"/>
              <a:buChar char="•"/>
            </a:pPr>
            <a:r>
              <a:rPr lang="en-US" dirty="0">
                <a:solidFill>
                  <a:prstClr val="black"/>
                </a:solidFill>
              </a:rPr>
              <a:t>Paid Parking </a:t>
            </a:r>
          </a:p>
        </p:txBody>
      </p:sp>
    </p:spTree>
    <p:extLst>
      <p:ext uri="{BB962C8B-B14F-4D97-AF65-F5344CB8AC3E}">
        <p14:creationId xmlns:p14="http://schemas.microsoft.com/office/powerpoint/2010/main" val="28658084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endParaRPr lang="en-US" dirty="0" smtClean="0"/>
          </a:p>
          <a:p>
            <a:pPr algn="ctr"/>
            <a:endParaRPr lang="en-US" dirty="0"/>
          </a:p>
          <a:p>
            <a:pPr algn="ctr"/>
            <a:endParaRPr lang="en-US" dirty="0" smtClean="0"/>
          </a:p>
          <a:p>
            <a:pPr marL="0" indent="0" algn="ctr">
              <a:buNone/>
            </a:pPr>
            <a:r>
              <a:rPr lang="en-US" sz="8000" dirty="0" smtClean="0">
                <a:solidFill>
                  <a:srgbClr val="0070C0"/>
                </a:solidFill>
              </a:rPr>
              <a:t>Questions?</a:t>
            </a:r>
            <a:endParaRPr lang="en-US" sz="8000" dirty="0">
              <a:solidFill>
                <a:srgbClr val="0070C0"/>
              </a:solidFill>
            </a:endParaRP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t>Reporting</a:t>
            </a:r>
          </a:p>
          <a:p>
            <a:pPr marL="0" lvl="0" indent="0">
              <a:lnSpc>
                <a:spcPct val="150000"/>
              </a:lnSpc>
              <a:buNone/>
            </a:pPr>
            <a:r>
              <a:rPr lang="en-US" sz="1200" b="1" dirty="0">
                <a:solidFill>
                  <a:srgbClr val="0070C0"/>
                </a:solidFill>
              </a:rPr>
              <a:t>Questions</a:t>
            </a:r>
            <a:endParaRPr lang="en-US" sz="1100" b="1" dirty="0">
              <a:solidFill>
                <a:srgbClr val="0070C0"/>
              </a:solidFill>
            </a:endParaRPr>
          </a:p>
          <a:p>
            <a:endParaRPr lang="en-US" dirty="0"/>
          </a:p>
        </p:txBody>
      </p:sp>
    </p:spTree>
    <p:extLst>
      <p:ext uri="{BB962C8B-B14F-4D97-AF65-F5344CB8AC3E}">
        <p14:creationId xmlns:p14="http://schemas.microsoft.com/office/powerpoint/2010/main" val="3197976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sz="4000" b="1" dirty="0" smtClean="0">
                <a:solidFill>
                  <a:srgbClr val="0070C0"/>
                </a:solidFill>
              </a:rPr>
              <a:t>What does it mean?</a:t>
            </a: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5056090"/>
              </p:ext>
            </p:extLst>
          </p:nvPr>
        </p:nvGraphicFramePr>
        <p:xfrm>
          <a:off x="2496065" y="1518374"/>
          <a:ext cx="6252519" cy="4584980"/>
        </p:xfrm>
        <a:graphic>
          <a:graphicData uri="http://schemas.openxmlformats.org/drawingml/2006/table">
            <a:tbl>
              <a:tblPr firstRow="1" firstCol="1" bandRow="1">
                <a:tableStyleId>{5C22544A-7EE6-4342-B048-85BDC9FD1C3A}</a:tableStyleId>
              </a:tblPr>
              <a:tblGrid>
                <a:gridCol w="972065"/>
                <a:gridCol w="5280454"/>
              </a:tblGrid>
              <a:tr h="312135">
                <a:tc>
                  <a:txBody>
                    <a:bodyPr/>
                    <a:lstStyle/>
                    <a:p>
                      <a:pPr marL="0" marR="0" algn="ctr">
                        <a:lnSpc>
                          <a:spcPct val="115000"/>
                        </a:lnSpc>
                        <a:spcBef>
                          <a:spcPts val="0"/>
                        </a:spcBef>
                        <a:spcAft>
                          <a:spcPts val="0"/>
                        </a:spcAft>
                      </a:pPr>
                      <a:r>
                        <a:rPr lang="en-US" sz="900" dirty="0">
                          <a:effectLst/>
                        </a:rPr>
                        <a:t>Abbreviation</a:t>
                      </a:r>
                      <a:endParaRPr lang="en-US" sz="800" dirty="0">
                        <a:effectLst/>
                        <a:latin typeface="Calibri"/>
                        <a:ea typeface="Calibri"/>
                        <a:cs typeface="Times New Roman"/>
                      </a:endParaRPr>
                    </a:p>
                  </a:txBody>
                  <a:tcPr marL="50892" marR="50892" marT="0" marB="0"/>
                </a:tc>
                <a:tc>
                  <a:txBody>
                    <a:bodyPr/>
                    <a:lstStyle/>
                    <a:p>
                      <a:pPr marL="0" marR="0" algn="ctr">
                        <a:lnSpc>
                          <a:spcPct val="115000"/>
                        </a:lnSpc>
                        <a:spcBef>
                          <a:spcPts val="0"/>
                        </a:spcBef>
                        <a:spcAft>
                          <a:spcPts val="0"/>
                        </a:spcAft>
                      </a:pPr>
                      <a:r>
                        <a:rPr lang="en-US" sz="900" dirty="0">
                          <a:effectLst/>
                        </a:rPr>
                        <a:t>Definition</a:t>
                      </a:r>
                      <a:endParaRPr lang="en-US" sz="800" dirty="0">
                        <a:effectLst/>
                        <a:latin typeface="Calibri"/>
                        <a:ea typeface="Calibri"/>
                        <a:cs typeface="Times New Roman"/>
                      </a:endParaRPr>
                    </a:p>
                  </a:txBody>
                  <a:tcPr marL="50892" marR="50892" marT="0" marB="0"/>
                </a:tc>
              </a:tr>
              <a:tr h="176711">
                <a:tc>
                  <a:txBody>
                    <a:bodyPr/>
                    <a:lstStyle/>
                    <a:p>
                      <a:pPr marL="0" marR="0">
                        <a:lnSpc>
                          <a:spcPct val="115000"/>
                        </a:lnSpc>
                        <a:spcBef>
                          <a:spcPts val="0"/>
                        </a:spcBef>
                        <a:spcAft>
                          <a:spcPts val="0"/>
                        </a:spcAft>
                      </a:pPr>
                      <a:r>
                        <a:rPr lang="en-US" sz="900" dirty="0" smtClean="0">
                          <a:effectLst/>
                          <a:latin typeface="Arial (body)"/>
                          <a:ea typeface="Calibri"/>
                          <a:cs typeface="Times New Roman"/>
                        </a:rPr>
                        <a:t>CA</a:t>
                      </a:r>
                      <a:endParaRPr lang="en-US" sz="900" dirty="0">
                        <a:effectLst/>
                        <a:latin typeface="Arial (body)"/>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smtClean="0">
                          <a:effectLst/>
                          <a:latin typeface="Arial (body)"/>
                          <a:ea typeface="Calibri"/>
                          <a:cs typeface="Times New Roman"/>
                        </a:rPr>
                        <a:t>Commission Agreement</a:t>
                      </a:r>
                      <a:r>
                        <a:rPr lang="en-US" sz="900" baseline="0" dirty="0" smtClean="0">
                          <a:effectLst/>
                          <a:latin typeface="Arial (body)"/>
                          <a:ea typeface="Calibri"/>
                          <a:cs typeface="Times New Roman"/>
                        </a:rPr>
                        <a:t> </a:t>
                      </a:r>
                      <a:endParaRPr lang="en-US" sz="900" dirty="0">
                        <a:effectLst/>
                        <a:latin typeface="Arial (body)"/>
                        <a:ea typeface="Calibri"/>
                        <a:cs typeface="Times New Roman"/>
                      </a:endParaRPr>
                    </a:p>
                  </a:txBody>
                  <a:tcPr marL="50892" marR="50892" marT="0" marB="0"/>
                </a:tc>
              </a:tr>
              <a:tr h="156117">
                <a:tc>
                  <a:txBody>
                    <a:bodyPr/>
                    <a:lstStyle/>
                    <a:p>
                      <a:pPr marL="0" marR="0">
                        <a:lnSpc>
                          <a:spcPct val="115000"/>
                        </a:lnSpc>
                        <a:spcBef>
                          <a:spcPts val="0"/>
                        </a:spcBef>
                        <a:spcAft>
                          <a:spcPts val="0"/>
                        </a:spcAft>
                      </a:pPr>
                      <a:r>
                        <a:rPr lang="en-US" sz="900" dirty="0" smtClean="0">
                          <a:effectLst/>
                        </a:rPr>
                        <a:t>CAA</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Client Agency Agreement – contract between DMS and agencies for construction services</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DMS</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Department of Management Services</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FM</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State Fire </a:t>
                      </a:r>
                      <a:r>
                        <a:rPr lang="en-US" sz="900" dirty="0" smtClean="0">
                          <a:effectLst/>
                        </a:rPr>
                        <a:t>Marshal </a:t>
                      </a:r>
                      <a:r>
                        <a:rPr lang="en-US" sz="900" dirty="0">
                          <a:effectLst/>
                        </a:rPr>
                        <a:t>– housed in the Department of Financial Services </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FACT</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Facilities Accountability Communication Tool – database REDM uses for leases</a:t>
                      </a:r>
                      <a:endParaRPr lang="en-US" sz="800" dirty="0">
                        <a:effectLst/>
                        <a:latin typeface="Calibri"/>
                        <a:ea typeface="Calibri"/>
                        <a:cs typeface="Times New Roman"/>
                      </a:endParaRPr>
                    </a:p>
                  </a:txBody>
                  <a:tcPr marL="50892" marR="50892" marT="0" marB="0"/>
                </a:tc>
              </a:tr>
              <a:tr h="312135">
                <a:tc>
                  <a:txBody>
                    <a:bodyPr/>
                    <a:lstStyle/>
                    <a:p>
                      <a:pPr marL="0" marR="0">
                        <a:lnSpc>
                          <a:spcPct val="115000"/>
                        </a:lnSpc>
                        <a:spcBef>
                          <a:spcPts val="0"/>
                        </a:spcBef>
                        <a:spcAft>
                          <a:spcPts val="0"/>
                        </a:spcAft>
                      </a:pPr>
                      <a:r>
                        <a:rPr lang="en-US" sz="900" dirty="0">
                          <a:effectLst/>
                        </a:rPr>
                        <a:t>FACTS</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Florida Accountability Contract Tracking System – database that the Department of Financial Services uses to track agency contracts</a:t>
                      </a:r>
                      <a:endParaRPr lang="en-US" sz="800" dirty="0">
                        <a:effectLst/>
                        <a:latin typeface="Calibri"/>
                        <a:ea typeface="Calibri"/>
                        <a:cs typeface="Times New Roman"/>
                      </a:endParaRPr>
                    </a:p>
                  </a:txBody>
                  <a:tcPr marL="50892" marR="50892" marT="0" marB="0"/>
                </a:tc>
              </a:tr>
              <a:tr h="312135">
                <a:tc>
                  <a:txBody>
                    <a:bodyPr/>
                    <a:lstStyle/>
                    <a:p>
                      <a:pPr marL="0" marR="0">
                        <a:lnSpc>
                          <a:spcPct val="115000"/>
                        </a:lnSpc>
                        <a:spcBef>
                          <a:spcPts val="0"/>
                        </a:spcBef>
                        <a:spcAft>
                          <a:spcPts val="0"/>
                        </a:spcAft>
                      </a:pPr>
                      <a:r>
                        <a:rPr lang="en-US" sz="900" dirty="0">
                          <a:effectLst/>
                        </a:rPr>
                        <a:t>FFP</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Florida Facilities Pool – buildings that were funded with state bond funds controlled by DMS</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FTE</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Full Time Equivalent – means an </a:t>
                      </a:r>
                      <a:r>
                        <a:rPr lang="en-US" sz="900" dirty="0" smtClean="0">
                          <a:effectLst/>
                        </a:rPr>
                        <a:t>agency’s </a:t>
                      </a:r>
                      <a:r>
                        <a:rPr lang="en-US" sz="900" dirty="0">
                          <a:effectLst/>
                        </a:rPr>
                        <a:t>authorized position</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smtClean="0">
                          <a:effectLst/>
                        </a:rPr>
                        <a:t>ITB</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Invitation to Bid – procurement method</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ITN</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Invitation to Negotiate – procurement method</a:t>
                      </a:r>
                      <a:endParaRPr lang="en-US" sz="800" dirty="0">
                        <a:effectLst/>
                        <a:latin typeface="Calibri"/>
                        <a:ea typeface="Calibri"/>
                        <a:cs typeface="Times New Roman"/>
                      </a:endParaRPr>
                    </a:p>
                  </a:txBody>
                  <a:tcPr marL="50892" marR="50892" marT="0" marB="0"/>
                </a:tc>
              </a:tr>
              <a:tr h="312135">
                <a:tc>
                  <a:txBody>
                    <a:bodyPr/>
                    <a:lstStyle/>
                    <a:p>
                      <a:pPr marL="0" marR="0">
                        <a:lnSpc>
                          <a:spcPct val="115000"/>
                        </a:lnSpc>
                        <a:spcBef>
                          <a:spcPts val="0"/>
                        </a:spcBef>
                        <a:spcAft>
                          <a:spcPts val="0"/>
                        </a:spcAft>
                      </a:pPr>
                      <a:r>
                        <a:rPr lang="en-US" sz="900" dirty="0">
                          <a:effectLst/>
                        </a:rPr>
                        <a:t>OPB</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Office of Planning and Budgeting – in the Executive Office of the Governor – approves </a:t>
                      </a:r>
                      <a:r>
                        <a:rPr lang="en-US" sz="900" dirty="0" smtClean="0">
                          <a:effectLst/>
                        </a:rPr>
                        <a:t>agencies’ </a:t>
                      </a:r>
                      <a:r>
                        <a:rPr lang="en-US" sz="900" dirty="0">
                          <a:effectLst/>
                        </a:rPr>
                        <a:t>spending</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PO</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Purchase </a:t>
                      </a:r>
                      <a:r>
                        <a:rPr lang="en-US" sz="900" dirty="0" smtClean="0">
                          <a:effectLst/>
                        </a:rPr>
                        <a:t>Order </a:t>
                      </a:r>
                      <a:r>
                        <a:rPr lang="en-US" sz="900" dirty="0">
                          <a:effectLst/>
                        </a:rPr>
                        <a:t>– procurement method</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QSP</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Quote Submittal Package – procurement method</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REDM</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Real Estate Development and Management – a division within DMS</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RFP</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Request for Proposal – procurement method </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RSN</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Request for Space Need – formal request from agencies to procure space</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SAW</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Space Allocation Worksheet – a </a:t>
                      </a:r>
                      <a:r>
                        <a:rPr lang="en-US" sz="900" dirty="0" smtClean="0">
                          <a:effectLst/>
                        </a:rPr>
                        <a:t>DMS </a:t>
                      </a:r>
                      <a:r>
                        <a:rPr lang="en-US" sz="900" dirty="0">
                          <a:effectLst/>
                        </a:rPr>
                        <a:t>form used to designate office spaces</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SF</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Square </a:t>
                      </a:r>
                      <a:r>
                        <a:rPr lang="en-US" sz="900" dirty="0" smtClean="0">
                          <a:effectLst/>
                        </a:rPr>
                        <a:t>Footage </a:t>
                      </a:r>
                      <a:r>
                        <a:rPr lang="en-US" sz="900" dirty="0">
                          <a:effectLst/>
                        </a:rPr>
                        <a:t>– unit of measurement for leases</a:t>
                      </a:r>
                      <a:endParaRPr lang="en-US" sz="800" dirty="0">
                        <a:effectLst/>
                        <a:latin typeface="Calibri"/>
                        <a:ea typeface="Calibri"/>
                        <a:cs typeface="Times New Roman"/>
                      </a:endParaRPr>
                    </a:p>
                  </a:txBody>
                  <a:tcPr marL="50892" marR="50892" marT="0" marB="0"/>
                </a:tc>
              </a:tr>
              <a:tr h="312135">
                <a:tc>
                  <a:txBody>
                    <a:bodyPr/>
                    <a:lstStyle/>
                    <a:p>
                      <a:pPr marL="0" marR="0">
                        <a:lnSpc>
                          <a:spcPct val="115000"/>
                        </a:lnSpc>
                        <a:spcBef>
                          <a:spcPts val="0"/>
                        </a:spcBef>
                        <a:spcAft>
                          <a:spcPts val="0"/>
                        </a:spcAft>
                      </a:pPr>
                      <a:r>
                        <a:rPr lang="en-US" sz="900" dirty="0">
                          <a:effectLst/>
                        </a:rPr>
                        <a:t>SOLARIS</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State Owned Lands and Records Information System – </a:t>
                      </a:r>
                      <a:r>
                        <a:rPr lang="en-US" sz="900" dirty="0" smtClean="0">
                          <a:effectLst/>
                        </a:rPr>
                        <a:t>database </a:t>
                      </a:r>
                      <a:r>
                        <a:rPr lang="en-US" sz="900" dirty="0">
                          <a:effectLst/>
                        </a:rPr>
                        <a:t>owned by the Department of Environmental Protection for tracking land and buildings </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TAW</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Tenant at Will – occupying a location </a:t>
                      </a:r>
                      <a:r>
                        <a:rPr lang="en-US" sz="900" dirty="0" smtClean="0">
                          <a:effectLst/>
                        </a:rPr>
                        <a:t>without </a:t>
                      </a:r>
                      <a:r>
                        <a:rPr lang="en-US" sz="900" dirty="0">
                          <a:effectLst/>
                        </a:rPr>
                        <a:t>a </a:t>
                      </a:r>
                      <a:r>
                        <a:rPr lang="en-US" sz="900" dirty="0" smtClean="0">
                          <a:effectLst/>
                        </a:rPr>
                        <a:t>written lease</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smtClean="0">
                          <a:effectLst/>
                        </a:rPr>
                        <a:t>TB</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Tenant Broker – firms authorized to represent the State</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TI</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Tenant Improvement – office modifications needed to meet the state’s needs. </a:t>
                      </a:r>
                      <a:endParaRPr lang="en-US" sz="800" dirty="0">
                        <a:effectLst/>
                        <a:latin typeface="Calibri"/>
                        <a:ea typeface="Calibri"/>
                        <a:cs typeface="Times New Roman"/>
                      </a:endParaRPr>
                    </a:p>
                  </a:txBody>
                  <a:tcPr marL="50892" marR="50892" marT="0" marB="0"/>
                </a:tc>
              </a:tr>
              <a:tr h="156068">
                <a:tc>
                  <a:txBody>
                    <a:bodyPr/>
                    <a:lstStyle/>
                    <a:p>
                      <a:pPr marL="0" marR="0">
                        <a:lnSpc>
                          <a:spcPct val="115000"/>
                        </a:lnSpc>
                        <a:spcBef>
                          <a:spcPts val="0"/>
                        </a:spcBef>
                        <a:spcAft>
                          <a:spcPts val="0"/>
                        </a:spcAft>
                      </a:pPr>
                      <a:r>
                        <a:rPr lang="en-US" sz="900" dirty="0">
                          <a:effectLst/>
                        </a:rPr>
                        <a:t>VBS</a:t>
                      </a:r>
                      <a:endParaRPr lang="en-US" sz="800" dirty="0">
                        <a:effectLst/>
                        <a:latin typeface="Calibri"/>
                        <a:ea typeface="Calibri"/>
                        <a:cs typeface="Times New Roman"/>
                      </a:endParaRPr>
                    </a:p>
                  </a:txBody>
                  <a:tcPr marL="50892" marR="50892" marT="0" marB="0"/>
                </a:tc>
                <a:tc>
                  <a:txBody>
                    <a:bodyPr/>
                    <a:lstStyle/>
                    <a:p>
                      <a:pPr marL="0" marR="0">
                        <a:lnSpc>
                          <a:spcPct val="115000"/>
                        </a:lnSpc>
                        <a:spcBef>
                          <a:spcPts val="0"/>
                        </a:spcBef>
                        <a:spcAft>
                          <a:spcPts val="0"/>
                        </a:spcAft>
                      </a:pPr>
                      <a:r>
                        <a:rPr lang="en-US" sz="900" dirty="0">
                          <a:effectLst/>
                        </a:rPr>
                        <a:t>Vendor Bid System – a DMS web site used to advertise bids and awards.</a:t>
                      </a:r>
                      <a:endParaRPr lang="en-US" sz="800" dirty="0">
                        <a:effectLst/>
                        <a:latin typeface="Calibri"/>
                        <a:ea typeface="Calibri"/>
                        <a:cs typeface="Times New Roman"/>
                      </a:endParaRPr>
                    </a:p>
                  </a:txBody>
                  <a:tcPr marL="50892" marR="50892" marT="0" marB="0"/>
                </a:tc>
              </a:tr>
            </a:tbl>
          </a:graphicData>
        </a:graphic>
      </p:graphicFrame>
    </p:spTree>
    <p:extLst>
      <p:ext uri="{BB962C8B-B14F-4D97-AF65-F5344CB8AC3E}">
        <p14:creationId xmlns:p14="http://schemas.microsoft.com/office/powerpoint/2010/main" val="962885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42892" y="346910"/>
            <a:ext cx="6400800" cy="5486400"/>
          </a:xfrm>
        </p:spPr>
        <p:txBody>
          <a:bodyPr>
            <a:normAutofit lnSpcReduction="10000"/>
          </a:bodyPr>
          <a:lstStyle/>
          <a:p>
            <a:pPr marL="0" indent="0" algn="ctr">
              <a:buNone/>
            </a:pPr>
            <a:r>
              <a:rPr lang="en-US" sz="4000" b="1" dirty="0" smtClean="0">
                <a:solidFill>
                  <a:srgbClr val="0070C0"/>
                </a:solidFill>
              </a:rPr>
              <a:t>FACT</a:t>
            </a:r>
            <a:endParaRPr lang="en-US" b="1" dirty="0" smtClean="0">
              <a:solidFill>
                <a:srgbClr val="0070C0"/>
              </a:solidFill>
            </a:endParaRPr>
          </a:p>
          <a:p>
            <a:pPr marL="0" indent="0" algn="ctr">
              <a:buNone/>
            </a:pPr>
            <a:endParaRPr lang="en-US" sz="1800" b="1" dirty="0" smtClean="0">
              <a:solidFill>
                <a:srgbClr val="0070C0"/>
              </a:solidFill>
            </a:endParaRPr>
          </a:p>
          <a:p>
            <a:pPr marL="0" indent="0">
              <a:lnSpc>
                <a:spcPct val="150000"/>
              </a:lnSpc>
              <a:buNone/>
            </a:pPr>
            <a:r>
              <a:rPr lang="en-US" sz="2800" dirty="0" smtClean="0"/>
              <a:t>DMS-owned database that tracks</a:t>
            </a:r>
            <a:r>
              <a:rPr lang="en-US" dirty="0" smtClean="0"/>
              <a:t>: </a:t>
            </a:r>
          </a:p>
          <a:p>
            <a:pPr lvl="3">
              <a:lnSpc>
                <a:spcPct val="150000"/>
              </a:lnSpc>
              <a:buFont typeface="Arial" panose="020B0604020202020204" pitchFamily="34" charset="0"/>
              <a:buChar char="•"/>
            </a:pPr>
            <a:r>
              <a:rPr lang="en-US" sz="2400" dirty="0" smtClean="0"/>
              <a:t>Private leases</a:t>
            </a:r>
          </a:p>
          <a:p>
            <a:pPr lvl="3">
              <a:buFont typeface="Arial" panose="020B0604020202020204" pitchFamily="34" charset="0"/>
              <a:buChar char="•"/>
            </a:pPr>
            <a:r>
              <a:rPr lang="en-US" sz="2400" dirty="0" smtClean="0"/>
              <a:t>Public leases </a:t>
            </a:r>
          </a:p>
          <a:p>
            <a:pPr lvl="3">
              <a:buFont typeface="Arial" panose="020B0604020202020204" pitchFamily="34" charset="0"/>
              <a:buChar char="•"/>
            </a:pPr>
            <a:r>
              <a:rPr lang="en-US" sz="2400" dirty="0" smtClean="0"/>
              <a:t>Government leases</a:t>
            </a:r>
          </a:p>
          <a:p>
            <a:pPr lvl="3">
              <a:buFont typeface="Arial" panose="020B0604020202020204" pitchFamily="34" charset="0"/>
              <a:buChar char="•"/>
            </a:pPr>
            <a:r>
              <a:rPr lang="en-US" sz="2400" dirty="0" smtClean="0"/>
              <a:t>Paid parking</a:t>
            </a:r>
          </a:p>
          <a:p>
            <a:pPr lvl="3">
              <a:buFont typeface="Arial" panose="020B0604020202020204" pitchFamily="34" charset="0"/>
              <a:buChar char="•"/>
            </a:pPr>
            <a:r>
              <a:rPr lang="en-US" sz="2400" dirty="0" smtClean="0"/>
              <a:t>Work order system</a:t>
            </a:r>
          </a:p>
          <a:p>
            <a:pPr lvl="3">
              <a:buFont typeface="Arial" panose="020B0604020202020204" pitchFamily="34" charset="0"/>
              <a:buChar char="•"/>
            </a:pPr>
            <a:r>
              <a:rPr lang="en-US" sz="2400" dirty="0" smtClean="0"/>
              <a:t>Fixed Capital Outlay</a:t>
            </a:r>
          </a:p>
          <a:p>
            <a:pPr lvl="3">
              <a:buFont typeface="Arial" panose="020B0604020202020204" pitchFamily="34" charset="0"/>
              <a:buChar char="•"/>
            </a:pPr>
            <a:r>
              <a:rPr lang="en-US" sz="2400" dirty="0" smtClean="0"/>
              <a:t>Construction projects </a:t>
            </a:r>
          </a:p>
          <a:p>
            <a:pPr lvl="3">
              <a:buFont typeface="Arial" panose="020B0604020202020204" pitchFamily="34" charset="0"/>
              <a:buChar char="•"/>
            </a:pPr>
            <a:r>
              <a:rPr lang="en-US" sz="2400" dirty="0" smtClean="0"/>
              <a:t>Preventive maintenance</a:t>
            </a:r>
            <a:endParaRPr lang="en-US" sz="2400" dirty="0"/>
          </a:p>
          <a:p>
            <a:pPr marL="0" indent="0">
              <a:buNone/>
            </a:pPr>
            <a:endParaRPr lang="en-US" sz="3600" dirty="0" smtClean="0"/>
          </a:p>
        </p:txBody>
      </p:sp>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Tree>
    <p:extLst>
      <p:ext uri="{BB962C8B-B14F-4D97-AF65-F5344CB8AC3E}">
        <p14:creationId xmlns:p14="http://schemas.microsoft.com/office/powerpoint/2010/main" val="888104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016760" y="535577"/>
            <a:ext cx="6818811" cy="5486400"/>
          </a:xfrm>
        </p:spPr>
        <p:txBody>
          <a:bodyPr>
            <a:normAutofit/>
          </a:bodyPr>
          <a:lstStyle/>
          <a:p>
            <a:pPr marL="0" indent="0" algn="ctr">
              <a:buNone/>
            </a:pPr>
            <a:r>
              <a:rPr lang="en-US" sz="4000" b="1" dirty="0" smtClean="0">
                <a:solidFill>
                  <a:srgbClr val="0070C0"/>
                </a:solidFill>
              </a:rPr>
              <a:t>SOLARIS</a:t>
            </a:r>
            <a:endParaRPr lang="en-US" sz="2400" b="1" dirty="0" smtClean="0">
              <a:solidFill>
                <a:srgbClr val="0070C0"/>
              </a:solidFill>
            </a:endParaRPr>
          </a:p>
          <a:p>
            <a:pPr marL="400050" lvl="1" indent="0" algn="ctr">
              <a:buNone/>
            </a:pPr>
            <a:endParaRPr lang="en-US" sz="1400" b="1" dirty="0" smtClean="0">
              <a:solidFill>
                <a:srgbClr val="0070C0"/>
              </a:solidFill>
            </a:endParaRPr>
          </a:p>
          <a:p>
            <a:pPr lvl="1">
              <a:buFont typeface="Arial" panose="020B0604020202020204" pitchFamily="34" charset="0"/>
              <a:buChar char="•"/>
            </a:pPr>
            <a:r>
              <a:rPr lang="en-US" dirty="0" smtClean="0"/>
              <a:t>Florida Department of Environmental Protection (DEP)-managed database.</a:t>
            </a:r>
          </a:p>
          <a:p>
            <a:pPr lvl="1">
              <a:buFont typeface="Arial" panose="020B0604020202020204" pitchFamily="34" charset="0"/>
              <a:buChar char="•"/>
            </a:pPr>
            <a:endParaRPr lang="en-US" sz="1200" dirty="0"/>
          </a:p>
          <a:p>
            <a:pPr lvl="1">
              <a:buFont typeface="Arial" panose="020B0604020202020204" pitchFamily="34" charset="0"/>
              <a:buChar char="•"/>
            </a:pPr>
            <a:r>
              <a:rPr lang="en-US" dirty="0"/>
              <a:t>T</a:t>
            </a:r>
            <a:r>
              <a:rPr lang="en-US" dirty="0" smtClean="0"/>
              <a:t>racks data related to land, facilities, and leases.</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dirty="0" smtClean="0"/>
              <a:t>Receives nightly uploads from the FACT server.</a:t>
            </a:r>
            <a:endParaRPr lang="en-US" sz="3600" dirty="0"/>
          </a:p>
        </p:txBody>
      </p:sp>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40753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01278" y="818147"/>
            <a:ext cx="6400800" cy="5486400"/>
          </a:xfrm>
        </p:spPr>
        <p:txBody>
          <a:bodyPr>
            <a:normAutofit fontScale="92500" lnSpcReduction="10000"/>
          </a:bodyPr>
          <a:lstStyle/>
          <a:p>
            <a:pPr marL="0" indent="0" algn="ctr" fontAlgn="auto">
              <a:spcAft>
                <a:spcPts val="0"/>
              </a:spcAft>
              <a:buNone/>
              <a:defRPr/>
            </a:pPr>
            <a:r>
              <a:rPr lang="en-US" sz="4300" b="1" dirty="0" smtClean="0">
                <a:solidFill>
                  <a:srgbClr val="0070C0"/>
                </a:solidFill>
              </a:rPr>
              <a:t>SOLARIS (cont.)</a:t>
            </a:r>
          </a:p>
          <a:p>
            <a:pPr marL="685800" lvl="1">
              <a:buFont typeface="Arial" panose="020B0604020202020204" pitchFamily="34" charset="0"/>
              <a:buChar char="•"/>
              <a:defRPr/>
            </a:pPr>
            <a:endParaRPr lang="en-US" sz="2600" b="1" dirty="0"/>
          </a:p>
          <a:p>
            <a:pPr lvl="1">
              <a:buFont typeface="Arial" panose="020B0604020202020204" pitchFamily="34" charset="0"/>
              <a:buChar char="•"/>
              <a:defRPr/>
            </a:pPr>
            <a:r>
              <a:rPr lang="en-US" sz="2200" b="1" dirty="0" smtClean="0"/>
              <a:t> </a:t>
            </a:r>
            <a:r>
              <a:rPr lang="en-US" sz="2200" b="1" dirty="0"/>
              <a:t>Land Inventory:  </a:t>
            </a:r>
          </a:p>
          <a:p>
            <a:pPr lvl="2">
              <a:spcBef>
                <a:spcPts val="0"/>
              </a:spcBef>
              <a:buFont typeface="Courier New" panose="02070309020205020404" pitchFamily="49" charset="0"/>
              <a:buChar char="o"/>
              <a:defRPr/>
            </a:pPr>
            <a:r>
              <a:rPr lang="en-US" sz="2200" dirty="0"/>
              <a:t>A populated and reconciled current state land inventory that enables DSL to produce reports and maps on </a:t>
            </a:r>
            <a:r>
              <a:rPr lang="en-US" sz="2200" u="sng" dirty="0"/>
              <a:t>all</a:t>
            </a:r>
            <a:r>
              <a:rPr lang="en-US" sz="2200" dirty="0"/>
              <a:t> state lands that are </a:t>
            </a:r>
            <a:r>
              <a:rPr lang="en-US" sz="2200" dirty="0" smtClean="0"/>
              <a:t>owned, leased, or otherwise occupied.   </a:t>
            </a:r>
          </a:p>
          <a:p>
            <a:pPr lvl="2">
              <a:spcBef>
                <a:spcPts val="0"/>
              </a:spcBef>
              <a:buFont typeface="Arial" panose="020B0604020202020204" pitchFamily="34" charset="0"/>
              <a:buChar char="•"/>
              <a:defRPr/>
            </a:pPr>
            <a:endParaRPr lang="en-US" sz="1300" dirty="0"/>
          </a:p>
          <a:p>
            <a:pPr lvl="1">
              <a:spcBef>
                <a:spcPts val="1200"/>
              </a:spcBef>
              <a:buFont typeface="Arial" panose="020B0604020202020204" pitchFamily="34" charset="0"/>
              <a:buChar char="•"/>
              <a:defRPr/>
            </a:pPr>
            <a:r>
              <a:rPr lang="en-US" sz="2200" b="1" dirty="0"/>
              <a:t>Facilities Inventory:  </a:t>
            </a:r>
          </a:p>
          <a:p>
            <a:pPr lvl="2">
              <a:spcBef>
                <a:spcPts val="0"/>
              </a:spcBef>
              <a:buFont typeface="Courier New" panose="02070309020205020404" pitchFamily="49" charset="0"/>
              <a:buChar char="o"/>
              <a:defRPr/>
            </a:pPr>
            <a:r>
              <a:rPr lang="en-US" sz="2200" dirty="0"/>
              <a:t>A populated current facility inventory on all state facilities that are owned, rented, leased, or otherwise occupied or maintained.  </a:t>
            </a:r>
            <a:endParaRPr lang="en-US" sz="2200" dirty="0" smtClean="0"/>
          </a:p>
          <a:p>
            <a:pPr lvl="2">
              <a:spcBef>
                <a:spcPts val="0"/>
              </a:spcBef>
              <a:buFont typeface="Arial" panose="020B0604020202020204" pitchFamily="34" charset="0"/>
              <a:buChar char="•"/>
              <a:defRPr/>
            </a:pPr>
            <a:endParaRPr lang="en-US" sz="1300" dirty="0"/>
          </a:p>
          <a:p>
            <a:pPr lvl="1">
              <a:spcBef>
                <a:spcPts val="1200"/>
              </a:spcBef>
              <a:buFont typeface="Arial" panose="020B0604020202020204" pitchFamily="34" charset="0"/>
              <a:buChar char="•"/>
              <a:defRPr/>
            </a:pPr>
            <a:r>
              <a:rPr lang="en-US" sz="2200" b="1" dirty="0"/>
              <a:t>Public Land Inventory:  </a:t>
            </a:r>
          </a:p>
          <a:p>
            <a:pPr lvl="2">
              <a:spcBef>
                <a:spcPts val="0"/>
              </a:spcBef>
              <a:buFont typeface="Courier New" panose="02070309020205020404" pitchFamily="49" charset="0"/>
              <a:buChar char="o"/>
              <a:defRPr/>
            </a:pPr>
            <a:r>
              <a:rPr lang="en-US" sz="2200" dirty="0"/>
              <a:t>A populated current public land inventory that can be used to reconcile the land inventory.    </a:t>
            </a:r>
          </a:p>
        </p:txBody>
      </p:sp>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661278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99774" y="800100"/>
            <a:ext cx="6400800" cy="5486400"/>
          </a:xfrm>
        </p:spPr>
        <p:txBody>
          <a:bodyPr/>
          <a:lstStyle/>
          <a:p>
            <a:pPr marL="0" indent="0" algn="ctr">
              <a:spcBef>
                <a:spcPts val="1200"/>
              </a:spcBef>
              <a:buNone/>
              <a:defRPr/>
            </a:pPr>
            <a:r>
              <a:rPr lang="en-US" sz="4000" b="1" dirty="0" smtClean="0">
                <a:solidFill>
                  <a:srgbClr val="0070C0"/>
                </a:solidFill>
              </a:rPr>
              <a:t>SOLARIS (cont.)</a:t>
            </a:r>
          </a:p>
          <a:p>
            <a:pPr marL="0" indent="0" algn="ctr">
              <a:spcBef>
                <a:spcPts val="1200"/>
              </a:spcBef>
              <a:buNone/>
              <a:defRPr/>
            </a:pPr>
            <a:endParaRPr lang="en-US" sz="1200" b="1" dirty="0"/>
          </a:p>
          <a:p>
            <a:pPr lvl="1">
              <a:spcBef>
                <a:spcPts val="1200"/>
              </a:spcBef>
              <a:buFont typeface="Arial" panose="020B0604020202020204" pitchFamily="34" charset="0"/>
              <a:buChar char="•"/>
              <a:defRPr/>
            </a:pPr>
            <a:r>
              <a:rPr lang="en-US" sz="2000" b="1" dirty="0" smtClean="0"/>
              <a:t>Data </a:t>
            </a:r>
            <a:r>
              <a:rPr lang="en-US" sz="2000" b="1" dirty="0"/>
              <a:t>Warehouse:  </a:t>
            </a:r>
          </a:p>
          <a:p>
            <a:pPr lvl="2">
              <a:spcBef>
                <a:spcPts val="0"/>
              </a:spcBef>
              <a:buFont typeface="Courier New" panose="02070309020205020404" pitchFamily="49" charset="0"/>
              <a:buChar char="o"/>
              <a:defRPr/>
            </a:pPr>
            <a:r>
              <a:rPr lang="en-US" sz="1800" dirty="0"/>
              <a:t>Agencies need to have a complete inventory of what the state owns, leases, or rents to improve efficiency in occupancy and use and to avoid building or buying in areas where there may be space or land available.   </a:t>
            </a:r>
            <a:endParaRPr lang="en-US" sz="1800" dirty="0" smtClean="0"/>
          </a:p>
          <a:p>
            <a:pPr lvl="2">
              <a:spcBef>
                <a:spcPts val="0"/>
              </a:spcBef>
              <a:buFont typeface="Arial" panose="020B0604020202020204" pitchFamily="34" charset="0"/>
              <a:buChar char="•"/>
              <a:defRPr/>
            </a:pPr>
            <a:endParaRPr lang="en-US" sz="1200" dirty="0"/>
          </a:p>
          <a:p>
            <a:pPr lvl="1">
              <a:spcBef>
                <a:spcPts val="1200"/>
              </a:spcBef>
              <a:buFont typeface="Arial" panose="020B0604020202020204" pitchFamily="34" charset="0"/>
              <a:buChar char="•"/>
              <a:defRPr/>
            </a:pPr>
            <a:r>
              <a:rPr lang="en-US" sz="2000" b="1" dirty="0"/>
              <a:t>Access / Data Extraction:  </a:t>
            </a:r>
          </a:p>
          <a:p>
            <a:pPr lvl="2">
              <a:spcBef>
                <a:spcPts val="0"/>
              </a:spcBef>
              <a:buFont typeface="Courier New" panose="02070309020205020404" pitchFamily="49" charset="0"/>
              <a:buChar char="o"/>
              <a:defRPr/>
            </a:pPr>
            <a:r>
              <a:rPr lang="en-US" sz="1800" dirty="0"/>
              <a:t>Each agency should be able to log into the FL-SOLARIS system and extract land / facility </a:t>
            </a:r>
            <a:r>
              <a:rPr lang="en-US" sz="1800" dirty="0" smtClean="0"/>
              <a:t>information.</a:t>
            </a:r>
            <a:endParaRPr lang="en-US" sz="1800" dirty="0"/>
          </a:p>
          <a:p>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056587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57925" y="715879"/>
            <a:ext cx="6524625" cy="5486400"/>
          </a:xfrm>
        </p:spPr>
        <p:txBody>
          <a:bodyPr>
            <a:normAutofit lnSpcReduction="10000"/>
          </a:bodyPr>
          <a:lstStyle/>
          <a:p>
            <a:pPr marL="0" indent="0" algn="ctr">
              <a:buNone/>
            </a:pPr>
            <a:r>
              <a:rPr lang="en-US" sz="4000" b="1" dirty="0" smtClean="0">
                <a:solidFill>
                  <a:srgbClr val="0070C0"/>
                </a:solidFill>
              </a:rPr>
              <a:t>Chapter 255 Florida Statutes Governs Leasing</a:t>
            </a:r>
          </a:p>
          <a:p>
            <a:pPr>
              <a:lnSpc>
                <a:spcPct val="110000"/>
              </a:lnSpc>
            </a:pPr>
            <a:endParaRPr lang="en-US" sz="1700" dirty="0" smtClean="0"/>
          </a:p>
          <a:p>
            <a:pPr lvl="2">
              <a:lnSpc>
                <a:spcPct val="150000"/>
              </a:lnSpc>
              <a:buFont typeface="Arial" panose="020B0604020202020204" pitchFamily="34" charset="0"/>
              <a:buChar char="•"/>
            </a:pPr>
            <a:r>
              <a:rPr lang="en-US" sz="2000" dirty="0" smtClean="0"/>
              <a:t>119.071   Public </a:t>
            </a:r>
            <a:r>
              <a:rPr lang="en-US" sz="2000" dirty="0"/>
              <a:t>Records Floor </a:t>
            </a:r>
            <a:r>
              <a:rPr lang="en-US" sz="2000" dirty="0" smtClean="0"/>
              <a:t>Plans</a:t>
            </a:r>
          </a:p>
          <a:p>
            <a:pPr lvl="2">
              <a:lnSpc>
                <a:spcPct val="150000"/>
              </a:lnSpc>
              <a:buFont typeface="Arial" panose="020B0604020202020204" pitchFamily="34" charset="0"/>
              <a:buChar char="•"/>
            </a:pPr>
            <a:r>
              <a:rPr lang="en-US" sz="2000" dirty="0" smtClean="0"/>
              <a:t>120.57     Agency Decisions</a:t>
            </a:r>
          </a:p>
          <a:p>
            <a:pPr lvl="2">
              <a:lnSpc>
                <a:spcPct val="150000"/>
              </a:lnSpc>
              <a:buFont typeface="Arial" panose="020B0604020202020204" pitchFamily="34" charset="0"/>
              <a:buChar char="•"/>
            </a:pPr>
            <a:r>
              <a:rPr lang="en-US" sz="2000" dirty="0" smtClean="0"/>
              <a:t>255.042   Shelter in Public Buildings</a:t>
            </a:r>
          </a:p>
          <a:p>
            <a:pPr lvl="2">
              <a:lnSpc>
                <a:spcPct val="150000"/>
              </a:lnSpc>
              <a:buFont typeface="Arial" panose="020B0604020202020204" pitchFamily="34" charset="0"/>
              <a:buChar char="•"/>
            </a:pPr>
            <a:r>
              <a:rPr lang="en-US" sz="2000" dirty="0" smtClean="0"/>
              <a:t>255.043   Art in Public Buildings</a:t>
            </a:r>
          </a:p>
          <a:p>
            <a:pPr lvl="2">
              <a:lnSpc>
                <a:spcPct val="150000"/>
              </a:lnSpc>
              <a:buFont typeface="Arial" panose="020B0604020202020204" pitchFamily="34" charset="0"/>
              <a:buChar char="•"/>
            </a:pPr>
            <a:r>
              <a:rPr lang="en-US" sz="2000" dirty="0" smtClean="0"/>
              <a:t>255.248   Leasing Definitions</a:t>
            </a:r>
          </a:p>
          <a:p>
            <a:pPr lvl="2">
              <a:lnSpc>
                <a:spcPct val="150000"/>
              </a:lnSpc>
              <a:buFont typeface="Arial" panose="020B0604020202020204" pitchFamily="34" charset="0"/>
              <a:buChar char="•"/>
            </a:pPr>
            <a:r>
              <a:rPr lang="en-US" sz="2000" dirty="0" smtClean="0"/>
              <a:t>255.249   DMS Responsibilities</a:t>
            </a:r>
          </a:p>
          <a:p>
            <a:pPr lvl="2">
              <a:lnSpc>
                <a:spcPct val="150000"/>
              </a:lnSpc>
              <a:buFont typeface="Arial" panose="020B0604020202020204" pitchFamily="34" charset="0"/>
              <a:buChar char="•"/>
            </a:pPr>
            <a:r>
              <a:rPr lang="en-US" sz="2000" dirty="0" smtClean="0"/>
              <a:t>255.25     Prior Approval</a:t>
            </a:r>
          </a:p>
          <a:p>
            <a:pPr lvl="2">
              <a:lnSpc>
                <a:spcPct val="150000"/>
              </a:lnSpc>
              <a:buFont typeface="Arial" panose="020B0604020202020204" pitchFamily="34" charset="0"/>
              <a:buChar char="•"/>
            </a:pPr>
            <a:r>
              <a:rPr lang="en-US" sz="2000" dirty="0" smtClean="0"/>
              <a:t>255.254   Energy Life Cycle Costs</a:t>
            </a:r>
            <a:endParaRPr lang="en-US" sz="3600" dirty="0" smtClean="0"/>
          </a:p>
          <a:p>
            <a:pPr marL="0" indent="0">
              <a:buNone/>
            </a:pPr>
            <a:endParaRPr lang="en-US" dirty="0"/>
          </a:p>
        </p:txBody>
      </p:sp>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Tree>
    <p:extLst>
      <p:ext uri="{BB962C8B-B14F-4D97-AF65-F5344CB8AC3E}">
        <p14:creationId xmlns:p14="http://schemas.microsoft.com/office/powerpoint/2010/main" val="148085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016760" y="733425"/>
            <a:ext cx="7029450" cy="5553075"/>
          </a:xfrm>
        </p:spPr>
        <p:txBody>
          <a:bodyPr/>
          <a:lstStyle/>
          <a:p>
            <a:pPr marL="0" indent="0" algn="ctr">
              <a:buNone/>
            </a:pPr>
            <a:r>
              <a:rPr lang="en-US" sz="4000" b="1" dirty="0" smtClean="0">
                <a:solidFill>
                  <a:srgbClr val="0070C0"/>
                </a:solidFill>
              </a:rPr>
              <a:t>Chapter 60H,</a:t>
            </a:r>
          </a:p>
          <a:p>
            <a:pPr marL="0" indent="0" algn="ctr">
              <a:buNone/>
            </a:pPr>
            <a:r>
              <a:rPr lang="en-US" sz="4000" b="1" dirty="0" smtClean="0">
                <a:solidFill>
                  <a:srgbClr val="0070C0"/>
                </a:solidFill>
              </a:rPr>
              <a:t>Florida Administrative Code</a:t>
            </a:r>
          </a:p>
          <a:p>
            <a:pPr marL="0" indent="0" algn="ctr">
              <a:buNone/>
            </a:pPr>
            <a:endParaRPr lang="en-US" sz="2400" dirty="0"/>
          </a:p>
          <a:p>
            <a:pPr lvl="1">
              <a:buFont typeface="Arial" panose="020B0604020202020204" pitchFamily="34" charset="0"/>
              <a:buChar char="•"/>
            </a:pPr>
            <a:r>
              <a:rPr lang="en-US" sz="2400" dirty="0" smtClean="0"/>
              <a:t>In 1838 the Department of State was created as keeper of the laws of Florida.</a:t>
            </a:r>
          </a:p>
          <a:p>
            <a:pPr marL="857250" lvl="1" indent="-457200">
              <a:buFont typeface="Arial" panose="020B0604020202020204" pitchFamily="34" charset="0"/>
              <a:buChar char="•"/>
            </a:pPr>
            <a:endParaRPr lang="en-US" dirty="0"/>
          </a:p>
          <a:p>
            <a:pPr lvl="1">
              <a:buFont typeface="Arial" panose="020B0604020202020204" pitchFamily="34" charset="0"/>
              <a:buChar char="•"/>
            </a:pPr>
            <a:r>
              <a:rPr lang="en-US" sz="2400" dirty="0" smtClean="0"/>
              <a:t>Florida Administrative Code is the official compilation of rules for the State of Florida. </a:t>
            </a:r>
          </a:p>
          <a:p>
            <a:pPr marL="0" indent="0">
              <a:buNone/>
            </a:pPr>
            <a:endParaRPr lang="en-US" dirty="0"/>
          </a:p>
        </p:txBody>
      </p:sp>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a:p>
        </p:txBody>
      </p:sp>
    </p:spTree>
    <p:extLst>
      <p:ext uri="{BB962C8B-B14F-4D97-AF65-F5344CB8AC3E}">
        <p14:creationId xmlns:p14="http://schemas.microsoft.com/office/powerpoint/2010/main" val="3846423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01482" y="730918"/>
            <a:ext cx="6946265" cy="5573431"/>
          </a:xfrm>
        </p:spPr>
        <p:txBody>
          <a:bodyPr>
            <a:normAutofit/>
          </a:bodyPr>
          <a:lstStyle/>
          <a:p>
            <a:pPr marL="0" indent="0" algn="ctr">
              <a:buNone/>
            </a:pPr>
            <a:r>
              <a:rPr lang="en-US" sz="4000" b="1" dirty="0">
                <a:solidFill>
                  <a:srgbClr val="0070C0"/>
                </a:solidFill>
              </a:rPr>
              <a:t>Florida Administrative Code</a:t>
            </a:r>
          </a:p>
          <a:p>
            <a:pPr marL="0" indent="0">
              <a:buNone/>
            </a:pPr>
            <a:endParaRPr lang="en-US" dirty="0" smtClean="0"/>
          </a:p>
          <a:p>
            <a:pPr marL="400050" lvl="1" indent="0">
              <a:buNone/>
            </a:pPr>
            <a:r>
              <a:rPr lang="en-US" sz="3200" dirty="0" smtClean="0"/>
              <a:t>Per Chapter 120, Florida Statutes … a rule …. is an agency’s statement of general applicability that implements, interprets or prescribes….the procedure of the statute. </a:t>
            </a:r>
            <a:endParaRPr lang="en-US" sz="3200" dirty="0"/>
          </a:p>
        </p:txBody>
      </p:sp>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Tree>
    <p:extLst>
      <p:ext uri="{BB962C8B-B14F-4D97-AF65-F5344CB8AC3E}">
        <p14:creationId xmlns:p14="http://schemas.microsoft.com/office/powerpoint/2010/main" val="2857988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28743" y="641158"/>
            <a:ext cx="3598222" cy="5386944"/>
          </a:xfrm>
        </p:spPr>
        <p:txBody>
          <a:bodyPr>
            <a:normAutofit fontScale="92500" lnSpcReduction="10000"/>
          </a:bodyPr>
          <a:lstStyle/>
          <a:p>
            <a:pPr marL="400050" lvl="1" indent="0" algn="ctr">
              <a:buNone/>
            </a:pPr>
            <a:r>
              <a:rPr lang="en-US" sz="5500" dirty="0" smtClean="0">
                <a:solidFill>
                  <a:schemeClr val="accent2">
                    <a:lumMod val="75000"/>
                  </a:schemeClr>
                </a:solidFill>
                <a:latin typeface="Arial (body)"/>
              </a:rPr>
              <a:t>  </a:t>
            </a:r>
            <a:r>
              <a:rPr lang="en-US" sz="4300" b="1" dirty="0" smtClean="0">
                <a:solidFill>
                  <a:srgbClr val="0070C0"/>
                </a:solidFill>
                <a:latin typeface="Arial (body)"/>
              </a:rPr>
              <a:t>Agenda</a:t>
            </a:r>
            <a:endParaRPr lang="en-US" sz="5500" b="1" dirty="0" smtClean="0">
              <a:solidFill>
                <a:srgbClr val="0070C0"/>
              </a:solidFill>
              <a:latin typeface="Arial (body)"/>
            </a:endParaRPr>
          </a:p>
          <a:p>
            <a:pPr marL="400050" lvl="1" indent="0" algn="ctr">
              <a:buNone/>
            </a:pPr>
            <a:endParaRPr lang="en-US" sz="1900" dirty="0" smtClean="0">
              <a:solidFill>
                <a:srgbClr val="FF0000"/>
              </a:solidFill>
              <a:latin typeface="Arial (body)"/>
            </a:endParaRPr>
          </a:p>
          <a:p>
            <a:pPr marL="1257300" lvl="2" indent="-457200">
              <a:buFont typeface="+mj-lt"/>
              <a:buAutoNum type="arabicParenR"/>
            </a:pPr>
            <a:r>
              <a:rPr lang="en-US" sz="1700" dirty="0">
                <a:latin typeface="Arial (body)"/>
              </a:rPr>
              <a:t>Introductions</a:t>
            </a:r>
          </a:p>
          <a:p>
            <a:pPr marL="1257300" lvl="2" indent="-457200">
              <a:buFont typeface="+mj-lt"/>
              <a:buAutoNum type="arabicParenR"/>
            </a:pPr>
            <a:r>
              <a:rPr lang="en-US" sz="1700" dirty="0" smtClean="0">
                <a:latin typeface="Arial (body)"/>
              </a:rPr>
              <a:t>REDM Division Director</a:t>
            </a:r>
          </a:p>
          <a:p>
            <a:pPr marL="1257300" lvl="2" indent="-457200">
              <a:buFont typeface="+mj-lt"/>
              <a:buAutoNum type="arabicParenR"/>
            </a:pPr>
            <a:r>
              <a:rPr lang="en-US" sz="1700" dirty="0" smtClean="0">
                <a:latin typeface="Arial (body)"/>
              </a:rPr>
              <a:t>Leasing Background</a:t>
            </a:r>
          </a:p>
          <a:p>
            <a:pPr marL="1257300" lvl="2" indent="-457200">
              <a:buFont typeface="+mj-lt"/>
              <a:buAutoNum type="arabicParenR"/>
            </a:pPr>
            <a:r>
              <a:rPr lang="en-US" sz="1700" dirty="0" smtClean="0">
                <a:latin typeface="Arial (body)"/>
              </a:rPr>
              <a:t>Strategic Planning</a:t>
            </a:r>
          </a:p>
          <a:p>
            <a:pPr marL="1257300" lvl="2" indent="-457200">
              <a:buFont typeface="+mj-lt"/>
              <a:buAutoNum type="arabicParenR"/>
            </a:pPr>
            <a:r>
              <a:rPr lang="en-US" sz="1700" dirty="0" smtClean="0">
                <a:latin typeface="Arial (body)"/>
              </a:rPr>
              <a:t>Hiring a Broker</a:t>
            </a:r>
          </a:p>
          <a:p>
            <a:pPr marL="1257300" lvl="2" indent="-457200">
              <a:buFont typeface="+mj-lt"/>
              <a:buAutoNum type="arabicParenR"/>
            </a:pPr>
            <a:r>
              <a:rPr lang="en-US" sz="1700" dirty="0" smtClean="0">
                <a:latin typeface="Arial (body)"/>
              </a:rPr>
              <a:t>Approval Process</a:t>
            </a:r>
          </a:p>
          <a:p>
            <a:pPr marL="1257300" lvl="2" indent="-457200">
              <a:buFont typeface="+mj-lt"/>
              <a:buAutoNum type="arabicParenR"/>
            </a:pPr>
            <a:r>
              <a:rPr lang="en-US" sz="1700" dirty="0" smtClean="0">
                <a:latin typeface="Arial (body)"/>
              </a:rPr>
              <a:t>Lease Procurement</a:t>
            </a:r>
          </a:p>
          <a:p>
            <a:pPr marL="1257300" lvl="2" indent="-457200">
              <a:buFont typeface="+mj-lt"/>
              <a:buAutoNum type="arabicParenR"/>
            </a:pPr>
            <a:r>
              <a:rPr lang="en-US" sz="1700" dirty="0" smtClean="0">
                <a:latin typeface="Arial (body)"/>
              </a:rPr>
              <a:t>Lease Modification </a:t>
            </a:r>
          </a:p>
          <a:p>
            <a:pPr marL="1257300" lvl="2" indent="-457200">
              <a:buFont typeface="+mj-lt"/>
              <a:buAutoNum type="arabicParenR"/>
            </a:pPr>
            <a:r>
              <a:rPr lang="en-US" sz="1700" dirty="0" smtClean="0">
                <a:latin typeface="Arial (body)"/>
              </a:rPr>
              <a:t>Special Procurement </a:t>
            </a:r>
          </a:p>
          <a:p>
            <a:pPr marL="1257300" lvl="2" indent="-457200">
              <a:buFont typeface="+mj-lt"/>
              <a:buAutoNum type="arabicParenR"/>
            </a:pPr>
            <a:r>
              <a:rPr lang="en-US" sz="1700" dirty="0" smtClean="0">
                <a:latin typeface="Arial (body)"/>
              </a:rPr>
              <a:t>Lease Prior Approval </a:t>
            </a:r>
          </a:p>
          <a:p>
            <a:pPr marL="1257300" lvl="2" indent="-457200">
              <a:buFont typeface="+mj-lt"/>
              <a:buAutoNum type="arabicParenR"/>
            </a:pPr>
            <a:r>
              <a:rPr lang="en-US" sz="1700" dirty="0" smtClean="0">
                <a:latin typeface="Arial (body)"/>
              </a:rPr>
              <a:t>Lease Final Approval </a:t>
            </a:r>
          </a:p>
          <a:p>
            <a:pPr marL="1257300" lvl="2" indent="-457200">
              <a:buFont typeface="+mj-lt"/>
              <a:buAutoNum type="arabicParenR"/>
            </a:pPr>
            <a:r>
              <a:rPr lang="en-US" sz="1700" dirty="0" smtClean="0">
                <a:latin typeface="Arial (body)"/>
              </a:rPr>
              <a:t>Space Planning</a:t>
            </a:r>
          </a:p>
          <a:p>
            <a:pPr marL="1257300" lvl="2" indent="-457200">
              <a:buFont typeface="+mj-lt"/>
              <a:buAutoNum type="arabicParenR"/>
            </a:pPr>
            <a:r>
              <a:rPr lang="en-US" sz="1700" dirty="0" smtClean="0">
                <a:latin typeface="Arial (body)"/>
              </a:rPr>
              <a:t>Paid Parking Program </a:t>
            </a:r>
          </a:p>
          <a:p>
            <a:pPr marL="1257300" lvl="2" indent="-457200">
              <a:buFont typeface="+mj-lt"/>
              <a:buAutoNum type="arabicParenR"/>
            </a:pPr>
            <a:r>
              <a:rPr lang="en-US" sz="1700" dirty="0" smtClean="0">
                <a:latin typeface="Arial (body)"/>
              </a:rPr>
              <a:t>Reporting</a:t>
            </a:r>
          </a:p>
          <a:p>
            <a:pPr marL="1257300" lvl="2" indent="-457200">
              <a:buFont typeface="+mj-lt"/>
              <a:buAutoNum type="arabicParenR"/>
            </a:pPr>
            <a:r>
              <a:rPr lang="en-US" sz="1700" dirty="0" smtClean="0">
                <a:latin typeface="Arial (body)"/>
              </a:rPr>
              <a:t>Questions</a:t>
            </a:r>
          </a:p>
          <a:p>
            <a:pPr marL="857250" lvl="1" indent="-457200">
              <a:buFont typeface="+mj-lt"/>
              <a:buAutoNum type="arabicParenR"/>
            </a:pPr>
            <a:endParaRPr lang="en-US" sz="3000" dirty="0" smtClean="0">
              <a:latin typeface="+mj-lt"/>
            </a:endParaRPr>
          </a:p>
        </p:txBody>
      </p:sp>
      <p:sp>
        <p:nvSpPr>
          <p:cNvPr id="3" name="Text Placeholder 2"/>
          <p:cNvSpPr>
            <a:spLocks noGrp="1"/>
          </p:cNvSpPr>
          <p:nvPr>
            <p:ph type="body" sz="quarter" idx="14"/>
          </p:nvPr>
        </p:nvSpPr>
        <p:spPr>
          <a:xfrm>
            <a:off x="137160" y="1307592"/>
            <a:ext cx="1682496" cy="4980214"/>
          </a:xfrm>
          <a:noFill/>
        </p:spPr>
        <p:txBody>
          <a:bodyPr/>
          <a:lstStyle/>
          <a:p>
            <a:pPr marL="0" indent="0">
              <a:lnSpc>
                <a:spcPct val="150000"/>
              </a:lnSpc>
              <a:buNone/>
            </a:pPr>
            <a:r>
              <a:rPr lang="en-US" sz="1200" b="1" dirty="0" smtClean="0">
                <a:solidFill>
                  <a:srgbClr val="0070C0"/>
                </a:solidFill>
              </a:rPr>
              <a:t>Introductions</a:t>
            </a:r>
          </a:p>
          <a:p>
            <a:pPr marL="0" indent="0">
              <a:lnSpc>
                <a:spcPct val="150000"/>
              </a:lnSpc>
              <a:buNone/>
            </a:pPr>
            <a:r>
              <a:rPr lang="en-US" sz="1100" dirty="0" smtClean="0"/>
              <a:t>REDM Division Director</a:t>
            </a:r>
          </a:p>
          <a:p>
            <a:pPr marL="0" indent="0">
              <a:lnSpc>
                <a:spcPct val="150000"/>
              </a:lnSpc>
              <a:buNone/>
            </a:pPr>
            <a:r>
              <a:rPr lang="en-US" sz="1100" dirty="0" smtClean="0"/>
              <a:t>Leasing Background</a:t>
            </a:r>
          </a:p>
          <a:p>
            <a:pPr marL="0" indent="0">
              <a:lnSpc>
                <a:spcPct val="150000"/>
              </a:lnSpc>
              <a:buNone/>
            </a:pPr>
            <a:r>
              <a:rPr lang="en-US" sz="1100" dirty="0" smtClean="0"/>
              <a:t>Strategic Planning</a:t>
            </a:r>
          </a:p>
          <a:p>
            <a:pPr marL="0" indent="0">
              <a:lnSpc>
                <a:spcPct val="150000"/>
              </a:lnSpc>
              <a:buNone/>
            </a:pPr>
            <a:r>
              <a:rPr lang="en-US" sz="1100" dirty="0" smtClean="0"/>
              <a:t>Hiring a Broker</a:t>
            </a:r>
          </a:p>
          <a:p>
            <a:pPr marL="0" indent="0">
              <a:lnSpc>
                <a:spcPct val="150000"/>
              </a:lnSpc>
              <a:buNone/>
            </a:pPr>
            <a:r>
              <a:rPr lang="en-US" sz="1100" dirty="0" smtClean="0"/>
              <a:t>Approval Process</a:t>
            </a:r>
          </a:p>
          <a:p>
            <a:pPr marL="0" indent="0">
              <a:lnSpc>
                <a:spcPct val="150000"/>
              </a:lnSpc>
              <a:buNone/>
            </a:pPr>
            <a:r>
              <a:rPr lang="en-US" sz="1100" dirty="0" smtClean="0"/>
              <a:t>Lease Procurement</a:t>
            </a:r>
          </a:p>
          <a:p>
            <a:pPr marL="0" indent="0">
              <a:lnSpc>
                <a:spcPct val="150000"/>
              </a:lnSpc>
              <a:buNone/>
            </a:pPr>
            <a:r>
              <a:rPr lang="en-US" sz="1100" dirty="0" smtClean="0"/>
              <a:t>Lease Modification</a:t>
            </a:r>
          </a:p>
          <a:p>
            <a:pPr marL="0" indent="0">
              <a:lnSpc>
                <a:spcPct val="150000"/>
              </a:lnSpc>
              <a:buNone/>
            </a:pPr>
            <a:r>
              <a:rPr lang="en-US" sz="1100" dirty="0" smtClean="0"/>
              <a:t>Special Procurement</a:t>
            </a:r>
          </a:p>
          <a:p>
            <a:pPr marL="0" indent="0">
              <a:lnSpc>
                <a:spcPct val="150000"/>
              </a:lnSpc>
              <a:buNone/>
            </a:pPr>
            <a:r>
              <a:rPr lang="en-US" sz="1100" dirty="0" smtClean="0"/>
              <a:t>Lease Prior Approval</a:t>
            </a:r>
          </a:p>
          <a:p>
            <a:pPr marL="0" indent="0">
              <a:lnSpc>
                <a:spcPct val="150000"/>
              </a:lnSpc>
              <a:buNone/>
            </a:pPr>
            <a:r>
              <a:rPr lang="en-US" sz="1100" dirty="0" smtClean="0"/>
              <a:t>Lease Final Approval</a:t>
            </a:r>
          </a:p>
          <a:p>
            <a:pPr marL="0" indent="0">
              <a:lnSpc>
                <a:spcPct val="150000"/>
              </a:lnSpc>
              <a:buNone/>
            </a:pPr>
            <a:r>
              <a:rPr lang="en-US" sz="1100" dirty="0" smtClean="0"/>
              <a:t>Space Planning</a:t>
            </a:r>
          </a:p>
          <a:p>
            <a:pPr marL="0" indent="0">
              <a:lnSpc>
                <a:spcPct val="150000"/>
              </a:lnSpc>
              <a:buNone/>
            </a:pPr>
            <a:r>
              <a:rPr lang="en-US" sz="1100" dirty="0" smtClean="0"/>
              <a:t>Paid Parking Program</a:t>
            </a:r>
          </a:p>
          <a:p>
            <a:pPr marL="0" indent="0">
              <a:lnSpc>
                <a:spcPct val="150000"/>
              </a:lnSpc>
              <a:buNone/>
            </a:pPr>
            <a:r>
              <a:rPr lang="en-US" sz="1100" dirty="0" smtClean="0"/>
              <a:t>Reporting</a:t>
            </a:r>
          </a:p>
          <a:p>
            <a:pPr marL="0" indent="0">
              <a:lnSpc>
                <a:spcPct val="150000"/>
              </a:lnSpc>
              <a:buNone/>
            </a:pPr>
            <a:r>
              <a:rPr lang="en-US" sz="1100" dirty="0" smtClean="0"/>
              <a:t>Questions</a:t>
            </a:r>
          </a:p>
          <a:p>
            <a:pPr marL="0" indent="0">
              <a:lnSpc>
                <a:spcPct val="150000"/>
              </a:lnSpc>
              <a:buNone/>
            </a:pPr>
            <a:endParaRPr lang="en-US" sz="1100" dirty="0" smtClean="0"/>
          </a:p>
          <a:p>
            <a:pPr marL="0" indent="0">
              <a:buNone/>
            </a:pPr>
            <a:endParaRPr lang="en-US" sz="1200" dirty="0" smtClean="0"/>
          </a:p>
          <a:p>
            <a:pPr marL="0" indent="0" algn="ctr">
              <a:buNone/>
            </a:pPr>
            <a:endParaRPr lang="en-US" b="1" dirty="0" smtClean="0"/>
          </a:p>
        </p:txBody>
      </p:sp>
    </p:spTree>
    <p:extLst>
      <p:ext uri="{BB962C8B-B14F-4D97-AF65-F5344CB8AC3E}">
        <p14:creationId xmlns:p14="http://schemas.microsoft.com/office/powerpoint/2010/main" val="4141500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000" dirty="0" smtClean="0">
                <a:solidFill>
                  <a:srgbClr val="0070C0"/>
                </a:solidFill>
              </a:rPr>
              <a:t>Section 3</a:t>
            </a:r>
          </a:p>
          <a:p>
            <a:pPr marL="0" indent="0" algn="ctr">
              <a:buNone/>
            </a:pPr>
            <a:endParaRPr lang="en-US" sz="4000" dirty="0">
              <a:solidFill>
                <a:srgbClr val="0070C0"/>
              </a:solidFill>
            </a:endParaRPr>
          </a:p>
          <a:p>
            <a:pPr marL="0" indent="0" algn="ctr">
              <a:buNone/>
            </a:pPr>
            <a:r>
              <a:rPr lang="en-US" sz="4000" dirty="0" smtClean="0">
                <a:solidFill>
                  <a:srgbClr val="0070C0"/>
                </a:solidFill>
              </a:rPr>
              <a:t>Strategic Planning</a:t>
            </a:r>
          </a:p>
          <a:p>
            <a:pPr marL="0" indent="0" algn="ctr">
              <a:buNone/>
            </a:pPr>
            <a:endParaRPr lang="en-US" sz="4000" dirty="0">
              <a:solidFill>
                <a:schemeClr val="accent1">
                  <a:lumMod val="60000"/>
                  <a:lumOff val="40000"/>
                </a:schemeClr>
              </a:solidFill>
            </a:endParaRPr>
          </a:p>
          <a:p>
            <a:pPr marL="0" indent="0" algn="ctr">
              <a:buNone/>
            </a:pPr>
            <a:r>
              <a:rPr lang="en-US" dirty="0" smtClean="0"/>
              <a:t>Arlisha Roberts</a:t>
            </a:r>
          </a:p>
          <a:p>
            <a:pPr marL="0" indent="0" algn="ctr">
              <a:buNone/>
            </a:pPr>
            <a:r>
              <a:rPr lang="en-US" dirty="0" smtClean="0"/>
              <a:t>Inman Hartsfield</a:t>
            </a:r>
          </a:p>
          <a:p>
            <a:pPr marL="0" indent="0" algn="ctr">
              <a:buNone/>
            </a:pPr>
            <a:r>
              <a:rPr lang="en-US" dirty="0" smtClean="0"/>
              <a:t>Sue Early</a:t>
            </a: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t>Leasing Background</a:t>
            </a:r>
          </a:p>
          <a:p>
            <a:pPr marL="0" lvl="0" indent="0">
              <a:lnSpc>
                <a:spcPct val="150000"/>
              </a:lnSpc>
              <a:buNone/>
            </a:pPr>
            <a:r>
              <a:rPr lang="en-US" sz="1200" b="1" dirty="0">
                <a:solidFill>
                  <a:srgbClr val="0070C0"/>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371722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0" y="698500"/>
            <a:ext cx="6400800" cy="5486400"/>
          </a:xfrm>
        </p:spPr>
        <p:txBody>
          <a:bodyPr>
            <a:normAutofit fontScale="25000" lnSpcReduction="20000"/>
          </a:bodyPr>
          <a:lstStyle/>
          <a:p>
            <a:pPr marL="0" indent="0" algn="ctr">
              <a:buNone/>
            </a:pPr>
            <a:r>
              <a:rPr lang="en-US" sz="12800" b="1" dirty="0" smtClean="0">
                <a:solidFill>
                  <a:srgbClr val="0070C0"/>
                </a:solidFill>
              </a:rPr>
              <a:t>Strategic Planning</a:t>
            </a:r>
            <a:endParaRPr lang="en-US" sz="12800" b="1" dirty="0">
              <a:solidFill>
                <a:srgbClr val="0070C0"/>
              </a:solidFill>
            </a:endParaRPr>
          </a:p>
          <a:p>
            <a:pPr marL="0" indent="0" algn="ctr">
              <a:buNone/>
            </a:pPr>
            <a:r>
              <a:rPr lang="en-US" sz="4200" dirty="0" smtClean="0">
                <a:solidFill>
                  <a:srgbClr val="002060"/>
                </a:solidFill>
              </a:rPr>
              <a:t> </a:t>
            </a:r>
          </a:p>
          <a:p>
            <a:pPr marL="0" indent="0" algn="ctr">
              <a:buNone/>
            </a:pPr>
            <a:endParaRPr lang="en-US" sz="4200" dirty="0">
              <a:solidFill>
                <a:srgbClr val="002060"/>
              </a:solidFill>
            </a:endParaRPr>
          </a:p>
          <a:p>
            <a:pPr marL="0" indent="0" algn="ctr">
              <a:buNone/>
            </a:pPr>
            <a:endParaRPr lang="en-US" dirty="0"/>
          </a:p>
          <a:p>
            <a:pPr marL="0" lvl="0" indent="0">
              <a:buNone/>
            </a:pPr>
            <a:r>
              <a:rPr lang="en-US" sz="9600" b="1" dirty="0" smtClean="0"/>
              <a:t>Annual Data Gathering: </a:t>
            </a:r>
          </a:p>
          <a:p>
            <a:pPr lvl="1">
              <a:lnSpc>
                <a:spcPct val="120000"/>
              </a:lnSpc>
              <a:buFont typeface="Arial" panose="020B0604020202020204" pitchFamily="34" charset="0"/>
              <a:buChar char="•"/>
            </a:pPr>
            <a:r>
              <a:rPr lang="en-US" sz="9600" dirty="0" smtClean="0"/>
              <a:t>Spearheads </a:t>
            </a:r>
            <a:r>
              <a:rPr lang="en-US" sz="9600" dirty="0"/>
              <a:t>the </a:t>
            </a:r>
            <a:r>
              <a:rPr lang="en-US" sz="9600" dirty="0" smtClean="0"/>
              <a:t>annual data gathering process related to state-owned and leased facilities for state </a:t>
            </a:r>
            <a:r>
              <a:rPr lang="en-US" sz="9600" dirty="0"/>
              <a:t>agencies, Florida </a:t>
            </a:r>
            <a:r>
              <a:rPr lang="en-US" sz="9600" dirty="0" smtClean="0"/>
              <a:t>colleges</a:t>
            </a:r>
            <a:r>
              <a:rPr lang="en-US" sz="9600" dirty="0"/>
              <a:t>, s</a:t>
            </a:r>
            <a:r>
              <a:rPr lang="en-US" sz="9600" dirty="0" smtClean="0"/>
              <a:t>tate universities and water </a:t>
            </a:r>
            <a:r>
              <a:rPr lang="en-US" sz="9600" dirty="0"/>
              <a:t>m</a:t>
            </a:r>
            <a:r>
              <a:rPr lang="en-US" sz="9600" dirty="0" smtClean="0"/>
              <a:t>anagement districts </a:t>
            </a:r>
          </a:p>
          <a:p>
            <a:pPr lvl="1">
              <a:lnSpc>
                <a:spcPct val="120000"/>
              </a:lnSpc>
              <a:buFont typeface="Arial" panose="020B0604020202020204" pitchFamily="34" charset="0"/>
              <a:buChar char="•"/>
            </a:pPr>
            <a:endParaRPr lang="en-US" sz="9600" dirty="0" smtClean="0"/>
          </a:p>
          <a:p>
            <a:pPr lvl="1">
              <a:lnSpc>
                <a:spcPct val="120000"/>
              </a:lnSpc>
              <a:buFont typeface="Arial" panose="020B0604020202020204" pitchFamily="34" charset="0"/>
              <a:buChar char="•"/>
            </a:pPr>
            <a:r>
              <a:rPr lang="en-US" sz="9600" dirty="0" smtClean="0"/>
              <a:t>Interfaces with assigned Tenant Broker to collect private market and trend data required for annual reporting</a:t>
            </a:r>
          </a:p>
        </p:txBody>
      </p:sp>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200" b="1" dirty="0">
                <a:solidFill>
                  <a:srgbClr val="0070C0"/>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
        <p:nvSpPr>
          <p:cNvPr id="4" name="Slide Number Placeholder 3"/>
          <p:cNvSpPr>
            <a:spLocks noGrp="1"/>
          </p:cNvSpPr>
          <p:nvPr>
            <p:ph type="sldNum" sz="quarter" idx="12"/>
          </p:nvPr>
        </p:nvSpPr>
        <p:spPr/>
        <p:txBody>
          <a:bodyPr/>
          <a:lstStyle/>
          <a:p>
            <a:fld id="{5127E8A8-A1AC-3744-8503-C3C2F1EEADF2}" type="slidenum">
              <a:rPr lang="en-US" smtClean="0"/>
              <a:t>21</a:t>
            </a:fld>
            <a:endParaRPr lang="en-US" dirty="0"/>
          </a:p>
        </p:txBody>
      </p:sp>
    </p:spTree>
    <p:extLst>
      <p:ext uri="{BB962C8B-B14F-4D97-AF65-F5344CB8AC3E}">
        <p14:creationId xmlns:p14="http://schemas.microsoft.com/office/powerpoint/2010/main" val="3847176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3"/>
            <p:extLst>
              <p:ext uri="{D42A27DB-BD31-4B8C-83A1-F6EECF244321}">
                <p14:modId xmlns:p14="http://schemas.microsoft.com/office/powerpoint/2010/main" val="1206752266"/>
              </p:ext>
            </p:extLst>
          </p:nvPr>
        </p:nvGraphicFramePr>
        <p:xfrm>
          <a:off x="2423886" y="1408113"/>
          <a:ext cx="6255656" cy="4957649"/>
        </p:xfrm>
        <a:graphic>
          <a:graphicData uri="http://schemas.openxmlformats.org/drawingml/2006/table">
            <a:tbl>
              <a:tblPr firstRow="1" firstCol="1" bandRow="1">
                <a:tableStyleId>{5C22544A-7EE6-4342-B048-85BDC9FD1C3A}</a:tableStyleId>
              </a:tblPr>
              <a:tblGrid>
                <a:gridCol w="943428"/>
                <a:gridCol w="2260268"/>
                <a:gridCol w="1116152"/>
                <a:gridCol w="1935808"/>
              </a:tblGrid>
              <a:tr h="280398">
                <a:tc>
                  <a:txBody>
                    <a:bodyPr/>
                    <a:lstStyle/>
                    <a:p>
                      <a:pPr algn="ctr"/>
                      <a:r>
                        <a:rPr lang="en-US" sz="1200" dirty="0">
                          <a:effectLst/>
                        </a:rPr>
                        <a:t>Due Date</a:t>
                      </a:r>
                      <a:endParaRPr lang="en-US" sz="1200" dirty="0">
                        <a:effectLst/>
                        <a:latin typeface="Calibri"/>
                      </a:endParaRPr>
                    </a:p>
                  </a:txBody>
                  <a:tcPr marL="67853" marR="67853" marT="0" marB="0"/>
                </a:tc>
                <a:tc>
                  <a:txBody>
                    <a:bodyPr/>
                    <a:lstStyle/>
                    <a:p>
                      <a:pPr algn="ctr"/>
                      <a:r>
                        <a:rPr lang="en-US" sz="1200" dirty="0">
                          <a:effectLst/>
                        </a:rPr>
                        <a:t>What to Submit</a:t>
                      </a:r>
                      <a:endParaRPr lang="en-US" sz="1200" dirty="0">
                        <a:effectLst/>
                        <a:latin typeface="Calibri"/>
                      </a:endParaRPr>
                    </a:p>
                  </a:txBody>
                  <a:tcPr marL="67853" marR="67853" marT="0" marB="0"/>
                </a:tc>
                <a:tc>
                  <a:txBody>
                    <a:bodyPr/>
                    <a:lstStyle/>
                    <a:p>
                      <a:pPr algn="ctr"/>
                      <a:r>
                        <a:rPr lang="en-US" sz="1200" dirty="0">
                          <a:effectLst/>
                        </a:rPr>
                        <a:t>How To Submit</a:t>
                      </a:r>
                      <a:endParaRPr lang="en-US" sz="1200" dirty="0">
                        <a:effectLst/>
                        <a:latin typeface="Calibri"/>
                      </a:endParaRPr>
                    </a:p>
                  </a:txBody>
                  <a:tcPr marL="67853" marR="67853" marT="0" marB="0"/>
                </a:tc>
                <a:tc>
                  <a:txBody>
                    <a:bodyPr/>
                    <a:lstStyle/>
                    <a:p>
                      <a:pPr algn="ctr"/>
                      <a:r>
                        <a:rPr lang="en-US" sz="1200" dirty="0">
                          <a:effectLst/>
                        </a:rPr>
                        <a:t>Contact Person</a:t>
                      </a:r>
                      <a:endParaRPr lang="en-US" sz="1200" dirty="0">
                        <a:effectLst/>
                        <a:latin typeface="Calibri"/>
                      </a:endParaRPr>
                    </a:p>
                  </a:txBody>
                  <a:tcPr marL="67853" marR="67853" marT="0" marB="0"/>
                </a:tc>
              </a:tr>
              <a:tr h="1339077">
                <a:tc>
                  <a:txBody>
                    <a:bodyPr/>
                    <a:lstStyle/>
                    <a:p>
                      <a:r>
                        <a:rPr lang="en-US" sz="1200" dirty="0">
                          <a:effectLst/>
                        </a:rPr>
                        <a:t>Friday,</a:t>
                      </a:r>
                    </a:p>
                    <a:p>
                      <a:r>
                        <a:rPr lang="en-US" sz="1200" dirty="0">
                          <a:effectLst/>
                        </a:rPr>
                        <a:t>May 30, 2014</a:t>
                      </a:r>
                      <a:endParaRPr lang="en-US" sz="1200" dirty="0">
                        <a:effectLst/>
                        <a:latin typeface="Calibri"/>
                      </a:endParaRPr>
                    </a:p>
                  </a:txBody>
                  <a:tcPr marL="67853" marR="67853" marT="0" marB="0"/>
                </a:tc>
                <a:tc>
                  <a:txBody>
                    <a:bodyPr/>
                    <a:lstStyle/>
                    <a:p>
                      <a:r>
                        <a:rPr lang="en-US" sz="1200" dirty="0">
                          <a:effectLst/>
                        </a:rPr>
                        <a:t>Completed Agency Leased Inventory Overview Spreadsheet (template provided by DMS)</a:t>
                      </a:r>
                    </a:p>
                    <a:p>
                      <a:r>
                        <a:rPr lang="en-US" sz="1200" dirty="0">
                          <a:effectLst/>
                        </a:rPr>
                        <a:t>Indication of any leased facility that is suitable as </a:t>
                      </a:r>
                      <a:r>
                        <a:rPr lang="en-US" sz="1200" dirty="0" smtClean="0">
                          <a:effectLst/>
                        </a:rPr>
                        <a:t>potential</a:t>
                      </a:r>
                      <a:r>
                        <a:rPr lang="en-US" sz="1200" baseline="0" dirty="0" smtClean="0">
                          <a:effectLst/>
                        </a:rPr>
                        <a:t> </a:t>
                      </a:r>
                      <a:r>
                        <a:rPr lang="en-US" sz="1200" dirty="0" smtClean="0">
                          <a:effectLst/>
                        </a:rPr>
                        <a:t>emergency </a:t>
                      </a:r>
                      <a:r>
                        <a:rPr lang="en-US" sz="1200" dirty="0">
                          <a:effectLst/>
                        </a:rPr>
                        <a:t>shelter</a:t>
                      </a:r>
                      <a:endParaRPr lang="en-US" sz="1200" dirty="0">
                        <a:effectLst/>
                        <a:latin typeface="Calibri"/>
                      </a:endParaRPr>
                    </a:p>
                  </a:txBody>
                  <a:tcPr marL="67853" marR="67853" marT="0" marB="0"/>
                </a:tc>
                <a:tc>
                  <a:txBody>
                    <a:bodyPr/>
                    <a:lstStyle/>
                    <a:p>
                      <a:r>
                        <a:rPr lang="en-US" sz="1200" dirty="0">
                          <a:effectLst/>
                        </a:rPr>
                        <a:t>Via email to Philip Cobb at: </a:t>
                      </a:r>
                      <a:r>
                        <a:rPr lang="en-US" sz="1200" u="sng" dirty="0">
                          <a:effectLst/>
                          <a:hlinkClick r:id="rId2"/>
                        </a:rPr>
                        <a:t>Philip.Cobb@dms.myflorida.com</a:t>
                      </a:r>
                      <a:endParaRPr lang="en-US" sz="1200" dirty="0">
                        <a:effectLst/>
                        <a:latin typeface="Calibri"/>
                      </a:endParaRPr>
                    </a:p>
                  </a:txBody>
                  <a:tcPr marL="67853" marR="67853" marT="0" marB="0"/>
                </a:tc>
                <a:tc>
                  <a:txBody>
                    <a:bodyPr/>
                    <a:lstStyle/>
                    <a:p>
                      <a:r>
                        <a:rPr lang="en-US" sz="1200" dirty="0" smtClean="0">
                          <a:effectLst/>
                          <a:latin typeface="+mn-lt"/>
                        </a:rPr>
                        <a:t>Strategic</a:t>
                      </a:r>
                      <a:r>
                        <a:rPr lang="en-US" sz="1200" baseline="0" dirty="0" smtClean="0">
                          <a:effectLst/>
                          <a:latin typeface="+mn-lt"/>
                        </a:rPr>
                        <a:t> Planning Staff</a:t>
                      </a:r>
                      <a:endParaRPr lang="en-US" sz="1200" dirty="0">
                        <a:effectLst/>
                        <a:latin typeface="Calibri"/>
                      </a:endParaRPr>
                    </a:p>
                  </a:txBody>
                  <a:tcPr marL="67853" marR="67853" marT="0" marB="0"/>
                </a:tc>
              </a:tr>
              <a:tr h="803446">
                <a:tc>
                  <a:txBody>
                    <a:bodyPr/>
                    <a:lstStyle/>
                    <a:p>
                      <a:r>
                        <a:rPr lang="en-US" sz="1200" dirty="0">
                          <a:effectLst/>
                        </a:rPr>
                        <a:t>Friday,</a:t>
                      </a:r>
                    </a:p>
                    <a:p>
                      <a:r>
                        <a:rPr lang="en-US" sz="1200" dirty="0">
                          <a:effectLst/>
                        </a:rPr>
                        <a:t>May 30, 2014</a:t>
                      </a:r>
                      <a:endParaRPr lang="en-US" sz="1200" dirty="0">
                        <a:effectLst/>
                        <a:latin typeface="Calibri"/>
                      </a:endParaRPr>
                    </a:p>
                  </a:txBody>
                  <a:tcPr marL="67853" marR="67853" marT="0" marB="0"/>
                </a:tc>
                <a:tc>
                  <a:txBody>
                    <a:bodyPr/>
                    <a:lstStyle/>
                    <a:p>
                      <a:r>
                        <a:rPr lang="en-US" sz="1200" dirty="0">
                          <a:effectLst/>
                        </a:rPr>
                        <a:t>Any agency-owned facility that may be used as potential emergency shelter</a:t>
                      </a:r>
                      <a:endParaRPr lang="en-US" sz="1200" dirty="0">
                        <a:effectLst/>
                        <a:latin typeface="Calibri"/>
                      </a:endParaRPr>
                    </a:p>
                  </a:txBody>
                  <a:tcPr marL="67853" marR="67853" marT="0" marB="0"/>
                </a:tc>
                <a:tc>
                  <a:txBody>
                    <a:bodyPr/>
                    <a:lstStyle/>
                    <a:p>
                      <a:r>
                        <a:rPr lang="en-US" sz="1200" dirty="0">
                          <a:effectLst/>
                        </a:rPr>
                        <a:t>FL-SOLARIS FITS Application (flag)</a:t>
                      </a:r>
                      <a:endParaRPr lang="en-US" sz="1200" dirty="0">
                        <a:effectLst/>
                        <a:latin typeface="Calibri"/>
                      </a:endParaRPr>
                    </a:p>
                  </a:txBody>
                  <a:tcPr marL="67853" marR="67853" marT="0" marB="0"/>
                </a:tc>
                <a:tc>
                  <a:txBody>
                    <a:bodyPr/>
                    <a:lstStyle/>
                    <a:p>
                      <a:r>
                        <a:rPr lang="en-US" sz="1200" dirty="0">
                          <a:effectLst/>
                        </a:rPr>
                        <a:t>Agency FL-SOLARIS FITS Account Manager</a:t>
                      </a:r>
                      <a:endParaRPr lang="en-US" sz="1200" dirty="0">
                        <a:effectLst/>
                        <a:latin typeface="Calibri"/>
                      </a:endParaRPr>
                    </a:p>
                  </a:txBody>
                  <a:tcPr marL="67853" marR="67853" marT="0" marB="0"/>
                </a:tc>
              </a:tr>
              <a:tr h="1071260">
                <a:tc>
                  <a:txBody>
                    <a:bodyPr/>
                    <a:lstStyle/>
                    <a:p>
                      <a:r>
                        <a:rPr lang="en-US" sz="1200" dirty="0">
                          <a:effectLst/>
                        </a:rPr>
                        <a:t>Monday, </a:t>
                      </a:r>
                    </a:p>
                    <a:p>
                      <a:r>
                        <a:rPr lang="en-US" sz="1200" dirty="0">
                          <a:effectLst/>
                        </a:rPr>
                        <a:t>June 30, 2014</a:t>
                      </a:r>
                      <a:endParaRPr lang="en-US" sz="1200" dirty="0">
                        <a:effectLst/>
                        <a:latin typeface="Calibri"/>
                      </a:endParaRPr>
                    </a:p>
                  </a:txBody>
                  <a:tcPr marL="67853" marR="67853" marT="0" marB="0"/>
                </a:tc>
                <a:tc>
                  <a:txBody>
                    <a:bodyPr/>
                    <a:lstStyle/>
                    <a:p>
                      <a:r>
                        <a:rPr lang="en-US" sz="1200" dirty="0">
                          <a:effectLst/>
                        </a:rPr>
                        <a:t>Agency Owned and Leased Portfolio Management Plan</a:t>
                      </a:r>
                      <a:endParaRPr lang="en-US" sz="1200" dirty="0">
                        <a:effectLst/>
                        <a:latin typeface="Calibri"/>
                      </a:endParaRPr>
                    </a:p>
                  </a:txBody>
                  <a:tcPr marL="67853" marR="67853" marT="0" marB="0"/>
                </a:tc>
                <a:tc>
                  <a:txBody>
                    <a:bodyPr/>
                    <a:lstStyle/>
                    <a:p>
                      <a:r>
                        <a:rPr lang="en-US" sz="1200" dirty="0">
                          <a:effectLst/>
                        </a:rPr>
                        <a:t>Via email to Philip Cobb at: </a:t>
                      </a:r>
                      <a:r>
                        <a:rPr lang="en-US" sz="1200" u="sng" dirty="0">
                          <a:effectLst/>
                          <a:hlinkClick r:id="rId2"/>
                        </a:rPr>
                        <a:t>Philip.Cobb@dms.myflorida.com</a:t>
                      </a:r>
                      <a:endParaRPr lang="en-US" sz="1200" dirty="0">
                        <a:effectLst/>
                        <a:latin typeface="Calibri"/>
                      </a:endParaRPr>
                    </a:p>
                  </a:txBody>
                  <a:tcPr marL="67853" marR="67853" marT="0" marB="0"/>
                </a:tc>
                <a:tc>
                  <a:txBody>
                    <a:bodyPr/>
                    <a:lstStyle/>
                    <a:p>
                      <a:r>
                        <a:rPr lang="en-US" sz="1200" dirty="0" smtClean="0">
                          <a:effectLst/>
                        </a:rPr>
                        <a:t>Strategic</a:t>
                      </a:r>
                      <a:r>
                        <a:rPr lang="en-US" sz="1200" baseline="0" dirty="0" smtClean="0">
                          <a:effectLst/>
                        </a:rPr>
                        <a:t> Planning Staff</a:t>
                      </a:r>
                      <a:endParaRPr lang="en-US" sz="1200" dirty="0">
                        <a:effectLst/>
                        <a:latin typeface="Calibri"/>
                      </a:endParaRPr>
                    </a:p>
                  </a:txBody>
                  <a:tcPr marL="67853" marR="67853" marT="0" marB="0"/>
                </a:tc>
              </a:tr>
              <a:tr h="535631">
                <a:tc>
                  <a:txBody>
                    <a:bodyPr/>
                    <a:lstStyle/>
                    <a:p>
                      <a:r>
                        <a:rPr lang="en-US" sz="1200" dirty="0">
                          <a:effectLst/>
                        </a:rPr>
                        <a:t>Monday, </a:t>
                      </a:r>
                    </a:p>
                    <a:p>
                      <a:r>
                        <a:rPr lang="en-US" sz="1200" dirty="0">
                          <a:effectLst/>
                        </a:rPr>
                        <a:t>June 30, 2014</a:t>
                      </a:r>
                      <a:endParaRPr lang="en-US" sz="1200" dirty="0">
                        <a:effectLst/>
                        <a:latin typeface="Calibri"/>
                      </a:endParaRPr>
                    </a:p>
                  </a:txBody>
                  <a:tcPr marL="67853" marR="67853" marT="0" marB="0"/>
                </a:tc>
                <a:tc>
                  <a:txBody>
                    <a:bodyPr/>
                    <a:lstStyle/>
                    <a:p>
                      <a:r>
                        <a:rPr lang="en-US" sz="1200" dirty="0">
                          <a:effectLst/>
                        </a:rPr>
                        <a:t>Updated owned facility data, including recording any new facilities</a:t>
                      </a:r>
                      <a:endParaRPr lang="en-US" sz="1200" dirty="0">
                        <a:effectLst/>
                        <a:latin typeface="Calibri"/>
                      </a:endParaRPr>
                    </a:p>
                  </a:txBody>
                  <a:tcPr marL="67853" marR="67853" marT="0" marB="0"/>
                </a:tc>
                <a:tc>
                  <a:txBody>
                    <a:bodyPr/>
                    <a:lstStyle/>
                    <a:p>
                      <a:r>
                        <a:rPr lang="en-US" sz="1200" dirty="0">
                          <a:effectLst/>
                        </a:rPr>
                        <a:t>FL-SOLARIS FITS Application</a:t>
                      </a:r>
                      <a:endParaRPr lang="en-US" sz="1200" dirty="0">
                        <a:effectLst/>
                        <a:latin typeface="Calibri"/>
                      </a:endParaRPr>
                    </a:p>
                  </a:txBody>
                  <a:tcPr marL="67853" marR="67853" marT="0" marB="0"/>
                </a:tc>
                <a:tc>
                  <a:txBody>
                    <a:bodyPr/>
                    <a:lstStyle/>
                    <a:p>
                      <a:r>
                        <a:rPr lang="en-US" sz="1200" dirty="0">
                          <a:effectLst/>
                        </a:rPr>
                        <a:t>Agency FL-SOLARIS FITS Account Manager</a:t>
                      </a:r>
                      <a:endParaRPr lang="en-US" sz="1200" dirty="0">
                        <a:effectLst/>
                        <a:latin typeface="Calibri"/>
                      </a:endParaRPr>
                    </a:p>
                  </a:txBody>
                  <a:tcPr marL="67853" marR="67853" marT="0" marB="0"/>
                </a:tc>
              </a:tr>
              <a:tr h="803446">
                <a:tc>
                  <a:txBody>
                    <a:bodyPr/>
                    <a:lstStyle/>
                    <a:p>
                      <a:r>
                        <a:rPr lang="en-US" sz="1200" dirty="0">
                          <a:effectLst/>
                        </a:rPr>
                        <a:t>Monday, </a:t>
                      </a:r>
                    </a:p>
                    <a:p>
                      <a:r>
                        <a:rPr lang="en-US" sz="1200" dirty="0">
                          <a:effectLst/>
                        </a:rPr>
                        <a:t>June 30, 2014</a:t>
                      </a:r>
                      <a:endParaRPr lang="en-US" sz="1200" dirty="0">
                        <a:effectLst/>
                        <a:latin typeface="Calibri"/>
                      </a:endParaRPr>
                    </a:p>
                  </a:txBody>
                  <a:tcPr marL="67853" marR="67853" marT="0" marB="0"/>
                </a:tc>
                <a:tc>
                  <a:txBody>
                    <a:bodyPr/>
                    <a:lstStyle/>
                    <a:p>
                      <a:r>
                        <a:rPr lang="en-US" sz="1200" dirty="0">
                          <a:effectLst/>
                        </a:rPr>
                        <a:t>Identification of any owned facility considered a disposition candidate</a:t>
                      </a:r>
                      <a:endParaRPr lang="en-US" sz="1200" dirty="0">
                        <a:effectLst/>
                        <a:latin typeface="Calibri"/>
                      </a:endParaRPr>
                    </a:p>
                  </a:txBody>
                  <a:tcPr marL="67853" marR="67853" marT="0" marB="0"/>
                </a:tc>
                <a:tc>
                  <a:txBody>
                    <a:bodyPr/>
                    <a:lstStyle/>
                    <a:p>
                      <a:r>
                        <a:rPr lang="en-US" sz="1200" dirty="0">
                          <a:effectLst/>
                        </a:rPr>
                        <a:t>FL-SOLARIS FITS Application (flag)</a:t>
                      </a:r>
                      <a:endParaRPr lang="en-US" sz="1200" dirty="0">
                        <a:effectLst/>
                        <a:latin typeface="Calibri"/>
                      </a:endParaRPr>
                    </a:p>
                  </a:txBody>
                  <a:tcPr marL="67853" marR="67853" marT="0" marB="0"/>
                </a:tc>
                <a:tc>
                  <a:txBody>
                    <a:bodyPr/>
                    <a:lstStyle/>
                    <a:p>
                      <a:r>
                        <a:rPr lang="en-US" sz="1200" dirty="0">
                          <a:effectLst/>
                        </a:rPr>
                        <a:t>Agency FL-SOLARIS FITS Account Manager</a:t>
                      </a:r>
                      <a:endParaRPr lang="en-US" sz="1200" dirty="0">
                        <a:effectLst/>
                        <a:latin typeface="Calibri"/>
                      </a:endParaRPr>
                    </a:p>
                  </a:txBody>
                  <a:tcPr marL="67853" marR="67853" marT="0" marB="0"/>
                </a:tc>
              </a:tr>
            </a:tbl>
          </a:graphicData>
        </a:graphic>
      </p:graphicFrame>
      <p:sp>
        <p:nvSpPr>
          <p:cNvPr id="21" name="Text Placeholder 20"/>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200" b="1" dirty="0">
                <a:solidFill>
                  <a:srgbClr val="0070C0"/>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a:p>
          <a:p>
            <a:pPr marL="0" indent="0">
              <a:buNone/>
            </a:pPr>
            <a:endParaRPr lang="en-US" dirty="0"/>
          </a:p>
        </p:txBody>
      </p:sp>
      <p:sp>
        <p:nvSpPr>
          <p:cNvPr id="4" name="TextBox 3"/>
          <p:cNvSpPr txBox="1"/>
          <p:nvPr/>
        </p:nvSpPr>
        <p:spPr>
          <a:xfrm>
            <a:off x="2445658" y="220011"/>
            <a:ext cx="6241142" cy="1077218"/>
          </a:xfrm>
          <a:prstGeom prst="rect">
            <a:avLst/>
          </a:prstGeom>
          <a:noFill/>
        </p:spPr>
        <p:txBody>
          <a:bodyPr wrap="square" rtlCol="0">
            <a:spAutoFit/>
          </a:bodyPr>
          <a:lstStyle/>
          <a:p>
            <a:pPr algn="ctr"/>
            <a:r>
              <a:rPr lang="en-US" sz="3200" b="1" dirty="0" smtClean="0">
                <a:solidFill>
                  <a:srgbClr val="0070C0"/>
                </a:solidFill>
              </a:rPr>
              <a:t>2014 Annual Data Gathering </a:t>
            </a:r>
            <a:r>
              <a:rPr lang="en-US" sz="3200" b="1" dirty="0">
                <a:solidFill>
                  <a:srgbClr val="0070C0"/>
                </a:solidFill>
              </a:rPr>
              <a:t>Expectations</a:t>
            </a:r>
          </a:p>
        </p:txBody>
      </p:sp>
      <p:sp>
        <p:nvSpPr>
          <p:cNvPr id="3" name="Slide Number Placeholder 2"/>
          <p:cNvSpPr>
            <a:spLocks noGrp="1"/>
          </p:cNvSpPr>
          <p:nvPr>
            <p:ph type="sldNum" sz="quarter" idx="12"/>
          </p:nvPr>
        </p:nvSpPr>
        <p:spPr/>
        <p:txBody>
          <a:bodyPr/>
          <a:lstStyle/>
          <a:p>
            <a:fld id="{5127E8A8-A1AC-3744-8503-C3C2F1EEADF2}" type="slidenum">
              <a:rPr lang="en-US" smtClean="0"/>
              <a:t>22</a:t>
            </a:fld>
            <a:endParaRPr lang="en-US" dirty="0"/>
          </a:p>
        </p:txBody>
      </p:sp>
    </p:spTree>
    <p:extLst>
      <p:ext uri="{BB962C8B-B14F-4D97-AF65-F5344CB8AC3E}">
        <p14:creationId xmlns:p14="http://schemas.microsoft.com/office/powerpoint/2010/main" val="2207685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0" y="800100"/>
            <a:ext cx="6400800" cy="5486400"/>
          </a:xfrm>
        </p:spPr>
        <p:txBody>
          <a:bodyPr>
            <a:normAutofit fontScale="25000" lnSpcReduction="20000"/>
          </a:bodyPr>
          <a:lstStyle/>
          <a:p>
            <a:pPr marL="0" indent="0" algn="ctr">
              <a:buNone/>
            </a:pPr>
            <a:r>
              <a:rPr lang="en-US" sz="16000" b="1" dirty="0" smtClean="0">
                <a:solidFill>
                  <a:srgbClr val="0070C0"/>
                </a:solidFill>
              </a:rPr>
              <a:t>Strategic Planning</a:t>
            </a:r>
            <a:endParaRPr lang="en-US" sz="16000" b="1" dirty="0">
              <a:solidFill>
                <a:srgbClr val="0070C0"/>
              </a:solidFill>
            </a:endParaRPr>
          </a:p>
          <a:p>
            <a:pPr marL="0" indent="0" algn="ctr">
              <a:buNone/>
            </a:pPr>
            <a:endParaRPr lang="en-US" dirty="0" smtClean="0">
              <a:solidFill>
                <a:srgbClr val="002060"/>
              </a:solidFill>
            </a:endParaRPr>
          </a:p>
          <a:p>
            <a:pPr marL="0" indent="0" algn="ctr">
              <a:buNone/>
            </a:pPr>
            <a:endParaRPr lang="en-US" dirty="0">
              <a:solidFill>
                <a:srgbClr val="002060"/>
              </a:solidFill>
            </a:endParaRPr>
          </a:p>
          <a:p>
            <a:pPr marL="0" lvl="0" indent="0">
              <a:buNone/>
            </a:pPr>
            <a:r>
              <a:rPr lang="en-US" sz="9600" b="1" dirty="0" smtClean="0"/>
              <a:t>Reporting </a:t>
            </a:r>
            <a:r>
              <a:rPr lang="en-US" sz="9600" b="1" dirty="0"/>
              <a:t>and Production: </a:t>
            </a:r>
            <a:r>
              <a:rPr lang="en-US" sz="9600" b="1" dirty="0" smtClean="0"/>
              <a:t> </a:t>
            </a:r>
            <a:endParaRPr lang="en-US" sz="9600" b="1" dirty="0"/>
          </a:p>
          <a:p>
            <a:pPr lvl="1">
              <a:lnSpc>
                <a:spcPct val="120000"/>
              </a:lnSpc>
              <a:buFont typeface="Arial" panose="020B0604020202020204" pitchFamily="34" charset="0"/>
              <a:buChar char="•"/>
            </a:pPr>
            <a:r>
              <a:rPr lang="en-US" sz="9600" dirty="0"/>
              <a:t>Prepares and publishes statutorily required annual reports (due October 1): </a:t>
            </a:r>
          </a:p>
          <a:p>
            <a:pPr lvl="2">
              <a:lnSpc>
                <a:spcPct val="120000"/>
              </a:lnSpc>
              <a:buFont typeface="Courier New" panose="02070309020205020404" pitchFamily="49" charset="0"/>
              <a:buChar char="o"/>
            </a:pPr>
            <a:r>
              <a:rPr lang="en-US" sz="8000" dirty="0"/>
              <a:t>Master Leasing Report </a:t>
            </a:r>
            <a:r>
              <a:rPr lang="en-US" sz="8000" dirty="0" smtClean="0"/>
              <a:t>and </a:t>
            </a:r>
            <a:r>
              <a:rPr lang="en-US" sz="8000" dirty="0"/>
              <a:t>Five-Year Strategic Leasing Plan</a:t>
            </a:r>
          </a:p>
          <a:p>
            <a:pPr lvl="2">
              <a:lnSpc>
                <a:spcPct val="120000"/>
              </a:lnSpc>
              <a:buFont typeface="Courier New" panose="02070309020205020404" pitchFamily="49" charset="0"/>
              <a:buChar char="o"/>
            </a:pPr>
            <a:r>
              <a:rPr lang="en-US" sz="8000" dirty="0"/>
              <a:t>State Facilities Inventory and Disposition Report</a:t>
            </a:r>
          </a:p>
          <a:p>
            <a:pPr lvl="1">
              <a:lnSpc>
                <a:spcPct val="120000"/>
              </a:lnSpc>
              <a:buFont typeface="Arial" panose="020B0604020202020204" pitchFamily="34" charset="0"/>
              <a:buChar char="•"/>
            </a:pPr>
            <a:r>
              <a:rPr lang="en-US" sz="9600" dirty="0" smtClean="0"/>
              <a:t>Assists with lease cost savings and monthly operational reporting</a:t>
            </a:r>
          </a:p>
          <a:p>
            <a:pPr lvl="1">
              <a:lnSpc>
                <a:spcPct val="120000"/>
              </a:lnSpc>
              <a:buFont typeface="Arial" panose="020B0604020202020204" pitchFamily="34" charset="0"/>
              <a:buChar char="•"/>
            </a:pPr>
            <a:r>
              <a:rPr lang="en-US" sz="9600" dirty="0" smtClean="0"/>
              <a:t>Produces </a:t>
            </a:r>
            <a:r>
              <a:rPr lang="en-US" sz="9600" dirty="0"/>
              <a:t>mapping products of all state-owned and leased </a:t>
            </a:r>
            <a:r>
              <a:rPr lang="en-US" sz="9600" dirty="0" smtClean="0"/>
              <a:t>facilities</a:t>
            </a: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200" b="1" dirty="0">
                <a:solidFill>
                  <a:srgbClr val="0070C0"/>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smtClean="0"/>
          </a:p>
        </p:txBody>
      </p:sp>
      <p:sp>
        <p:nvSpPr>
          <p:cNvPr id="4" name="Slide Number Placeholder 3"/>
          <p:cNvSpPr>
            <a:spLocks noGrp="1"/>
          </p:cNvSpPr>
          <p:nvPr>
            <p:ph type="sldNum" sz="quarter" idx="12"/>
          </p:nvPr>
        </p:nvSpPr>
        <p:spPr/>
        <p:txBody>
          <a:bodyPr/>
          <a:lstStyle/>
          <a:p>
            <a:fld id="{5127E8A8-A1AC-3744-8503-C3C2F1EEADF2}" type="slidenum">
              <a:rPr lang="en-US" smtClean="0"/>
              <a:t>23</a:t>
            </a:fld>
            <a:endParaRPr lang="en-US" dirty="0"/>
          </a:p>
        </p:txBody>
      </p:sp>
    </p:spTree>
    <p:extLst>
      <p:ext uri="{BB962C8B-B14F-4D97-AF65-F5344CB8AC3E}">
        <p14:creationId xmlns:p14="http://schemas.microsoft.com/office/powerpoint/2010/main" val="1443434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0" y="800100"/>
            <a:ext cx="6400800" cy="5486400"/>
          </a:xfrm>
        </p:spPr>
        <p:txBody>
          <a:bodyPr>
            <a:normAutofit fontScale="77500" lnSpcReduction="20000"/>
          </a:bodyPr>
          <a:lstStyle/>
          <a:p>
            <a:pPr marL="0" indent="0" algn="ctr">
              <a:buNone/>
            </a:pPr>
            <a:r>
              <a:rPr lang="en-US" sz="5200" b="1" dirty="0" smtClean="0">
                <a:solidFill>
                  <a:srgbClr val="0070C0"/>
                </a:solidFill>
              </a:rPr>
              <a:t>Strategic Planning</a:t>
            </a:r>
            <a:endParaRPr lang="en-US" sz="5200" b="1" dirty="0">
              <a:solidFill>
                <a:srgbClr val="0070C0"/>
              </a:solidFill>
            </a:endParaRPr>
          </a:p>
          <a:p>
            <a:pPr lvl="0"/>
            <a:endParaRPr lang="en-US" sz="3400" dirty="0" smtClean="0">
              <a:solidFill>
                <a:srgbClr val="0070C0"/>
              </a:solidFill>
            </a:endParaRPr>
          </a:p>
          <a:p>
            <a:pPr marL="0" lvl="0" indent="0">
              <a:buNone/>
            </a:pPr>
            <a:r>
              <a:rPr lang="en-US" sz="3400" b="1" dirty="0" smtClean="0"/>
              <a:t>FL-SOLARIS/FITS </a:t>
            </a:r>
            <a:r>
              <a:rPr lang="en-US" sz="3400" b="1" dirty="0"/>
              <a:t>Oversight</a:t>
            </a:r>
            <a:r>
              <a:rPr lang="en-US" sz="3400" b="1" dirty="0" smtClean="0"/>
              <a:t>:</a:t>
            </a:r>
          </a:p>
          <a:p>
            <a:pPr marL="0" lvl="0" indent="0">
              <a:buNone/>
            </a:pPr>
            <a:endParaRPr lang="en-US" sz="3400" dirty="0"/>
          </a:p>
          <a:p>
            <a:pPr lvl="1">
              <a:buFont typeface="Arial" panose="020B0604020202020204" pitchFamily="34" charset="0"/>
              <a:buChar char="•"/>
            </a:pPr>
            <a:r>
              <a:rPr lang="en-US" sz="3400" dirty="0"/>
              <a:t>Participates in the oversight and operation </a:t>
            </a:r>
            <a:r>
              <a:rPr lang="en-US" sz="3400" dirty="0" smtClean="0"/>
              <a:t>of FL-SOLARIS/FITS, </a:t>
            </a:r>
            <a:r>
              <a:rPr lang="en-US" sz="3400" dirty="0"/>
              <a:t>an inventory of all state-owned and leased </a:t>
            </a:r>
            <a:r>
              <a:rPr lang="en-US" sz="3400" dirty="0" smtClean="0"/>
              <a:t>facilities</a:t>
            </a:r>
          </a:p>
          <a:p>
            <a:pPr marL="457200" lvl="1" indent="0">
              <a:buNone/>
            </a:pPr>
            <a:endParaRPr lang="en-US" sz="3400" dirty="0"/>
          </a:p>
          <a:p>
            <a:pPr lvl="1">
              <a:buFont typeface="Arial" panose="020B0604020202020204" pitchFamily="34" charset="0"/>
              <a:buChar char="•"/>
            </a:pPr>
            <a:r>
              <a:rPr lang="en-US" sz="3400" dirty="0"/>
              <a:t>Provides oversight of contracts for enhancements to </a:t>
            </a:r>
            <a:r>
              <a:rPr lang="en-US" sz="3400" dirty="0" smtClean="0"/>
              <a:t>FL-SOLARIS/FITS</a:t>
            </a:r>
          </a:p>
          <a:p>
            <a:pPr marL="457200" lvl="1" indent="0">
              <a:buNone/>
            </a:pPr>
            <a:endParaRPr lang="en-US" sz="3400" dirty="0"/>
          </a:p>
          <a:p>
            <a:pPr lvl="1">
              <a:buFont typeface="Arial" panose="020B0604020202020204" pitchFamily="34" charset="0"/>
              <a:buChar char="•"/>
            </a:pPr>
            <a:r>
              <a:rPr lang="en-US" sz="3400" dirty="0"/>
              <a:t>Keeps FL-SOLARIS/FITS up to date with respect to DMS facilities</a:t>
            </a:r>
          </a:p>
          <a:p>
            <a:pPr lvl="1">
              <a:buFont typeface="Courier New" panose="02070309020205020404" pitchFamily="49" charset="0"/>
              <a:buChar char="o"/>
            </a:pPr>
            <a:endParaRPr lang="en-US" sz="3400" dirty="0"/>
          </a:p>
          <a:p>
            <a:pPr marL="457200" lvl="1" indent="0">
              <a:buNone/>
            </a:pPr>
            <a:endParaRPr lang="en-US" sz="3400" dirty="0"/>
          </a:p>
          <a:p>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200" b="1" dirty="0">
                <a:solidFill>
                  <a:srgbClr val="0070C0"/>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24</a:t>
            </a:fld>
            <a:endParaRPr lang="en-US" dirty="0"/>
          </a:p>
        </p:txBody>
      </p:sp>
    </p:spTree>
    <p:extLst>
      <p:ext uri="{BB962C8B-B14F-4D97-AF65-F5344CB8AC3E}">
        <p14:creationId xmlns:p14="http://schemas.microsoft.com/office/powerpoint/2010/main" val="3580010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000" b="1" dirty="0" smtClean="0">
                <a:solidFill>
                  <a:srgbClr val="0070C0"/>
                </a:solidFill>
              </a:rPr>
              <a:t>Strategic Planning</a:t>
            </a:r>
          </a:p>
          <a:p>
            <a:pPr marL="0" indent="0" algn="ctr">
              <a:buNone/>
            </a:pPr>
            <a:endParaRPr lang="en-US" sz="1100" b="1" dirty="0">
              <a:solidFill>
                <a:schemeClr val="tx2">
                  <a:lumMod val="60000"/>
                  <a:lumOff val="40000"/>
                </a:schemeClr>
              </a:solidFill>
            </a:endParaRPr>
          </a:p>
          <a:p>
            <a:pPr marL="0" lvl="0" indent="0">
              <a:buNone/>
            </a:pPr>
            <a:r>
              <a:rPr lang="en-US" sz="2800" b="1" dirty="0" smtClean="0"/>
              <a:t>Backfill/Redevelopment Strategies:</a:t>
            </a:r>
          </a:p>
          <a:p>
            <a:pPr marL="0" lvl="0" indent="0">
              <a:buNone/>
            </a:pPr>
            <a:endParaRPr lang="en-US" sz="1100" b="1" dirty="0"/>
          </a:p>
          <a:p>
            <a:pPr lvl="1">
              <a:lnSpc>
                <a:spcPct val="120000"/>
              </a:lnSpc>
              <a:buFont typeface="Arial" panose="020B0604020202020204" pitchFamily="34" charset="0"/>
              <a:buChar char="•"/>
            </a:pPr>
            <a:r>
              <a:rPr lang="en-US" sz="2100" dirty="0"/>
              <a:t>Develops recommendations and coordinates implementation of strategies for backfilling vacant space within </a:t>
            </a:r>
            <a:r>
              <a:rPr lang="en-US" sz="2100" dirty="0" smtClean="0"/>
              <a:t>Florida Facilities Pool (FFP) facilities.</a:t>
            </a:r>
          </a:p>
          <a:p>
            <a:pPr marL="457200" lvl="1" indent="0">
              <a:lnSpc>
                <a:spcPct val="120000"/>
              </a:lnSpc>
              <a:buNone/>
            </a:pPr>
            <a:endParaRPr lang="en-US" sz="1100" dirty="0"/>
          </a:p>
          <a:p>
            <a:pPr lvl="1">
              <a:lnSpc>
                <a:spcPct val="120000"/>
              </a:lnSpc>
              <a:buFont typeface="Arial" panose="020B0604020202020204" pitchFamily="34" charset="0"/>
              <a:buChar char="•"/>
            </a:pPr>
            <a:r>
              <a:rPr lang="en-US" sz="2100" dirty="0"/>
              <a:t>Provides buy/build/lease analysis to evaluate opportunities and make recommendations for cost savings and/or increased </a:t>
            </a:r>
            <a:r>
              <a:rPr lang="en-US" sz="2100" dirty="0" smtClean="0"/>
              <a:t>efficiencies.</a:t>
            </a:r>
            <a:endParaRPr lang="en-US" sz="21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200" b="1" dirty="0">
                <a:solidFill>
                  <a:srgbClr val="0070C0"/>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
        <p:nvSpPr>
          <p:cNvPr id="4" name="Slide Number Placeholder 3"/>
          <p:cNvSpPr>
            <a:spLocks noGrp="1"/>
          </p:cNvSpPr>
          <p:nvPr>
            <p:ph type="sldNum" sz="quarter" idx="12"/>
          </p:nvPr>
        </p:nvSpPr>
        <p:spPr/>
        <p:txBody>
          <a:bodyPr/>
          <a:lstStyle/>
          <a:p>
            <a:fld id="{5127E8A8-A1AC-3744-8503-C3C2F1EEADF2}" type="slidenum">
              <a:rPr lang="en-US" smtClean="0"/>
              <a:t>25</a:t>
            </a:fld>
            <a:endParaRPr lang="en-US" dirty="0"/>
          </a:p>
        </p:txBody>
      </p:sp>
    </p:spTree>
    <p:extLst>
      <p:ext uri="{BB962C8B-B14F-4D97-AF65-F5344CB8AC3E}">
        <p14:creationId xmlns:p14="http://schemas.microsoft.com/office/powerpoint/2010/main" val="1341981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54179" y="654198"/>
            <a:ext cx="6400800" cy="5927577"/>
          </a:xfrm>
        </p:spPr>
        <p:txBody>
          <a:bodyPr>
            <a:normAutofit fontScale="62500" lnSpcReduction="20000"/>
          </a:bodyPr>
          <a:lstStyle/>
          <a:p>
            <a:pPr marL="0" indent="0" algn="ctr">
              <a:buNone/>
            </a:pPr>
            <a:r>
              <a:rPr lang="en-US" sz="6400" b="1" dirty="0" smtClean="0">
                <a:solidFill>
                  <a:srgbClr val="0070C0"/>
                </a:solidFill>
              </a:rPr>
              <a:t>2013 Backfill Strategies</a:t>
            </a:r>
          </a:p>
          <a:p>
            <a:pPr marL="0" indent="0">
              <a:buNone/>
            </a:pPr>
            <a:endParaRPr lang="en-US" dirty="0"/>
          </a:p>
          <a:p>
            <a:r>
              <a:rPr lang="en-US" sz="3800" dirty="0" smtClean="0"/>
              <a:t>The 2013 </a:t>
            </a:r>
            <a:r>
              <a:rPr lang="en-US" sz="3800" dirty="0"/>
              <a:t>Five-Year Strategic </a:t>
            </a:r>
            <a:r>
              <a:rPr lang="en-US" sz="3800" dirty="0" smtClean="0"/>
              <a:t>Leasing </a:t>
            </a:r>
            <a:r>
              <a:rPr lang="en-US" sz="3800" dirty="0"/>
              <a:t>Plan identified </a:t>
            </a:r>
            <a:r>
              <a:rPr lang="en-US" sz="3800" dirty="0" smtClean="0"/>
              <a:t>several FFP buildings with higher vacancies to </a:t>
            </a:r>
            <a:r>
              <a:rPr lang="en-US" sz="3800" dirty="0"/>
              <a:t>“</a:t>
            </a:r>
            <a:r>
              <a:rPr lang="en-US" sz="3800" dirty="0" smtClean="0"/>
              <a:t>backfill.”</a:t>
            </a:r>
            <a:endParaRPr lang="en-US" sz="3800" dirty="0"/>
          </a:p>
          <a:p>
            <a:pPr marL="0" indent="0">
              <a:buNone/>
            </a:pPr>
            <a:endParaRPr lang="en-US" sz="3800" dirty="0"/>
          </a:p>
          <a:p>
            <a:r>
              <a:rPr lang="en-US" sz="3800" dirty="0"/>
              <a:t>DMS received $</a:t>
            </a:r>
            <a:r>
              <a:rPr lang="en-US" sz="3800" dirty="0" smtClean="0"/>
              <a:t>4,155,693 </a:t>
            </a:r>
            <a:r>
              <a:rPr lang="en-US" sz="3800" dirty="0"/>
              <a:t>to </a:t>
            </a:r>
            <a:r>
              <a:rPr lang="en-US" sz="3800" dirty="0" smtClean="0"/>
              <a:t>reconfigure and backfill </a:t>
            </a:r>
            <a:r>
              <a:rPr lang="en-US" sz="3800" dirty="0"/>
              <a:t>space to meet </a:t>
            </a:r>
            <a:r>
              <a:rPr lang="en-US" sz="3800" dirty="0" smtClean="0"/>
              <a:t>agency needs: </a:t>
            </a:r>
            <a:endParaRPr lang="en-US" sz="3800" dirty="0"/>
          </a:p>
          <a:p>
            <a:pPr lvl="1">
              <a:buFont typeface="Courier New" panose="02070309020205020404" pitchFamily="49" charset="0"/>
              <a:buChar char="o"/>
            </a:pPr>
            <a:r>
              <a:rPr lang="en-US" sz="2900" dirty="0"/>
              <a:t>Hurston – DOR, DEA, </a:t>
            </a:r>
            <a:r>
              <a:rPr lang="en-US" sz="2900" dirty="0" smtClean="0"/>
              <a:t>DFS + ADA work in restroom</a:t>
            </a:r>
          </a:p>
          <a:p>
            <a:pPr lvl="1">
              <a:buFont typeface="Courier New" panose="02070309020205020404" pitchFamily="49" charset="0"/>
              <a:buChar char="o"/>
            </a:pPr>
            <a:r>
              <a:rPr lang="en-US" sz="2900" dirty="0" smtClean="0"/>
              <a:t>Peterson </a:t>
            </a:r>
            <a:r>
              <a:rPr lang="en-US" sz="2900" dirty="0"/>
              <a:t>– </a:t>
            </a:r>
            <a:r>
              <a:rPr lang="en-US" sz="2900" dirty="0" smtClean="0"/>
              <a:t>DCF + ADA work in restrooms</a:t>
            </a:r>
          </a:p>
          <a:p>
            <a:pPr lvl="1">
              <a:buFont typeface="Courier New" panose="02070309020205020404" pitchFamily="49" charset="0"/>
              <a:buChar char="o"/>
            </a:pPr>
            <a:r>
              <a:rPr lang="en-US" sz="2900" dirty="0" smtClean="0"/>
              <a:t>D’Alessandro </a:t>
            </a:r>
            <a:r>
              <a:rPr lang="en-US" sz="2900" dirty="0"/>
              <a:t>– DEA + ADA work in </a:t>
            </a:r>
            <a:r>
              <a:rPr lang="en-US" sz="2900" dirty="0" smtClean="0"/>
              <a:t>restrooms</a:t>
            </a:r>
          </a:p>
          <a:p>
            <a:pPr lvl="1">
              <a:buFont typeface="Courier New" panose="02070309020205020404" pitchFamily="49" charset="0"/>
              <a:buChar char="o"/>
            </a:pPr>
            <a:r>
              <a:rPr lang="en-US" sz="2900" dirty="0" smtClean="0"/>
              <a:t>Trammell </a:t>
            </a:r>
            <a:r>
              <a:rPr lang="en-US" sz="2900" dirty="0"/>
              <a:t>– DOH, DOC, PSC + ADA work in restrooms</a:t>
            </a:r>
          </a:p>
          <a:p>
            <a:pPr>
              <a:buFont typeface="Wingdings" panose="05000000000000000000" pitchFamily="2" charset="2"/>
              <a:buChar char="ü"/>
            </a:pPr>
            <a:endParaRPr lang="en-US" sz="2600" dirty="0"/>
          </a:p>
          <a:p>
            <a:r>
              <a:rPr lang="en-US" sz="3800" dirty="0" smtClean="0"/>
              <a:t>The revised reconfiguration/backfill plan is projected to generate $558,017 in recurring (annualized) savings and $867,435 in annual revenue to the FFP.</a:t>
            </a:r>
            <a:endParaRPr lang="en-US" sz="38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200" b="1" dirty="0">
                <a:solidFill>
                  <a:srgbClr val="0070C0"/>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690282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53540" y="560773"/>
            <a:ext cx="6990460" cy="5901939"/>
          </a:xfrm>
        </p:spPr>
        <p:txBody>
          <a:bodyPr>
            <a:normAutofit/>
          </a:bodyPr>
          <a:lstStyle/>
          <a:p>
            <a:pPr marL="0" indent="0" algn="ctr">
              <a:buNone/>
            </a:pPr>
            <a:r>
              <a:rPr lang="en-US" sz="3600" b="1" dirty="0" smtClean="0">
                <a:solidFill>
                  <a:srgbClr val="0070C0"/>
                </a:solidFill>
              </a:rPr>
              <a:t>Snapshot of 2013 Reconfiguration/Backfill Plan</a:t>
            </a:r>
            <a:endParaRPr lang="en-US" sz="3600" b="1" dirty="0">
              <a:solidFill>
                <a:srgbClr val="0070C0"/>
              </a:solidFill>
            </a:endParaRPr>
          </a:p>
          <a:p>
            <a:pPr marL="0" indent="0">
              <a:buNone/>
            </a:pPr>
            <a:r>
              <a:rPr lang="en-US" sz="2400" b="1" dirty="0"/>
              <a:t> </a:t>
            </a:r>
            <a:endParaRPr lang="en-US" sz="2400"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smtClean="0"/>
          </a:p>
          <a:p>
            <a:pPr marL="0" indent="0">
              <a:buNone/>
            </a:pPr>
            <a:r>
              <a:rPr lang="en-US" sz="1100" dirty="0" smtClean="0"/>
              <a:t>	Source: Excerpt from September 15, 2013, Legislative Budget Commission Revised </a:t>
            </a:r>
          </a:p>
          <a:p>
            <a:pPr marL="0" indent="0">
              <a:buNone/>
            </a:pPr>
            <a:r>
              <a:rPr lang="en-US" sz="1100" dirty="0" smtClean="0"/>
              <a:t>	Backfill Plan.  Numbers are subject to change and have not been updated.</a:t>
            </a:r>
            <a:endParaRPr lang="en-US" sz="1100" dirty="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200" b="1" dirty="0">
                <a:solidFill>
                  <a:srgbClr val="0070C0"/>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smtClean="0"/>
          </a:p>
        </p:txBody>
      </p:sp>
      <p:sp>
        <p:nvSpPr>
          <p:cNvPr id="4" name="Slide Number Placeholder 3"/>
          <p:cNvSpPr>
            <a:spLocks noGrp="1"/>
          </p:cNvSpPr>
          <p:nvPr>
            <p:ph type="sldNum" sz="quarter" idx="12"/>
          </p:nvPr>
        </p:nvSpPr>
        <p:spPr/>
        <p:txBody>
          <a:bodyPr/>
          <a:lstStyle/>
          <a:p>
            <a:fld id="{5127E8A8-A1AC-3744-8503-C3C2F1EEADF2}" type="slidenum">
              <a:rPr lang="en-US" smtClean="0"/>
              <a:t>27</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676970" y="2028122"/>
            <a:ext cx="5943600" cy="2699385"/>
          </a:xfrm>
          <a:prstGeom prst="rect">
            <a:avLst/>
          </a:prstGeom>
          <a:noFill/>
          <a:ln>
            <a:noFill/>
          </a:ln>
        </p:spPr>
      </p:pic>
    </p:spTree>
    <p:extLst>
      <p:ext uri="{BB962C8B-B14F-4D97-AF65-F5344CB8AC3E}">
        <p14:creationId xmlns:p14="http://schemas.microsoft.com/office/powerpoint/2010/main" val="3687051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800" dirty="0" smtClean="0">
                <a:solidFill>
                  <a:srgbClr val="0070C0"/>
                </a:solidFill>
              </a:rPr>
              <a:t>Section 4</a:t>
            </a:r>
          </a:p>
          <a:p>
            <a:pPr marL="0" indent="0" algn="ctr">
              <a:buNone/>
            </a:pPr>
            <a:endParaRPr lang="en-US" sz="4800" dirty="0">
              <a:solidFill>
                <a:srgbClr val="0070C0"/>
              </a:solidFill>
            </a:endParaRPr>
          </a:p>
          <a:p>
            <a:pPr marL="0" indent="0" algn="ctr">
              <a:buNone/>
            </a:pPr>
            <a:r>
              <a:rPr lang="en-US" sz="4800" dirty="0" smtClean="0">
                <a:solidFill>
                  <a:srgbClr val="0070C0"/>
                </a:solidFill>
              </a:rPr>
              <a:t>Hiring a Broker</a:t>
            </a:r>
          </a:p>
          <a:p>
            <a:pPr marL="0" indent="0" algn="ctr">
              <a:buNone/>
            </a:pPr>
            <a:endParaRPr lang="en-US" sz="4800" dirty="0">
              <a:solidFill>
                <a:schemeClr val="accent1">
                  <a:lumMod val="60000"/>
                  <a:lumOff val="40000"/>
                </a:schemeClr>
              </a:solidFill>
            </a:endParaRPr>
          </a:p>
          <a:p>
            <a:pPr marL="0" indent="0" algn="ctr">
              <a:buNone/>
            </a:pPr>
            <a:r>
              <a:rPr lang="en-US" dirty="0" smtClean="0"/>
              <a:t>Beth Sparkman</a:t>
            </a: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t>Strategic Planning</a:t>
            </a:r>
          </a:p>
          <a:p>
            <a:pPr marL="0" lvl="0" indent="0">
              <a:lnSpc>
                <a:spcPct val="150000"/>
              </a:lnSpc>
              <a:buNone/>
            </a:pPr>
            <a:r>
              <a:rPr lang="en-US" sz="1200" b="1" dirty="0">
                <a:solidFill>
                  <a:srgbClr val="0070C0"/>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891324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sz="quarter" idx="13"/>
          </p:nvPr>
        </p:nvSpPr>
        <p:spPr>
          <a:xfrm>
            <a:off x="2248378" y="695325"/>
            <a:ext cx="6538686" cy="5591175"/>
          </a:xfrm>
        </p:spPr>
        <p:txBody>
          <a:bodyPr>
            <a:normAutofit/>
          </a:bodyPr>
          <a:lstStyle/>
          <a:p>
            <a:pPr marL="0" indent="0" algn="ctr">
              <a:buNone/>
            </a:pPr>
            <a:r>
              <a:rPr lang="en-US" sz="4000" b="1" dirty="0" smtClean="0">
                <a:solidFill>
                  <a:srgbClr val="0070C0"/>
                </a:solidFill>
              </a:rPr>
              <a:t>Hiring a Tenant Broker</a:t>
            </a:r>
          </a:p>
          <a:p>
            <a:pPr marL="0" indent="0">
              <a:buNone/>
            </a:pPr>
            <a:endParaRPr lang="en-US" sz="2400" b="1" i="1" u="sng" dirty="0"/>
          </a:p>
          <a:p>
            <a:pPr marL="0" indent="0">
              <a:buNone/>
            </a:pPr>
            <a:r>
              <a:rPr lang="en-US" sz="2000" b="1" i="1" u="sng" dirty="0"/>
              <a:t>Required by </a:t>
            </a:r>
            <a:r>
              <a:rPr lang="en-US" sz="2000" b="1" i="1" u="sng" dirty="0" smtClean="0"/>
              <a:t>Paragraph 255.25.(3)(a) Florida </a:t>
            </a:r>
            <a:r>
              <a:rPr lang="en-US" sz="2000" b="1" i="1" u="sng" dirty="0"/>
              <a:t>Statutes</a:t>
            </a:r>
          </a:p>
          <a:p>
            <a:pPr marL="0" indent="0">
              <a:buNone/>
            </a:pPr>
            <a:endParaRPr lang="en-US" sz="1900" dirty="0" smtClean="0"/>
          </a:p>
          <a:p>
            <a:r>
              <a:rPr lang="en-US" sz="2800" dirty="0" smtClean="0"/>
              <a:t>All actions on leases of 2,000+ SF require </a:t>
            </a:r>
            <a:r>
              <a:rPr lang="en-US" sz="2800" dirty="0"/>
              <a:t>the use of a </a:t>
            </a:r>
            <a:r>
              <a:rPr lang="en-US" sz="2800" dirty="0" smtClean="0"/>
              <a:t>Tenant Broker.</a:t>
            </a:r>
          </a:p>
          <a:p>
            <a:pPr marL="0" indent="0">
              <a:buNone/>
            </a:pPr>
            <a:endParaRPr lang="en-US" sz="1200" dirty="0" smtClean="0"/>
          </a:p>
          <a:p>
            <a:r>
              <a:rPr lang="en-US" sz="2800" dirty="0" smtClean="0"/>
              <a:t>Agencies choose a Tenant Broker and indicate their choice on the RSN.</a:t>
            </a:r>
          </a:p>
          <a:p>
            <a:pPr marL="0" indent="0">
              <a:buNone/>
            </a:pPr>
            <a:endParaRPr lang="en-US" sz="2000" dirty="0"/>
          </a:p>
        </p:txBody>
      </p:sp>
      <p:sp>
        <p:nvSpPr>
          <p:cNvPr id="21" name="Text Placeholder 20"/>
          <p:cNvSpPr>
            <a:spLocks noGrp="1"/>
          </p:cNvSpPr>
          <p:nvPr>
            <p:ph type="body" sz="quarter" idx="14"/>
          </p:nvPr>
        </p:nvSpPr>
        <p:spPr>
          <a:xfrm>
            <a:off x="137160" y="1307592"/>
            <a:ext cx="1713735"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200" b="1" dirty="0">
                <a:solidFill>
                  <a:srgbClr val="0070C0"/>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0828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sz="4800" dirty="0" smtClean="0">
                <a:solidFill>
                  <a:srgbClr val="0070C0"/>
                </a:solidFill>
              </a:rPr>
              <a:t>Section 1</a:t>
            </a:r>
          </a:p>
          <a:p>
            <a:pPr marL="0" indent="0" algn="ctr">
              <a:buNone/>
            </a:pPr>
            <a:endParaRPr lang="en-US" sz="4800" dirty="0">
              <a:solidFill>
                <a:srgbClr val="0070C0"/>
              </a:solidFill>
            </a:endParaRPr>
          </a:p>
          <a:p>
            <a:pPr marL="0" indent="0" algn="ctr">
              <a:buNone/>
            </a:pPr>
            <a:r>
              <a:rPr lang="en-US" sz="4800" dirty="0" smtClean="0">
                <a:solidFill>
                  <a:srgbClr val="0070C0"/>
                </a:solidFill>
              </a:rPr>
              <a:t>REDM Division Director</a:t>
            </a:r>
          </a:p>
          <a:p>
            <a:pPr marL="0" indent="0" algn="ctr">
              <a:buNone/>
            </a:pPr>
            <a:endParaRPr lang="en-US" dirty="0">
              <a:solidFill>
                <a:srgbClr val="FF0000"/>
              </a:solidFill>
            </a:endParaRPr>
          </a:p>
          <a:p>
            <a:pPr marL="0" indent="0" algn="ctr">
              <a:buNone/>
            </a:pPr>
            <a:r>
              <a:rPr lang="en-US" dirty="0" smtClean="0"/>
              <a:t>Tom Berger</a:t>
            </a:r>
            <a:endParaRPr lang="en-US" dirty="0"/>
          </a:p>
        </p:txBody>
      </p:sp>
      <p:sp>
        <p:nvSpPr>
          <p:cNvPr id="3" name="Text Placeholder 2"/>
          <p:cNvSpPr>
            <a:spLocks noGrp="1"/>
          </p:cNvSpPr>
          <p:nvPr>
            <p:ph type="body" sz="quarter" idx="14"/>
          </p:nvPr>
        </p:nvSpPr>
        <p:spPr>
          <a:xfrm>
            <a:off x="139700" y="1306286"/>
            <a:ext cx="1993900" cy="4980214"/>
          </a:xfrm>
        </p:spPr>
        <p:txBody>
          <a:bodyPr/>
          <a:lstStyle/>
          <a:p>
            <a:pPr marL="0" lvl="0" indent="0">
              <a:lnSpc>
                <a:spcPct val="150000"/>
              </a:lnSpc>
              <a:buNone/>
            </a:pPr>
            <a:r>
              <a:rPr lang="en-US" sz="1100" dirty="0"/>
              <a:t>Introductions</a:t>
            </a:r>
            <a:endParaRPr lang="en-US" sz="1200" dirty="0"/>
          </a:p>
          <a:p>
            <a:pPr marL="0" lvl="0" indent="0">
              <a:lnSpc>
                <a:spcPct val="150000"/>
              </a:lnSpc>
              <a:buNone/>
            </a:pPr>
            <a:r>
              <a:rPr lang="en-US" sz="1200" b="1" dirty="0">
                <a:solidFill>
                  <a:srgbClr val="0070C0"/>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a:p>
        </p:txBody>
      </p:sp>
    </p:spTree>
    <p:extLst>
      <p:ext uri="{BB962C8B-B14F-4D97-AF65-F5344CB8AC3E}">
        <p14:creationId xmlns:p14="http://schemas.microsoft.com/office/powerpoint/2010/main" val="1990912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sz="4000" b="1" dirty="0">
                <a:solidFill>
                  <a:srgbClr val="0070C0"/>
                </a:solidFill>
              </a:rPr>
              <a:t>Hiring a Tenant Broker</a:t>
            </a:r>
          </a:p>
          <a:p>
            <a:pPr marL="0" lvl="0" indent="0">
              <a:buNone/>
            </a:pPr>
            <a:endParaRPr lang="en-US" sz="1900" dirty="0">
              <a:solidFill>
                <a:prstClr val="black"/>
              </a:solidFill>
            </a:endParaRPr>
          </a:p>
          <a:p>
            <a:pPr lvl="0"/>
            <a:r>
              <a:rPr lang="en-US" sz="2400" dirty="0" smtClean="0">
                <a:solidFill>
                  <a:prstClr val="black"/>
                </a:solidFill>
              </a:rPr>
              <a:t>Upon </a:t>
            </a:r>
            <a:r>
              <a:rPr lang="en-US" sz="2400" dirty="0">
                <a:solidFill>
                  <a:prstClr val="black"/>
                </a:solidFill>
              </a:rPr>
              <a:t>DMS approval of the RSN agencies are </a:t>
            </a:r>
            <a:r>
              <a:rPr lang="en-US" sz="2400" u="sng" dirty="0">
                <a:solidFill>
                  <a:prstClr val="black"/>
                </a:solidFill>
              </a:rPr>
              <a:t>required</a:t>
            </a:r>
            <a:r>
              <a:rPr lang="en-US" sz="2400" dirty="0">
                <a:solidFill>
                  <a:prstClr val="black"/>
                </a:solidFill>
              </a:rPr>
              <a:t> to issue a purchase order to the Tenant Broker. PO shall </a:t>
            </a:r>
            <a:r>
              <a:rPr lang="en-US" sz="2400" dirty="0" smtClean="0">
                <a:solidFill>
                  <a:prstClr val="black"/>
                </a:solidFill>
              </a:rPr>
              <a:t>contain:</a:t>
            </a:r>
            <a:endParaRPr lang="en-US" sz="2400" dirty="0">
              <a:solidFill>
                <a:prstClr val="black"/>
              </a:solidFill>
            </a:endParaRPr>
          </a:p>
          <a:p>
            <a:pPr lvl="2">
              <a:buFont typeface="Courier New" panose="02070309020205020404" pitchFamily="49" charset="0"/>
              <a:buChar char="o"/>
            </a:pPr>
            <a:r>
              <a:rPr lang="en-US" sz="2000" dirty="0">
                <a:solidFill>
                  <a:prstClr val="black"/>
                </a:solidFill>
              </a:rPr>
              <a:t>Engagement Check </a:t>
            </a:r>
            <a:r>
              <a:rPr lang="en-US" sz="2000" dirty="0" smtClean="0">
                <a:solidFill>
                  <a:prstClr val="black"/>
                </a:solidFill>
              </a:rPr>
              <a:t>List</a:t>
            </a:r>
          </a:p>
          <a:p>
            <a:pPr marL="2286000" lvl="5" indent="0">
              <a:buNone/>
            </a:pPr>
            <a:r>
              <a:rPr lang="en-US" sz="1600" dirty="0" smtClean="0">
                <a:solidFill>
                  <a:prstClr val="black"/>
                </a:solidFill>
              </a:rPr>
              <a:t>OR</a:t>
            </a:r>
          </a:p>
          <a:p>
            <a:pPr lvl="2">
              <a:buFont typeface="Courier New" panose="02070309020205020404" pitchFamily="49" charset="0"/>
              <a:buChar char="o"/>
            </a:pPr>
            <a:r>
              <a:rPr lang="en-US" sz="2000" dirty="0" smtClean="0">
                <a:solidFill>
                  <a:prstClr val="black"/>
                </a:solidFill>
              </a:rPr>
              <a:t>Detailed </a:t>
            </a:r>
            <a:r>
              <a:rPr lang="en-US" sz="2000" dirty="0">
                <a:solidFill>
                  <a:prstClr val="black"/>
                </a:solidFill>
              </a:rPr>
              <a:t>Scope of </a:t>
            </a:r>
            <a:r>
              <a:rPr lang="en-US" sz="2000" dirty="0" smtClean="0">
                <a:solidFill>
                  <a:prstClr val="black"/>
                </a:solidFill>
              </a:rPr>
              <a:t>Work</a:t>
            </a:r>
            <a:endParaRPr lang="en-US" sz="2000" dirty="0">
              <a:solidFill>
                <a:prstClr val="black"/>
              </a:solidFill>
            </a:endParaRPr>
          </a:p>
          <a:p>
            <a:pPr marL="0" lvl="0" indent="0">
              <a:buNone/>
            </a:pPr>
            <a:endParaRPr lang="en-US" sz="1200" dirty="0">
              <a:solidFill>
                <a:prstClr val="black"/>
              </a:solidFill>
            </a:endParaRPr>
          </a:p>
          <a:p>
            <a:pPr lvl="0">
              <a:buFont typeface="Arial" panose="020B0604020202020204" pitchFamily="34" charset="0"/>
              <a:buChar char="•"/>
            </a:pPr>
            <a:r>
              <a:rPr lang="en-US" sz="2400" dirty="0">
                <a:solidFill>
                  <a:prstClr val="black"/>
                </a:solidFill>
              </a:rPr>
              <a:t>Engagement Check List or Scope of Work will indicate what documents the agency wants the </a:t>
            </a:r>
            <a:r>
              <a:rPr lang="en-US" sz="2400" dirty="0" smtClean="0">
                <a:solidFill>
                  <a:prstClr val="black"/>
                </a:solidFill>
              </a:rPr>
              <a:t>Tenant Broker </a:t>
            </a:r>
            <a:r>
              <a:rPr lang="en-US" sz="2400" dirty="0">
                <a:solidFill>
                  <a:prstClr val="black"/>
                </a:solidFill>
              </a:rPr>
              <a:t>to complete and due dates for each step in the process. </a:t>
            </a:r>
          </a:p>
          <a:p>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200" b="1" dirty="0">
                <a:solidFill>
                  <a:srgbClr val="0070C0"/>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982766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sz="4000" b="1" dirty="0">
                <a:solidFill>
                  <a:srgbClr val="0070C0"/>
                </a:solidFill>
              </a:rPr>
              <a:t>Hiring a Tenant Broker</a:t>
            </a:r>
          </a:p>
          <a:p>
            <a:endParaRPr lang="en-US" sz="2400" dirty="0" smtClean="0"/>
          </a:p>
          <a:p>
            <a:r>
              <a:rPr lang="en-US" sz="2400" dirty="0" smtClean="0"/>
              <a:t>Tenant Broker will ensure that the Lessor and Agency execute the Commission Agreement.</a:t>
            </a:r>
          </a:p>
          <a:p>
            <a:pPr marL="0" indent="0">
              <a:buNone/>
            </a:pPr>
            <a:endParaRPr lang="en-US" sz="1100" dirty="0" smtClean="0"/>
          </a:p>
          <a:p>
            <a:r>
              <a:rPr lang="en-US" sz="2400" dirty="0" smtClean="0"/>
              <a:t>Commission rates may be negotiated, but cannot exceed the rates established in the contract. </a:t>
            </a:r>
          </a:p>
          <a:p>
            <a:pPr marL="0" indent="0">
              <a:buNone/>
            </a:pPr>
            <a:endParaRPr lang="en-US" sz="1100" dirty="0"/>
          </a:p>
          <a:p>
            <a:r>
              <a:rPr lang="en-US" sz="2400" dirty="0" smtClean="0"/>
              <a:t>DMS Commission Agreement should not be altered.</a:t>
            </a:r>
            <a:endParaRPr lang="en-US" sz="24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200" b="1" dirty="0">
                <a:solidFill>
                  <a:srgbClr val="0070C0"/>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Tree>
    <p:extLst>
      <p:ext uri="{BB962C8B-B14F-4D97-AF65-F5344CB8AC3E}">
        <p14:creationId xmlns:p14="http://schemas.microsoft.com/office/powerpoint/2010/main" val="3597555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62200" y="800100"/>
            <a:ext cx="6400800" cy="5486400"/>
          </a:xfrm>
        </p:spPr>
        <p:txBody>
          <a:bodyPr>
            <a:normAutofit fontScale="92500" lnSpcReduction="20000"/>
          </a:bodyPr>
          <a:lstStyle/>
          <a:p>
            <a:pPr marL="0" indent="0" algn="ctr">
              <a:buNone/>
            </a:pPr>
            <a:r>
              <a:rPr lang="en-US" sz="4700" b="1" dirty="0">
                <a:solidFill>
                  <a:srgbClr val="0070C0"/>
                </a:solidFill>
              </a:rPr>
              <a:t>Hiring a Tenant Broker</a:t>
            </a:r>
          </a:p>
          <a:p>
            <a:pPr marL="0" indent="0" algn="ctr">
              <a:buNone/>
            </a:pPr>
            <a:endParaRPr lang="en-US" dirty="0" smtClean="0"/>
          </a:p>
          <a:p>
            <a:pPr marL="400050" lvl="1" indent="0">
              <a:buNone/>
            </a:pPr>
            <a:r>
              <a:rPr lang="en-US" sz="3000" dirty="0" smtClean="0"/>
              <a:t>Commission payment schedules:</a:t>
            </a:r>
          </a:p>
          <a:p>
            <a:pPr marL="400050" lvl="1" indent="0">
              <a:lnSpc>
                <a:spcPct val="150000"/>
              </a:lnSpc>
              <a:buNone/>
            </a:pPr>
            <a:r>
              <a:rPr lang="en-US" sz="2600" dirty="0" smtClean="0">
                <a:solidFill>
                  <a:srgbClr val="0070C0"/>
                </a:solidFill>
              </a:rPr>
              <a:t>(</a:t>
            </a:r>
            <a:r>
              <a:rPr lang="en-US" sz="2600" u="sng" dirty="0" smtClean="0">
                <a:solidFill>
                  <a:srgbClr val="0070C0"/>
                </a:solidFill>
              </a:rPr>
              <a:t>These cannot be modified</a:t>
            </a:r>
            <a:r>
              <a:rPr lang="en-US" sz="2600" dirty="0" smtClean="0">
                <a:solidFill>
                  <a:srgbClr val="0070C0"/>
                </a:solidFill>
              </a:rPr>
              <a:t>)</a:t>
            </a:r>
          </a:p>
          <a:p>
            <a:pPr marL="400050" lvl="1" indent="0">
              <a:lnSpc>
                <a:spcPct val="150000"/>
              </a:lnSpc>
              <a:buNone/>
            </a:pPr>
            <a:r>
              <a:rPr lang="en-US" sz="2600" dirty="0" smtClean="0"/>
              <a:t>	New Leases</a:t>
            </a:r>
          </a:p>
          <a:p>
            <a:pPr lvl="3">
              <a:buFont typeface="Arial" panose="020B0604020202020204" pitchFamily="34" charset="0"/>
              <a:buChar char="•"/>
            </a:pPr>
            <a:r>
              <a:rPr lang="en-US" sz="2200" dirty="0" smtClean="0"/>
              <a:t>50% on date the lease is signed.</a:t>
            </a:r>
          </a:p>
          <a:p>
            <a:pPr lvl="3">
              <a:lnSpc>
                <a:spcPct val="150000"/>
              </a:lnSpc>
              <a:buFont typeface="Arial" panose="020B0604020202020204" pitchFamily="34" charset="0"/>
              <a:buChar char="•"/>
            </a:pPr>
            <a:r>
              <a:rPr lang="en-US" sz="2200" dirty="0" smtClean="0"/>
              <a:t>50% at time of move-in.</a:t>
            </a:r>
          </a:p>
          <a:p>
            <a:pPr marL="400050" lvl="1" indent="0">
              <a:lnSpc>
                <a:spcPct val="150000"/>
              </a:lnSpc>
              <a:buNone/>
            </a:pPr>
            <a:r>
              <a:rPr lang="en-US" sz="2600" dirty="0" smtClean="0"/>
              <a:t>	Lease Modifications</a:t>
            </a:r>
          </a:p>
          <a:p>
            <a:pPr lvl="3">
              <a:buFont typeface="Arial" panose="020B0604020202020204" pitchFamily="34" charset="0"/>
              <a:buChar char="•"/>
            </a:pPr>
            <a:r>
              <a:rPr lang="en-US" sz="2200" dirty="0" smtClean="0"/>
              <a:t>100% at lease signature date</a:t>
            </a:r>
          </a:p>
          <a:p>
            <a:pPr lvl="3">
              <a:buFont typeface="Arial" panose="020B0604020202020204" pitchFamily="34" charset="0"/>
              <a:buChar char="•"/>
            </a:pPr>
            <a:endParaRPr lang="en-US" sz="2200" dirty="0" smtClean="0"/>
          </a:p>
          <a:p>
            <a:pPr marL="857250" lvl="2" indent="0">
              <a:buNone/>
            </a:pPr>
            <a:r>
              <a:rPr lang="en-US" sz="2600" dirty="0" smtClean="0"/>
              <a:t>Stay in Place Leases</a:t>
            </a:r>
          </a:p>
          <a:p>
            <a:pPr lvl="3">
              <a:buFont typeface="Arial" panose="020B0604020202020204" pitchFamily="34" charset="0"/>
              <a:buChar char="•"/>
            </a:pPr>
            <a:r>
              <a:rPr lang="en-US" sz="2200" dirty="0" smtClean="0"/>
              <a:t>100</a:t>
            </a:r>
            <a:r>
              <a:rPr lang="en-US" sz="2200" dirty="0"/>
              <a:t>% at lease signature date</a:t>
            </a:r>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3" name="Text Placeholder 2"/>
          <p:cNvSpPr>
            <a:spLocks noGrp="1"/>
          </p:cNvSpPr>
          <p:nvPr>
            <p:ph type="body" sz="quarter" idx="14"/>
          </p:nvPr>
        </p:nvSpPr>
        <p:spPr>
          <a:ln>
            <a:noFill/>
          </a:ln>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200" b="1" dirty="0">
                <a:solidFill>
                  <a:srgbClr val="0070C0"/>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Tree>
    <p:extLst>
      <p:ext uri="{BB962C8B-B14F-4D97-AF65-F5344CB8AC3E}">
        <p14:creationId xmlns:p14="http://schemas.microsoft.com/office/powerpoint/2010/main" val="3375460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94021" y="504825"/>
            <a:ext cx="6400800" cy="5486400"/>
          </a:xfrm>
        </p:spPr>
        <p:txBody>
          <a:bodyPr>
            <a:normAutofit fontScale="92500"/>
          </a:bodyPr>
          <a:lstStyle/>
          <a:p>
            <a:pPr marL="0" indent="0" algn="ctr">
              <a:buNone/>
            </a:pPr>
            <a:r>
              <a:rPr lang="en-US" sz="4000" b="1" dirty="0" smtClean="0">
                <a:solidFill>
                  <a:srgbClr val="0070C0"/>
                </a:solidFill>
              </a:rPr>
              <a:t>Paying the Commission </a:t>
            </a:r>
          </a:p>
          <a:p>
            <a:pPr marL="685800" lvl="1">
              <a:buFont typeface="Arial" panose="020B0604020202020204" pitchFamily="34" charset="0"/>
              <a:buChar char="•"/>
            </a:pPr>
            <a:endParaRPr lang="en-US" sz="1600" dirty="0"/>
          </a:p>
          <a:p>
            <a:pPr lvl="1">
              <a:buFont typeface="Arial" panose="020B0604020202020204" pitchFamily="34" charset="0"/>
              <a:buChar char="•"/>
            </a:pPr>
            <a:r>
              <a:rPr lang="en-US" sz="2400" dirty="0" smtClean="0"/>
              <a:t>Lessor sends the commission payment(s) to the agency. </a:t>
            </a:r>
          </a:p>
          <a:p>
            <a:pPr lvl="1">
              <a:buFont typeface="Arial" panose="020B0604020202020204" pitchFamily="34" charset="0"/>
              <a:buChar char="•"/>
            </a:pPr>
            <a:endParaRPr lang="en-US" sz="1400" dirty="0"/>
          </a:p>
          <a:p>
            <a:pPr lvl="1">
              <a:buFont typeface="Arial" panose="020B0604020202020204" pitchFamily="34" charset="0"/>
              <a:buChar char="•"/>
            </a:pPr>
            <a:r>
              <a:rPr lang="en-US" sz="2400" dirty="0" smtClean="0"/>
              <a:t>Agency deposits the check, and amends the purchase order to the correct commission amount.</a:t>
            </a:r>
          </a:p>
          <a:p>
            <a:pPr lvl="1">
              <a:buFont typeface="Arial" panose="020B0604020202020204" pitchFamily="34" charset="0"/>
              <a:buChar char="•"/>
            </a:pPr>
            <a:endParaRPr lang="en-US" sz="1400" dirty="0"/>
          </a:p>
          <a:p>
            <a:pPr lvl="1">
              <a:buFont typeface="Arial" panose="020B0604020202020204" pitchFamily="34" charset="0"/>
              <a:buChar char="•"/>
            </a:pPr>
            <a:r>
              <a:rPr lang="en-US" sz="2400" dirty="0" smtClean="0"/>
              <a:t>Tenant Broker invoices the agency.</a:t>
            </a:r>
          </a:p>
          <a:p>
            <a:pPr lvl="1">
              <a:buFont typeface="Arial" panose="020B0604020202020204" pitchFamily="34" charset="0"/>
              <a:buChar char="•"/>
            </a:pPr>
            <a:endParaRPr lang="en-US" sz="1400" dirty="0"/>
          </a:p>
          <a:p>
            <a:pPr lvl="1">
              <a:buFont typeface="Arial" panose="020B0604020202020204" pitchFamily="34" charset="0"/>
              <a:buChar char="•"/>
            </a:pPr>
            <a:r>
              <a:rPr lang="en-US" sz="2400" dirty="0" smtClean="0"/>
              <a:t>Agency requests spending authority from the Office of Planning and Budgeting. </a:t>
            </a:r>
          </a:p>
          <a:p>
            <a:pPr lvl="1">
              <a:buFont typeface="Arial" panose="020B0604020202020204" pitchFamily="34" charset="0"/>
              <a:buChar char="•"/>
            </a:pPr>
            <a:endParaRPr lang="en-US" sz="1400" dirty="0"/>
          </a:p>
          <a:p>
            <a:pPr lvl="1">
              <a:buFont typeface="Arial" panose="020B0604020202020204" pitchFamily="34" charset="0"/>
              <a:buChar char="•"/>
            </a:pPr>
            <a:r>
              <a:rPr lang="en-US" sz="2400" dirty="0" smtClean="0"/>
              <a:t>Agency pays the Tenant Broker.</a:t>
            </a:r>
            <a:endParaRPr lang="en-US" sz="24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200" b="1" dirty="0">
                <a:solidFill>
                  <a:srgbClr val="0070C0"/>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Tree>
    <p:extLst>
      <p:ext uri="{BB962C8B-B14F-4D97-AF65-F5344CB8AC3E}">
        <p14:creationId xmlns:p14="http://schemas.microsoft.com/office/powerpoint/2010/main" val="4117974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03784" y="514350"/>
            <a:ext cx="6400800" cy="5486400"/>
          </a:xfrm>
        </p:spPr>
        <p:txBody>
          <a:bodyPr/>
          <a:lstStyle/>
          <a:p>
            <a:pPr marL="0" indent="0" algn="ctr">
              <a:buNone/>
            </a:pPr>
            <a:r>
              <a:rPr lang="en-US" sz="4000" b="1" dirty="0" smtClean="0">
                <a:solidFill>
                  <a:srgbClr val="0070C0"/>
                </a:solidFill>
              </a:rPr>
              <a:t>Failure to Pay the Commission</a:t>
            </a:r>
          </a:p>
          <a:p>
            <a:pPr marL="0" indent="0" algn="ctr">
              <a:buNone/>
            </a:pPr>
            <a:endParaRPr lang="en-US" sz="1400" b="1" dirty="0" smtClean="0">
              <a:solidFill>
                <a:srgbClr val="0070C0"/>
              </a:solidFill>
            </a:endParaRPr>
          </a:p>
          <a:p>
            <a:pPr lvl="1">
              <a:buFont typeface="Arial" panose="020B0604020202020204" pitchFamily="34" charset="0"/>
              <a:buChar char="•"/>
            </a:pPr>
            <a:r>
              <a:rPr lang="en-US" sz="2400" dirty="0" smtClean="0"/>
              <a:t>Tenant Broker works with the agency to enforce the commission payment.</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If requested DMS can intervene.</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Agency can withhold rent and use funds to pay the commission. </a:t>
            </a:r>
            <a:endParaRPr lang="en-US" sz="2400" dirty="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200" b="1" dirty="0">
                <a:solidFill>
                  <a:srgbClr val="0070C0"/>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Tree>
    <p:extLst>
      <p:ext uri="{BB962C8B-B14F-4D97-AF65-F5344CB8AC3E}">
        <p14:creationId xmlns:p14="http://schemas.microsoft.com/office/powerpoint/2010/main" val="340339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91753" y="514350"/>
            <a:ext cx="6400800" cy="5486400"/>
          </a:xfrm>
        </p:spPr>
        <p:txBody>
          <a:bodyPr>
            <a:normAutofit/>
          </a:bodyPr>
          <a:lstStyle/>
          <a:p>
            <a:pPr marL="0" indent="0" algn="ctr">
              <a:buNone/>
            </a:pPr>
            <a:r>
              <a:rPr lang="en-US" sz="4000" b="1" dirty="0" smtClean="0">
                <a:solidFill>
                  <a:srgbClr val="0070C0"/>
                </a:solidFill>
              </a:rPr>
              <a:t>Credit Hours</a:t>
            </a:r>
          </a:p>
          <a:p>
            <a:pPr marL="0" indent="0" algn="ctr">
              <a:buNone/>
            </a:pPr>
            <a:endParaRPr lang="en-US" dirty="0"/>
          </a:p>
          <a:p>
            <a:pPr lvl="1">
              <a:buFont typeface="Arial" panose="020B0604020202020204" pitchFamily="34" charset="0"/>
              <a:buChar char="•"/>
            </a:pPr>
            <a:r>
              <a:rPr lang="en-US" sz="2400" dirty="0" smtClean="0"/>
              <a:t>DMS earns credit hours for every transaction managed by the Tenant Broker. </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Credit hours are used as a payment for services rendered under the contract.</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Agencies may request from DMS the use of these credit hours.</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200" b="1" dirty="0">
                <a:solidFill>
                  <a:srgbClr val="0070C0"/>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36379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24100" y="447675"/>
            <a:ext cx="6400800" cy="5486400"/>
          </a:xfrm>
        </p:spPr>
        <p:txBody>
          <a:bodyPr>
            <a:normAutofit/>
          </a:bodyPr>
          <a:lstStyle/>
          <a:p>
            <a:pPr marL="0" indent="0" algn="ctr">
              <a:buNone/>
            </a:pPr>
            <a:r>
              <a:rPr lang="en-US" sz="4000" b="1" dirty="0" smtClean="0">
                <a:solidFill>
                  <a:srgbClr val="0070C0"/>
                </a:solidFill>
              </a:rPr>
              <a:t>Credit Hours</a:t>
            </a:r>
            <a:endParaRPr lang="en-US" sz="4000" b="1" dirty="0">
              <a:solidFill>
                <a:srgbClr val="0070C0"/>
              </a:solidFill>
            </a:endParaRPr>
          </a:p>
          <a:p>
            <a:pPr marL="0" indent="0">
              <a:buNone/>
            </a:pPr>
            <a:endParaRPr lang="en-US" dirty="0" smtClean="0"/>
          </a:p>
          <a:p>
            <a:pPr marL="400050" lvl="1" indent="0">
              <a:buNone/>
            </a:pPr>
            <a:r>
              <a:rPr lang="en-US" dirty="0" smtClean="0"/>
              <a:t>Credit </a:t>
            </a:r>
            <a:r>
              <a:rPr lang="en-US" dirty="0"/>
              <a:t>hours can be used for</a:t>
            </a:r>
            <a:r>
              <a:rPr lang="en-US" dirty="0" smtClean="0"/>
              <a:t>:</a:t>
            </a:r>
          </a:p>
          <a:p>
            <a:pPr lvl="2">
              <a:buFont typeface="Arial" panose="020B0604020202020204" pitchFamily="34" charset="0"/>
              <a:buChar char="•"/>
            </a:pPr>
            <a:r>
              <a:rPr lang="en-US" dirty="0" smtClean="0"/>
              <a:t>commission payments,</a:t>
            </a:r>
          </a:p>
          <a:p>
            <a:pPr lvl="2">
              <a:buFont typeface="Arial" panose="020B0604020202020204" pitchFamily="34" charset="0"/>
              <a:buChar char="•"/>
            </a:pPr>
            <a:r>
              <a:rPr lang="en-US" dirty="0" smtClean="0"/>
              <a:t>portfolio strategy services,</a:t>
            </a:r>
          </a:p>
          <a:p>
            <a:pPr lvl="2">
              <a:buFont typeface="Arial" panose="020B0604020202020204" pitchFamily="34" charset="0"/>
              <a:buChar char="•"/>
            </a:pPr>
            <a:r>
              <a:rPr lang="en-US" dirty="0" smtClean="0"/>
              <a:t>real estate consultation.</a:t>
            </a:r>
          </a:p>
          <a:p>
            <a:pPr marL="857250" lvl="2" indent="0">
              <a:buNone/>
            </a:pPr>
            <a:endParaRPr lang="en-US" dirty="0" smtClean="0"/>
          </a:p>
          <a:p>
            <a:pPr marL="400050" lvl="1" indent="0">
              <a:buNone/>
            </a:pPr>
            <a:r>
              <a:rPr lang="en-US" sz="2400" dirty="0" smtClean="0"/>
              <a:t>To use credit hours agencies should provide a statement of work and request the Tenant Broker to provide a quote.</a:t>
            </a:r>
          </a:p>
          <a:p>
            <a:pPr marL="0" indent="0">
              <a:buNone/>
            </a:pPr>
            <a:endParaRPr lang="en-US" dirty="0"/>
          </a:p>
          <a:p>
            <a:pPr marL="0" indent="0">
              <a:buNone/>
            </a:pPr>
            <a:endParaRPr lang="en-US" dirty="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200" b="1" dirty="0">
                <a:solidFill>
                  <a:srgbClr val="0070C0"/>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640041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27847" y="466224"/>
            <a:ext cx="6400800" cy="5486400"/>
          </a:xfrm>
        </p:spPr>
        <p:txBody>
          <a:bodyPr>
            <a:normAutofit/>
          </a:bodyPr>
          <a:lstStyle/>
          <a:p>
            <a:pPr marL="0" indent="0" algn="ctr">
              <a:buNone/>
            </a:pPr>
            <a:r>
              <a:rPr lang="en-US" sz="4000" b="1" dirty="0" smtClean="0">
                <a:solidFill>
                  <a:srgbClr val="0070C0"/>
                </a:solidFill>
              </a:rPr>
              <a:t>Credit Hours</a:t>
            </a:r>
            <a:endParaRPr lang="en-US" sz="4000" b="1" dirty="0">
              <a:solidFill>
                <a:srgbClr val="0070C0"/>
              </a:solidFill>
            </a:endParaRPr>
          </a:p>
          <a:p>
            <a:pPr lvl="1">
              <a:buFont typeface="Arial" panose="020B0604020202020204" pitchFamily="34" charset="0"/>
              <a:buChar char="•"/>
            </a:pPr>
            <a:endParaRPr lang="en-US" sz="2400" dirty="0" smtClean="0"/>
          </a:p>
          <a:p>
            <a:pPr lvl="1">
              <a:buFont typeface="Arial" panose="020B0604020202020204" pitchFamily="34" charset="0"/>
              <a:buChar char="•"/>
            </a:pPr>
            <a:r>
              <a:rPr lang="en-US" dirty="0" smtClean="0"/>
              <a:t>Agencies </a:t>
            </a:r>
            <a:r>
              <a:rPr lang="en-US" dirty="0"/>
              <a:t>complete the credit hour request form and submit it to </a:t>
            </a:r>
            <a:r>
              <a:rPr lang="en-US" dirty="0" smtClean="0"/>
              <a:t>DMS </a:t>
            </a:r>
            <a:r>
              <a:rPr lang="en-US" dirty="0"/>
              <a:t>for approval.</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The most common use of credit hours is to offset the commission for lessors that cannot or will not pay.</a:t>
            </a:r>
          </a:p>
          <a:p>
            <a:pPr marL="0" indent="0">
              <a:buNone/>
            </a:pPr>
            <a:endParaRPr lang="en-US" dirty="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200" b="1" dirty="0">
                <a:solidFill>
                  <a:srgbClr val="0070C0"/>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571675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36800" y="787400"/>
            <a:ext cx="6400800" cy="5486400"/>
          </a:xfrm>
        </p:spPr>
        <p:txBody>
          <a:bodyPr>
            <a:normAutofit/>
          </a:bodyPr>
          <a:lstStyle/>
          <a:p>
            <a:pPr marL="0" indent="0" algn="ctr">
              <a:buNone/>
            </a:pPr>
            <a:r>
              <a:rPr lang="en-US" sz="4800" dirty="0" smtClean="0">
                <a:solidFill>
                  <a:srgbClr val="0070C0"/>
                </a:solidFill>
              </a:rPr>
              <a:t>SECTION #5</a:t>
            </a:r>
          </a:p>
          <a:p>
            <a:pPr marL="0" indent="0" algn="ctr">
              <a:buNone/>
            </a:pPr>
            <a:endParaRPr lang="en-US" sz="4800" dirty="0">
              <a:solidFill>
                <a:srgbClr val="0070C0"/>
              </a:solidFill>
            </a:endParaRPr>
          </a:p>
          <a:p>
            <a:pPr marL="0" indent="0" algn="ctr">
              <a:buNone/>
            </a:pPr>
            <a:r>
              <a:rPr lang="en-US" sz="4800" dirty="0" smtClean="0">
                <a:solidFill>
                  <a:srgbClr val="0070C0"/>
                </a:solidFill>
              </a:rPr>
              <a:t>Starting the Approval Process</a:t>
            </a:r>
            <a:endParaRPr lang="en-US" sz="4800" dirty="0">
              <a:solidFill>
                <a:srgbClr val="0070C0"/>
              </a:solidFill>
            </a:endParaRPr>
          </a:p>
          <a:p>
            <a:pPr marL="0" indent="0" algn="ctr">
              <a:buNone/>
            </a:pPr>
            <a:endParaRPr lang="en-US" sz="4000" dirty="0" smtClean="0">
              <a:solidFill>
                <a:schemeClr val="accent1">
                  <a:lumMod val="60000"/>
                  <a:lumOff val="40000"/>
                </a:schemeClr>
              </a:solidFill>
            </a:endParaRPr>
          </a:p>
          <a:p>
            <a:pPr marL="0" indent="0" algn="ctr">
              <a:buNone/>
            </a:pPr>
            <a:r>
              <a:rPr lang="en-US" dirty="0" smtClean="0"/>
              <a:t>Becky George</a:t>
            </a:r>
          </a:p>
          <a:p>
            <a:pPr marL="0" indent="0" algn="ctr">
              <a:buNone/>
            </a:pPr>
            <a:endParaRPr lang="en-US" sz="4000" dirty="0" smtClean="0">
              <a:solidFill>
                <a:srgbClr val="FF0000"/>
              </a:solidFill>
            </a:endParaRPr>
          </a:p>
        </p:txBody>
      </p:sp>
      <p:sp>
        <p:nvSpPr>
          <p:cNvPr id="3" name="Text Placeholder 2"/>
          <p:cNvSpPr>
            <a:spLocks noGrp="1"/>
          </p:cNvSpPr>
          <p:nvPr>
            <p:ph type="body" sz="quarter" idx="14"/>
          </p:nvPr>
        </p:nvSpPr>
        <p:spPr>
          <a:xfrm>
            <a:off x="13970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t>Hiring a Broker</a:t>
            </a:r>
          </a:p>
          <a:p>
            <a:pPr marL="0" lvl="0" indent="0">
              <a:lnSpc>
                <a:spcPct val="150000"/>
              </a:lnSpc>
              <a:buNone/>
            </a:pPr>
            <a:r>
              <a:rPr lang="en-US" sz="1200" b="1" dirty="0">
                <a:solidFill>
                  <a:srgbClr val="0070C0"/>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b="1" dirty="0" smtClean="0"/>
          </a:p>
        </p:txBody>
      </p:sp>
    </p:spTree>
    <p:extLst>
      <p:ext uri="{BB962C8B-B14F-4D97-AF65-F5344CB8AC3E}">
        <p14:creationId xmlns:p14="http://schemas.microsoft.com/office/powerpoint/2010/main" val="920496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79721" y="495300"/>
            <a:ext cx="6400800" cy="5486400"/>
          </a:xfrm>
        </p:spPr>
        <p:txBody>
          <a:bodyPr>
            <a:normAutofit/>
          </a:bodyPr>
          <a:lstStyle/>
          <a:p>
            <a:pPr marL="0" indent="0" algn="ctr">
              <a:buNone/>
            </a:pPr>
            <a:r>
              <a:rPr lang="en-US" sz="4000" b="1" dirty="0" smtClean="0">
                <a:solidFill>
                  <a:srgbClr val="0070C0"/>
                </a:solidFill>
              </a:rPr>
              <a:t>Request for Space Need (RSN)</a:t>
            </a:r>
          </a:p>
          <a:p>
            <a:pPr marL="0" indent="0" algn="ctr">
              <a:buNone/>
            </a:pPr>
            <a:endParaRPr lang="en-US" sz="1800" b="1" dirty="0" smtClean="0">
              <a:solidFill>
                <a:srgbClr val="0070C0"/>
              </a:solidFill>
            </a:endParaRPr>
          </a:p>
          <a:p>
            <a:pPr lvl="1">
              <a:buFont typeface="Arial" panose="020B0604020202020204" pitchFamily="34" charset="0"/>
              <a:buChar char="•"/>
            </a:pPr>
            <a:r>
              <a:rPr lang="en-US" sz="2000" dirty="0" smtClean="0"/>
              <a:t>No agency may proceed with procurement, negotiation or execution of a lease action unless an RSN has been approved by DMS (Rule 60H-1.002, F.A.C.)</a:t>
            </a:r>
          </a:p>
          <a:p>
            <a:pPr lvl="1">
              <a:buFont typeface="Arial" panose="020B0604020202020204" pitchFamily="34" charset="0"/>
              <a:buChar char="•"/>
            </a:pPr>
            <a:endParaRPr lang="en-US" sz="800" dirty="0" smtClean="0"/>
          </a:p>
          <a:p>
            <a:pPr lvl="1">
              <a:buFont typeface="Arial" panose="020B0604020202020204" pitchFamily="34" charset="0"/>
              <a:buChar char="•"/>
            </a:pPr>
            <a:r>
              <a:rPr lang="en-US" sz="2000" dirty="0" smtClean="0"/>
              <a:t>Agencies submit an RSN online requesting their desired lease action.</a:t>
            </a:r>
          </a:p>
          <a:p>
            <a:pPr lvl="1">
              <a:buFont typeface="Arial" panose="020B0604020202020204" pitchFamily="34" charset="0"/>
              <a:buChar char="•"/>
            </a:pPr>
            <a:endParaRPr lang="en-US" sz="800" dirty="0" smtClean="0"/>
          </a:p>
          <a:p>
            <a:pPr lvl="1">
              <a:buFont typeface="Arial" panose="020B0604020202020204" pitchFamily="34" charset="0"/>
              <a:buChar char="•"/>
            </a:pPr>
            <a:r>
              <a:rPr lang="en-US" sz="2000" dirty="0" smtClean="0"/>
              <a:t>We can work with an agency to grant Conditional Approval so they can explore options and find out what is in the best interest of the state.</a:t>
            </a:r>
            <a:endParaRPr lang="en-US" sz="20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200" b="1" dirty="0">
                <a:solidFill>
                  <a:srgbClr val="0070C0"/>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a:p>
        </p:txBody>
      </p:sp>
    </p:spTree>
    <p:extLst>
      <p:ext uri="{BB962C8B-B14F-4D97-AF65-F5344CB8AC3E}">
        <p14:creationId xmlns:p14="http://schemas.microsoft.com/office/powerpoint/2010/main" val="3967722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38400" y="586344"/>
            <a:ext cx="6400800" cy="5486400"/>
          </a:xfrm>
        </p:spPr>
        <p:txBody>
          <a:bodyPr>
            <a:normAutofit/>
          </a:bodyPr>
          <a:lstStyle/>
          <a:p>
            <a:pPr marL="0" indent="0" algn="ctr">
              <a:buNone/>
            </a:pPr>
            <a:r>
              <a:rPr lang="en-US" sz="4000" b="1" dirty="0" smtClean="0">
                <a:solidFill>
                  <a:srgbClr val="0070C0"/>
                </a:solidFill>
              </a:rPr>
              <a:t>REDM Overview</a:t>
            </a:r>
          </a:p>
          <a:p>
            <a:pPr marL="0" indent="0">
              <a:buNone/>
            </a:pPr>
            <a:endParaRPr lang="en-US" sz="2400" dirty="0"/>
          </a:p>
          <a:p>
            <a:pPr marL="0" indent="0">
              <a:buNone/>
            </a:pPr>
            <a:r>
              <a:rPr lang="en-US" sz="2400" dirty="0" smtClean="0"/>
              <a:t>Division </a:t>
            </a:r>
            <a:r>
              <a:rPr lang="en-US" sz="2400" dirty="0"/>
              <a:t>of Real Estate Development and </a:t>
            </a:r>
            <a:r>
              <a:rPr lang="en-US" sz="2400" dirty="0" smtClean="0"/>
              <a:t>Management (REDM) </a:t>
            </a:r>
            <a:r>
              <a:rPr lang="en-US" sz="2400" dirty="0"/>
              <a:t>provides oversight and consulting services to 20 governmental agencies:</a:t>
            </a:r>
          </a:p>
          <a:p>
            <a:pPr marL="0" indent="0">
              <a:buNone/>
            </a:pPr>
            <a:endParaRPr lang="en-US" dirty="0"/>
          </a:p>
          <a:p>
            <a:pPr lvl="1">
              <a:buFont typeface="Arial" panose="020B0604020202020204" pitchFamily="34" charset="0"/>
              <a:buChar char="•"/>
            </a:pPr>
            <a:r>
              <a:rPr lang="en-US" sz="2000" dirty="0"/>
              <a:t>13,000 structures</a:t>
            </a:r>
          </a:p>
          <a:p>
            <a:pPr lvl="1">
              <a:buFont typeface="Arial" panose="020B0604020202020204" pitchFamily="34" charset="0"/>
              <a:buChar char="•"/>
            </a:pPr>
            <a:r>
              <a:rPr lang="en-US" sz="2000" dirty="0"/>
              <a:t>64,000,000 square feet owned</a:t>
            </a:r>
          </a:p>
          <a:p>
            <a:pPr lvl="1">
              <a:buFont typeface="Arial" panose="020B0604020202020204" pitchFamily="34" charset="0"/>
              <a:buChar char="•"/>
            </a:pPr>
            <a:r>
              <a:rPr lang="en-US" sz="2000" dirty="0"/>
              <a:t>$380,000,000 operating budget</a:t>
            </a:r>
          </a:p>
          <a:p>
            <a:pPr lvl="1">
              <a:buFont typeface="Arial" panose="020B0604020202020204" pitchFamily="34" charset="0"/>
              <a:buChar char="•"/>
            </a:pPr>
            <a:r>
              <a:rPr lang="en-US" sz="2000" dirty="0"/>
              <a:t>$125,000,000 construction budget</a:t>
            </a:r>
          </a:p>
          <a:p>
            <a:pPr lvl="1">
              <a:buFont typeface="Arial" panose="020B0604020202020204" pitchFamily="34" charset="0"/>
              <a:buChar char="•"/>
            </a:pPr>
            <a:r>
              <a:rPr lang="en-US" sz="2000" dirty="0"/>
              <a:t>6.7 million square feet leased</a:t>
            </a:r>
          </a:p>
          <a:p>
            <a:pPr lvl="1">
              <a:buFont typeface="Arial" panose="020B0604020202020204" pitchFamily="34" charset="0"/>
              <a:buChar char="•"/>
            </a:pPr>
            <a:r>
              <a:rPr lang="en-US" sz="2000" dirty="0"/>
              <a:t>$225,000,000 lease annual rent</a:t>
            </a:r>
          </a:p>
          <a:p>
            <a:pPr marL="0" indent="0">
              <a:buNone/>
            </a:pPr>
            <a:endParaRPr lang="en-US" sz="2400" dirty="0"/>
          </a:p>
        </p:txBody>
      </p:sp>
      <p:sp>
        <p:nvSpPr>
          <p:cNvPr id="3" name="Text Placeholder 2"/>
          <p:cNvSpPr>
            <a:spLocks noGrp="1"/>
          </p:cNvSpPr>
          <p:nvPr>
            <p:ph type="body" sz="quarter" idx="14"/>
          </p:nvPr>
        </p:nvSpPr>
        <p:spPr>
          <a:xfrm>
            <a:off x="137160" y="1307592"/>
            <a:ext cx="190884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200" b="1" dirty="0">
                <a:solidFill>
                  <a:srgbClr val="0070C0"/>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p:txBody>
      </p:sp>
    </p:spTree>
    <p:extLst>
      <p:ext uri="{BB962C8B-B14F-4D97-AF65-F5344CB8AC3E}">
        <p14:creationId xmlns:p14="http://schemas.microsoft.com/office/powerpoint/2010/main" val="2835162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06291" y="781050"/>
            <a:ext cx="6400800" cy="5486400"/>
          </a:xfrm>
        </p:spPr>
        <p:txBody>
          <a:bodyPr>
            <a:normAutofit/>
          </a:bodyPr>
          <a:lstStyle/>
          <a:p>
            <a:pPr marL="0" indent="0" algn="ctr">
              <a:buNone/>
            </a:pPr>
            <a:r>
              <a:rPr lang="en-US" sz="4000" b="1" dirty="0" smtClean="0">
                <a:solidFill>
                  <a:srgbClr val="0070C0"/>
                </a:solidFill>
              </a:rPr>
              <a:t>RSN (cont.)</a:t>
            </a:r>
          </a:p>
          <a:p>
            <a:pPr marL="0" indent="0" algn="ctr">
              <a:buNone/>
            </a:pPr>
            <a:endParaRPr lang="en-US" sz="1000" dirty="0" smtClean="0"/>
          </a:p>
          <a:p>
            <a:pPr lvl="1">
              <a:buFont typeface="Arial" panose="020B0604020202020204" pitchFamily="34" charset="0"/>
              <a:buChar char="•"/>
            </a:pPr>
            <a:r>
              <a:rPr lang="en-US" sz="2400" dirty="0" smtClean="0"/>
              <a:t>Once an agency has determined their direction they may request a revised RSN via email. </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Agencies cannot conduct negotiations of any kind without an approved RSN.</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Tenant brokers should </a:t>
            </a:r>
            <a:r>
              <a:rPr lang="en-US" sz="2400" b="1" dirty="0" smtClean="0"/>
              <a:t>NEVER</a:t>
            </a:r>
            <a:r>
              <a:rPr lang="en-US" sz="2400" dirty="0" smtClean="0"/>
              <a:t> perform any work without an approved RSN.</a:t>
            </a:r>
            <a:endParaRPr lang="en-US" sz="24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200" b="1" dirty="0">
                <a:solidFill>
                  <a:srgbClr val="0070C0"/>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274490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91753" y="657225"/>
            <a:ext cx="6400800" cy="5486400"/>
          </a:xfrm>
        </p:spPr>
        <p:txBody>
          <a:bodyPr>
            <a:normAutofit fontScale="92500" lnSpcReduction="20000"/>
          </a:bodyPr>
          <a:lstStyle/>
          <a:p>
            <a:pPr marL="0" indent="0" algn="ctr">
              <a:buNone/>
            </a:pPr>
            <a:r>
              <a:rPr lang="en-US" sz="5200" b="1" dirty="0" smtClean="0">
                <a:solidFill>
                  <a:srgbClr val="0070C0"/>
                </a:solidFill>
              </a:rPr>
              <a:t>RSN Details</a:t>
            </a:r>
          </a:p>
          <a:p>
            <a:pPr marL="0" indent="0" algn="ctr">
              <a:buNone/>
            </a:pPr>
            <a:endParaRPr lang="en-US" sz="4700" b="1" dirty="0" smtClean="0">
              <a:solidFill>
                <a:srgbClr val="0070C0"/>
              </a:solidFill>
            </a:endParaRPr>
          </a:p>
          <a:p>
            <a:pPr lvl="1">
              <a:buFont typeface="Arial" panose="020B0604020202020204" pitchFamily="34" charset="0"/>
              <a:buChar char="•"/>
            </a:pPr>
            <a:r>
              <a:rPr lang="en-US" sz="2000" dirty="0" smtClean="0"/>
              <a:t>Agencies submit RSN.</a:t>
            </a:r>
          </a:p>
          <a:p>
            <a:pPr lvl="1"/>
            <a:endParaRPr lang="en-US" sz="2000" dirty="0"/>
          </a:p>
          <a:p>
            <a:pPr lvl="1">
              <a:buFont typeface="Arial" panose="020B0604020202020204" pitchFamily="34" charset="0"/>
              <a:buChar char="•"/>
            </a:pPr>
            <a:r>
              <a:rPr lang="en-US" sz="2000" dirty="0" smtClean="0"/>
              <a:t>Agencies submit  SAW (for new procurements and request to modify space) </a:t>
            </a:r>
          </a:p>
          <a:p>
            <a:pPr lvl="2">
              <a:buFont typeface="Courier New" panose="02070309020205020404" pitchFamily="49" charset="0"/>
              <a:buChar char="o"/>
            </a:pPr>
            <a:r>
              <a:rPr lang="en-US" sz="1700" dirty="0" smtClean="0"/>
              <a:t>If </a:t>
            </a:r>
            <a:r>
              <a:rPr lang="en-US" sz="1700" dirty="0"/>
              <a:t>increasing FTE, </a:t>
            </a:r>
            <a:r>
              <a:rPr lang="en-US" sz="1700" dirty="0" smtClean="0"/>
              <a:t>agency must provide documentation indicating where </a:t>
            </a:r>
            <a:r>
              <a:rPr lang="en-US" sz="1700" dirty="0"/>
              <a:t>the FTE’s are coming </a:t>
            </a:r>
            <a:r>
              <a:rPr lang="en-US" sz="1700" dirty="0" smtClean="0"/>
              <a:t>from, or provide proviso </a:t>
            </a:r>
            <a:r>
              <a:rPr lang="en-US" sz="1700" dirty="0"/>
              <a:t>language when </a:t>
            </a:r>
            <a:r>
              <a:rPr lang="en-US" sz="1700" dirty="0" smtClean="0"/>
              <a:t>adding new FTE’s.   </a:t>
            </a:r>
            <a:endParaRPr lang="en-US" sz="1700" dirty="0"/>
          </a:p>
          <a:p>
            <a:pPr lvl="1"/>
            <a:endParaRPr lang="en-US" sz="1600" dirty="0"/>
          </a:p>
          <a:p>
            <a:pPr lvl="1">
              <a:buFont typeface="Arial" panose="020B0604020202020204" pitchFamily="34" charset="0"/>
              <a:buChar char="•"/>
            </a:pPr>
            <a:r>
              <a:rPr lang="en-US" sz="2000" dirty="0" smtClean="0"/>
              <a:t>Agencies submit acknowledgement that there is no suitable vacant State </a:t>
            </a:r>
            <a:r>
              <a:rPr lang="en-US" sz="2000" dirty="0"/>
              <a:t>or Agency-Owned </a:t>
            </a:r>
            <a:r>
              <a:rPr lang="en-US" sz="2000" dirty="0" smtClean="0"/>
              <a:t>Space.</a:t>
            </a:r>
          </a:p>
          <a:p>
            <a:pPr marL="400050" lvl="1" indent="0">
              <a:buNone/>
            </a:pPr>
            <a:endParaRPr lang="en-US" sz="1600" dirty="0"/>
          </a:p>
          <a:p>
            <a:pPr lvl="1">
              <a:buFont typeface="Arial" panose="020B0604020202020204" pitchFamily="34" charset="0"/>
              <a:buChar char="•"/>
            </a:pPr>
            <a:r>
              <a:rPr lang="en-US" sz="2000" dirty="0" smtClean="0"/>
              <a:t>Agencies and Broker check </a:t>
            </a:r>
            <a:r>
              <a:rPr lang="en-US" sz="1600" dirty="0"/>
              <a:t>Adversely Affected Lessor/Excess Space (located at </a:t>
            </a:r>
            <a:r>
              <a:rPr lang="en-US" sz="1600" dirty="0" smtClean="0">
                <a:hlinkClick r:id="rId2"/>
              </a:rPr>
              <a:t>www.dms.myflorida.com</a:t>
            </a:r>
            <a:r>
              <a:rPr lang="en-US" sz="1600" dirty="0" smtClean="0"/>
              <a:t> </a:t>
            </a:r>
            <a:r>
              <a:rPr lang="en-US" sz="2000" dirty="0" smtClean="0"/>
              <a:t>)</a:t>
            </a:r>
          </a:p>
          <a:p>
            <a:pPr lvl="2">
              <a:buFont typeface="Courier New" panose="02070309020205020404" pitchFamily="49" charset="0"/>
              <a:buChar char="o"/>
            </a:pPr>
            <a:r>
              <a:rPr lang="en-US" sz="1600" dirty="0" smtClean="0"/>
              <a:t>If </a:t>
            </a:r>
            <a:r>
              <a:rPr lang="en-US" sz="1600" dirty="0"/>
              <a:t>Adversely Affected space is </a:t>
            </a:r>
            <a:r>
              <a:rPr lang="en-US" sz="1600" dirty="0" smtClean="0"/>
              <a:t>available, the agency must justify why </a:t>
            </a:r>
            <a:r>
              <a:rPr lang="en-US" sz="1600" dirty="0"/>
              <a:t>space will not </a:t>
            </a:r>
            <a:r>
              <a:rPr lang="en-US" sz="1600" dirty="0" smtClean="0"/>
              <a:t>work.</a:t>
            </a:r>
          </a:p>
          <a:p>
            <a:endParaRPr lang="en-US" sz="2400" b="1" dirty="0"/>
          </a:p>
          <a:p>
            <a:endParaRPr lang="en-US" sz="24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200" b="1" dirty="0">
                <a:solidFill>
                  <a:srgbClr val="0070C0"/>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9422211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03785" y="323850"/>
            <a:ext cx="6400800" cy="5486400"/>
          </a:xfrm>
        </p:spPr>
        <p:txBody>
          <a:bodyPr>
            <a:normAutofit fontScale="92500"/>
          </a:bodyPr>
          <a:lstStyle/>
          <a:p>
            <a:pPr marL="0" indent="0" algn="ctr">
              <a:buNone/>
            </a:pPr>
            <a:r>
              <a:rPr lang="en-US" sz="4300" b="1" dirty="0">
                <a:solidFill>
                  <a:srgbClr val="0070C0"/>
                </a:solidFill>
              </a:rPr>
              <a:t>RSN </a:t>
            </a:r>
            <a:r>
              <a:rPr lang="en-US" sz="4300" b="1" dirty="0" smtClean="0">
                <a:solidFill>
                  <a:srgbClr val="0070C0"/>
                </a:solidFill>
              </a:rPr>
              <a:t>Details</a:t>
            </a:r>
          </a:p>
          <a:p>
            <a:pPr marL="0" indent="0" algn="ctr">
              <a:buNone/>
            </a:pPr>
            <a:endParaRPr lang="en-US" sz="2300" b="1" dirty="0" smtClean="0">
              <a:solidFill>
                <a:schemeClr val="accent1">
                  <a:lumMod val="60000"/>
                  <a:lumOff val="40000"/>
                </a:schemeClr>
              </a:solidFill>
            </a:endParaRPr>
          </a:p>
          <a:p>
            <a:pPr lvl="1">
              <a:buFont typeface="Arial" panose="020B0604020202020204" pitchFamily="34" charset="0"/>
              <a:buChar char="•"/>
            </a:pPr>
            <a:r>
              <a:rPr lang="en-US" sz="2400" dirty="0"/>
              <a:t>Ensure that the RSN request matches the </a:t>
            </a:r>
            <a:r>
              <a:rPr lang="en-US" sz="2400" dirty="0" smtClean="0"/>
              <a:t>agency’s </a:t>
            </a:r>
            <a:r>
              <a:rPr lang="en-US" sz="2400" dirty="0"/>
              <a:t>Annual Data Gathering Plan. </a:t>
            </a:r>
            <a:endParaRPr lang="en-US" sz="2400" dirty="0" smtClean="0"/>
          </a:p>
          <a:p>
            <a:pPr lvl="1" indent="-342900">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If agencies are unsure of their need, they should submit an RSN indicating what they think they would like to do with permission to engage the Tenant Broker.  We will then grant Conditional RSN Approval.</a:t>
            </a:r>
          </a:p>
          <a:p>
            <a:pPr lvl="1" indent="-342900">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When the final need is determined, the agency can revise their RSN request via email. </a:t>
            </a:r>
          </a:p>
          <a:p>
            <a:endParaRPr lang="en-US" sz="1900" dirty="0"/>
          </a:p>
          <a:p>
            <a:pPr marL="0" indent="0">
              <a:buNone/>
            </a:pPr>
            <a:endParaRPr lang="en-US" sz="2300" b="1" dirty="0">
              <a:solidFill>
                <a:schemeClr val="accent1">
                  <a:lumMod val="60000"/>
                  <a:lumOff val="40000"/>
                </a:schemeClr>
              </a:solidFill>
            </a:endParaRP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200" b="1" dirty="0">
                <a:solidFill>
                  <a:srgbClr val="0070C0"/>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078116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98771" y="409575"/>
            <a:ext cx="6400800" cy="5486400"/>
          </a:xfrm>
        </p:spPr>
        <p:txBody>
          <a:bodyPr>
            <a:normAutofit/>
          </a:bodyPr>
          <a:lstStyle/>
          <a:p>
            <a:pPr marL="0" indent="0" algn="ctr">
              <a:buNone/>
            </a:pPr>
            <a:r>
              <a:rPr lang="en-US" sz="4000" b="1" dirty="0" smtClean="0">
                <a:solidFill>
                  <a:srgbClr val="0070C0"/>
                </a:solidFill>
              </a:rPr>
              <a:t>Space Allocation Worksheet</a:t>
            </a:r>
          </a:p>
          <a:p>
            <a:pPr marL="0" indent="0" algn="ctr">
              <a:buNone/>
            </a:pPr>
            <a:endParaRPr lang="en-US" sz="1200" dirty="0" smtClean="0"/>
          </a:p>
          <a:p>
            <a:pPr lvl="1">
              <a:buFont typeface="Arial" panose="020B0604020202020204" pitchFamily="34" charset="0"/>
              <a:buChar char="•"/>
            </a:pPr>
            <a:r>
              <a:rPr lang="en-US" sz="2400" dirty="0" smtClean="0"/>
              <a:t>Required at the RSN stage.</a:t>
            </a:r>
          </a:p>
          <a:p>
            <a:pPr lvl="1">
              <a:buFont typeface="Arial" panose="020B0604020202020204" pitchFamily="34" charset="0"/>
              <a:buChar char="•"/>
            </a:pPr>
            <a:endParaRPr lang="en-US" sz="800" dirty="0" smtClean="0"/>
          </a:p>
          <a:p>
            <a:pPr lvl="1">
              <a:buFont typeface="Arial" panose="020B0604020202020204" pitchFamily="34" charset="0"/>
              <a:buChar char="•"/>
            </a:pPr>
            <a:r>
              <a:rPr lang="en-US" sz="2400" dirty="0" smtClean="0"/>
              <a:t>Documents the agency’s space needs and total FTE count.</a:t>
            </a:r>
          </a:p>
          <a:p>
            <a:pPr lvl="1">
              <a:buFont typeface="Arial" panose="020B0604020202020204" pitchFamily="34" charset="0"/>
              <a:buChar char="•"/>
            </a:pPr>
            <a:endParaRPr lang="en-US" sz="800" dirty="0" smtClean="0"/>
          </a:p>
          <a:p>
            <a:pPr lvl="1">
              <a:buFont typeface="Arial" panose="020B0604020202020204" pitchFamily="34" charset="0"/>
              <a:buChar char="•"/>
            </a:pPr>
            <a:r>
              <a:rPr lang="en-US" sz="2400" dirty="0" smtClean="0"/>
              <a:t>Page 1, per Rule 60H-2.002, F.A.C., is required to be at or below 180/SF per FTE.</a:t>
            </a:r>
          </a:p>
          <a:p>
            <a:pPr lvl="1">
              <a:buFont typeface="Arial" panose="020B0604020202020204" pitchFamily="34" charset="0"/>
              <a:buChar char="•"/>
            </a:pPr>
            <a:endParaRPr lang="en-US" sz="800" dirty="0"/>
          </a:p>
          <a:p>
            <a:pPr lvl="1">
              <a:buFont typeface="Arial" panose="020B0604020202020204" pitchFamily="34" charset="0"/>
              <a:buChar char="•"/>
            </a:pPr>
            <a:r>
              <a:rPr lang="en-US" sz="2400" dirty="0" smtClean="0"/>
              <a:t>DMS compares prior SAW to currently submitted SAWs for consistency.</a:t>
            </a:r>
            <a:endParaRPr lang="en-US" sz="24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200" b="1" dirty="0">
                <a:solidFill>
                  <a:srgbClr val="0070C0"/>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604256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01278" y="483268"/>
            <a:ext cx="6400800" cy="5486400"/>
          </a:xfrm>
        </p:spPr>
        <p:txBody>
          <a:bodyPr>
            <a:normAutofit fontScale="85000" lnSpcReduction="20000"/>
          </a:bodyPr>
          <a:lstStyle/>
          <a:p>
            <a:pPr marL="0" indent="0" algn="ctr">
              <a:buNone/>
            </a:pPr>
            <a:r>
              <a:rPr lang="en-US" sz="4700" b="1" dirty="0" smtClean="0">
                <a:solidFill>
                  <a:srgbClr val="0070C0"/>
                </a:solidFill>
              </a:rPr>
              <a:t>Agency Review Checklists</a:t>
            </a:r>
          </a:p>
          <a:p>
            <a:pPr marL="0" indent="0" algn="ctr">
              <a:buNone/>
            </a:pPr>
            <a:endParaRPr lang="en-US" b="1" dirty="0" smtClean="0">
              <a:solidFill>
                <a:srgbClr val="0070C0"/>
              </a:solidFill>
            </a:endParaRPr>
          </a:p>
          <a:p>
            <a:pPr lvl="1">
              <a:buFont typeface="Arial" panose="020B0604020202020204" pitchFamily="34" charset="0"/>
              <a:buChar char="•"/>
            </a:pPr>
            <a:r>
              <a:rPr lang="en-US" sz="2600" dirty="0" smtClean="0"/>
              <a:t>DMS has prepared Agency Review Checklists to better assist our customers.</a:t>
            </a:r>
          </a:p>
          <a:p>
            <a:pPr lvl="1">
              <a:buFont typeface="Arial" panose="020B0604020202020204" pitchFamily="34" charset="0"/>
              <a:buChar char="•"/>
            </a:pPr>
            <a:endParaRPr lang="en-US" sz="2600" dirty="0" smtClean="0"/>
          </a:p>
          <a:p>
            <a:pPr lvl="1">
              <a:buFont typeface="Arial" panose="020B0604020202020204" pitchFamily="34" charset="0"/>
              <a:buChar char="•"/>
            </a:pPr>
            <a:r>
              <a:rPr lang="en-US" sz="2600" dirty="0" smtClean="0"/>
              <a:t>They are available on our website under Pre-Approved Lease Forms.</a:t>
            </a:r>
          </a:p>
          <a:p>
            <a:pPr lvl="1">
              <a:buFont typeface="Arial" panose="020B0604020202020204" pitchFamily="34" charset="0"/>
              <a:buChar char="•"/>
            </a:pPr>
            <a:endParaRPr lang="en-US" sz="2600" dirty="0" smtClean="0"/>
          </a:p>
          <a:p>
            <a:pPr lvl="1">
              <a:buFont typeface="Arial" panose="020B0604020202020204" pitchFamily="34" charset="0"/>
              <a:buChar char="•"/>
            </a:pPr>
            <a:r>
              <a:rPr lang="en-US" sz="2600" dirty="0" smtClean="0"/>
              <a:t>There is a tab for each applicable lease type, which specifies the requirement for each phase.</a:t>
            </a:r>
          </a:p>
          <a:p>
            <a:pPr lvl="1">
              <a:buFont typeface="Arial" panose="020B0604020202020204" pitchFamily="34" charset="0"/>
              <a:buChar char="•"/>
            </a:pPr>
            <a:endParaRPr lang="en-US" sz="2600" dirty="0" smtClean="0"/>
          </a:p>
          <a:p>
            <a:pPr lvl="1">
              <a:buFont typeface="Arial" panose="020B0604020202020204" pitchFamily="34" charset="0"/>
              <a:buChar char="•"/>
            </a:pPr>
            <a:r>
              <a:rPr lang="en-US" sz="2600" dirty="0" smtClean="0"/>
              <a:t>We encourage everyone to use them, including Tenant Brokers.</a:t>
            </a:r>
            <a:endParaRPr lang="en-US" sz="26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200" b="1" dirty="0">
                <a:solidFill>
                  <a:srgbClr val="0070C0"/>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a:p>
        </p:txBody>
      </p:sp>
    </p:spTree>
    <p:extLst>
      <p:ext uri="{BB962C8B-B14F-4D97-AF65-F5344CB8AC3E}">
        <p14:creationId xmlns:p14="http://schemas.microsoft.com/office/powerpoint/2010/main" val="1160892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50091" y="436446"/>
            <a:ext cx="6689133" cy="579893"/>
          </a:xfrm>
        </p:spPr>
        <p:txBody>
          <a:bodyPr>
            <a:noAutofit/>
          </a:bodyPr>
          <a:lstStyle/>
          <a:p>
            <a:pPr marL="0" indent="0" algn="ctr">
              <a:buNone/>
            </a:pPr>
            <a:r>
              <a:rPr lang="en-US" sz="4000" b="1" dirty="0" smtClean="0">
                <a:solidFill>
                  <a:srgbClr val="0070C0"/>
                </a:solidFill>
              </a:rPr>
              <a:t>Agency Review Checklists</a:t>
            </a:r>
            <a:endParaRPr lang="en-US" sz="4000" b="1" dirty="0">
              <a:solidFill>
                <a:srgbClr val="0070C0"/>
              </a:solidFill>
            </a:endParaRP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200" b="1" dirty="0">
                <a:solidFill>
                  <a:srgbClr val="0070C0"/>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096" y="1479884"/>
            <a:ext cx="4756742" cy="4806616"/>
          </a:xfrm>
          <a:prstGeom prst="rect">
            <a:avLst/>
          </a:prstGeom>
          <a:ln>
            <a:solidFill>
              <a:srgbClr val="0070C0"/>
            </a:solidFill>
          </a:ln>
        </p:spPr>
      </p:pic>
    </p:spTree>
    <p:extLst>
      <p:ext uri="{BB962C8B-B14F-4D97-AF65-F5344CB8AC3E}">
        <p14:creationId xmlns:p14="http://schemas.microsoft.com/office/powerpoint/2010/main" val="1827403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800" dirty="0" smtClean="0">
                <a:solidFill>
                  <a:srgbClr val="0070C0"/>
                </a:solidFill>
              </a:rPr>
              <a:t>SECTION #6</a:t>
            </a:r>
          </a:p>
          <a:p>
            <a:pPr marL="0" indent="0" algn="ctr">
              <a:buNone/>
            </a:pPr>
            <a:endParaRPr lang="en-US" sz="4800" dirty="0" smtClean="0">
              <a:solidFill>
                <a:srgbClr val="0070C0"/>
              </a:solidFill>
            </a:endParaRPr>
          </a:p>
          <a:p>
            <a:pPr marL="0" indent="0" algn="ctr">
              <a:buNone/>
            </a:pPr>
            <a:r>
              <a:rPr lang="en-US" sz="4800" dirty="0" smtClean="0">
                <a:solidFill>
                  <a:srgbClr val="0070C0"/>
                </a:solidFill>
              </a:rPr>
              <a:t>Procurement</a:t>
            </a:r>
          </a:p>
          <a:p>
            <a:pPr marL="0" indent="0" algn="ctr">
              <a:buNone/>
            </a:pPr>
            <a:endParaRPr lang="en-US" sz="4400" dirty="0" smtClean="0">
              <a:solidFill>
                <a:srgbClr val="FF0000"/>
              </a:solidFill>
            </a:endParaRPr>
          </a:p>
          <a:p>
            <a:pPr marL="0" indent="0" algn="ctr">
              <a:buNone/>
            </a:pPr>
            <a:r>
              <a:rPr lang="en-US" dirty="0" smtClean="0"/>
              <a:t>Beth Sparkman</a:t>
            </a:r>
            <a:endParaRPr lang="en-US" dirty="0"/>
          </a:p>
          <a:p>
            <a:pPr marL="0" indent="0" algn="ctr">
              <a:buNone/>
            </a:pPr>
            <a:endParaRPr lang="en-US" sz="7200" dirty="0" smtClean="0">
              <a:solidFill>
                <a:srgbClr val="FF0000"/>
              </a:solidFill>
            </a:endParaRPr>
          </a:p>
          <a:p>
            <a:pPr marL="0" indent="0" algn="ctr">
              <a:buNone/>
            </a:pPr>
            <a:endParaRPr lang="en-US" sz="7200" dirty="0" smtClean="0">
              <a:solidFill>
                <a:srgbClr val="FF0000"/>
              </a:solidFill>
            </a:endParaRP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a:p>
        </p:txBody>
      </p:sp>
    </p:spTree>
    <p:extLst>
      <p:ext uri="{BB962C8B-B14F-4D97-AF65-F5344CB8AC3E}">
        <p14:creationId xmlns:p14="http://schemas.microsoft.com/office/powerpoint/2010/main" val="683698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sz="4000" b="1" dirty="0" smtClean="0">
                <a:solidFill>
                  <a:srgbClr val="0070C0"/>
                </a:solidFill>
              </a:rPr>
              <a:t>Types of Procurements</a:t>
            </a:r>
          </a:p>
          <a:p>
            <a:pPr marL="0" indent="0">
              <a:buNone/>
            </a:pPr>
            <a:endParaRPr lang="en-US" dirty="0"/>
          </a:p>
          <a:p>
            <a:pPr marL="400050" lvl="1" indent="0">
              <a:lnSpc>
                <a:spcPct val="150000"/>
              </a:lnSpc>
              <a:buNone/>
            </a:pPr>
            <a:r>
              <a:rPr lang="en-US" dirty="0" smtClean="0"/>
              <a:t>QSP – Quote Submittal Package</a:t>
            </a:r>
          </a:p>
          <a:p>
            <a:pPr marL="400050" lvl="1" indent="0">
              <a:lnSpc>
                <a:spcPct val="150000"/>
              </a:lnSpc>
              <a:buNone/>
            </a:pPr>
            <a:r>
              <a:rPr lang="en-US" dirty="0" smtClean="0"/>
              <a:t>ITB– Invitation To Bid</a:t>
            </a:r>
          </a:p>
          <a:p>
            <a:pPr marL="400050" lvl="1" indent="0">
              <a:lnSpc>
                <a:spcPct val="150000"/>
              </a:lnSpc>
              <a:buNone/>
            </a:pPr>
            <a:r>
              <a:rPr lang="en-US" dirty="0" smtClean="0"/>
              <a:t>RFP – Request For Proposals</a:t>
            </a:r>
          </a:p>
          <a:p>
            <a:pPr marL="400050" lvl="1" indent="0">
              <a:lnSpc>
                <a:spcPct val="150000"/>
              </a:lnSpc>
              <a:buNone/>
            </a:pPr>
            <a:r>
              <a:rPr lang="en-US" dirty="0" smtClean="0"/>
              <a:t>ITN – Invitation To Negotiate</a:t>
            </a: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a:p>
        </p:txBody>
      </p:sp>
    </p:spTree>
    <p:extLst>
      <p:ext uri="{BB962C8B-B14F-4D97-AF65-F5344CB8AC3E}">
        <p14:creationId xmlns:p14="http://schemas.microsoft.com/office/powerpoint/2010/main" val="4279246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89245" y="447675"/>
            <a:ext cx="6486525" cy="5419725"/>
          </a:xfrm>
        </p:spPr>
        <p:txBody>
          <a:bodyPr>
            <a:normAutofit lnSpcReduction="10000"/>
          </a:bodyPr>
          <a:lstStyle/>
          <a:p>
            <a:pPr marL="0" indent="0" algn="ctr">
              <a:lnSpc>
                <a:spcPct val="150000"/>
              </a:lnSpc>
              <a:buNone/>
            </a:pPr>
            <a:r>
              <a:rPr lang="en-US" sz="3900" b="1" dirty="0">
                <a:solidFill>
                  <a:srgbClr val="0070C0"/>
                </a:solidFill>
              </a:rPr>
              <a:t>New Leases Less Than 5,000 Square Feet</a:t>
            </a:r>
          </a:p>
          <a:p>
            <a:pPr marL="0" indent="0">
              <a:lnSpc>
                <a:spcPct val="150000"/>
              </a:lnSpc>
              <a:buNone/>
            </a:pPr>
            <a:endParaRPr lang="en-US" sz="1000" b="1" dirty="0" smtClean="0"/>
          </a:p>
          <a:p>
            <a:pPr marL="400050" lvl="1" indent="0">
              <a:lnSpc>
                <a:spcPct val="150000"/>
              </a:lnSpc>
              <a:buNone/>
            </a:pPr>
            <a:r>
              <a:rPr lang="en-US" b="1" dirty="0" smtClean="0"/>
              <a:t>	Process </a:t>
            </a:r>
            <a:r>
              <a:rPr lang="en-US" b="1" dirty="0"/>
              <a:t>Steps:</a:t>
            </a:r>
          </a:p>
          <a:p>
            <a:pPr lvl="2">
              <a:lnSpc>
                <a:spcPct val="150000"/>
              </a:lnSpc>
              <a:buFont typeface="Arial" panose="020B0604020202020204" pitchFamily="34" charset="0"/>
              <a:buChar char="•"/>
            </a:pPr>
            <a:r>
              <a:rPr lang="en-US" sz="2000" dirty="0"/>
              <a:t>Submit a Request for Space Need (RSN).</a:t>
            </a:r>
          </a:p>
          <a:p>
            <a:pPr lvl="2">
              <a:lnSpc>
                <a:spcPct val="150000"/>
              </a:lnSpc>
              <a:buFont typeface="Arial" panose="020B0604020202020204" pitchFamily="34" charset="0"/>
              <a:buChar char="•"/>
            </a:pPr>
            <a:r>
              <a:rPr lang="en-US" sz="2000" dirty="0"/>
              <a:t>Issue a Purchase </a:t>
            </a:r>
            <a:r>
              <a:rPr lang="en-US" sz="2000" dirty="0" smtClean="0"/>
              <a:t>Order </a:t>
            </a:r>
            <a:r>
              <a:rPr lang="en-US" sz="2000" dirty="0"/>
              <a:t>with Scope of Work.</a:t>
            </a:r>
          </a:p>
          <a:p>
            <a:pPr lvl="2">
              <a:lnSpc>
                <a:spcPct val="150000"/>
              </a:lnSpc>
              <a:buFont typeface="Arial" panose="020B0604020202020204" pitchFamily="34" charset="0"/>
              <a:buChar char="•"/>
            </a:pPr>
            <a:r>
              <a:rPr lang="en-US" sz="2000" dirty="0"/>
              <a:t>Tenant Broker hired by the agency.</a:t>
            </a:r>
          </a:p>
          <a:p>
            <a:pPr lvl="2">
              <a:lnSpc>
                <a:spcPct val="150000"/>
              </a:lnSpc>
              <a:buFont typeface="Arial" panose="020B0604020202020204" pitchFamily="34" charset="0"/>
              <a:buChar char="•"/>
            </a:pPr>
            <a:r>
              <a:rPr lang="en-US" sz="2000" dirty="0"/>
              <a:t>Prior Approval from DMS.</a:t>
            </a:r>
          </a:p>
          <a:p>
            <a:pPr lvl="2">
              <a:lnSpc>
                <a:spcPct val="150000"/>
              </a:lnSpc>
              <a:buFont typeface="Arial" panose="020B0604020202020204" pitchFamily="34" charset="0"/>
              <a:buChar char="•"/>
            </a:pPr>
            <a:r>
              <a:rPr lang="en-US" sz="2000" dirty="0"/>
              <a:t>Final Approval from DMS.</a:t>
            </a: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050503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79721" y="533400"/>
            <a:ext cx="6705600" cy="5486400"/>
          </a:xfrm>
        </p:spPr>
        <p:txBody>
          <a:bodyPr>
            <a:normAutofit/>
          </a:bodyPr>
          <a:lstStyle/>
          <a:p>
            <a:pPr marL="0" indent="0" algn="ctr">
              <a:buNone/>
            </a:pPr>
            <a:r>
              <a:rPr lang="en-US" sz="4000" b="1" dirty="0" smtClean="0">
                <a:solidFill>
                  <a:srgbClr val="0070C0"/>
                </a:solidFill>
              </a:rPr>
              <a:t>Advertising </a:t>
            </a:r>
          </a:p>
          <a:p>
            <a:pPr marL="0" indent="0" algn="ctr">
              <a:buNone/>
            </a:pPr>
            <a:endParaRPr lang="en-US" dirty="0"/>
          </a:p>
          <a:p>
            <a:pPr lvl="1" indent="-342900">
              <a:buFont typeface="Arial" panose="020B0604020202020204" pitchFamily="34" charset="0"/>
              <a:buChar char="•"/>
            </a:pPr>
            <a:r>
              <a:rPr lang="en-US" sz="2400" dirty="0" smtClean="0"/>
              <a:t>Leases for 5,000 square feet or more must be advertised (paragraph 255.25(3)(a), Florida Statutes)</a:t>
            </a:r>
          </a:p>
          <a:p>
            <a:pPr lvl="1" indent="-342900">
              <a:buFont typeface="Arial" panose="020B0604020202020204" pitchFamily="34" charset="0"/>
              <a:buChar char="•"/>
            </a:pPr>
            <a:endParaRPr lang="en-US" sz="2400" dirty="0"/>
          </a:p>
          <a:p>
            <a:pPr lvl="1" indent="-342900">
              <a:buFont typeface="Arial" panose="020B0604020202020204" pitchFamily="34" charset="0"/>
              <a:buChar char="•"/>
            </a:pPr>
            <a:r>
              <a:rPr lang="en-US" sz="2400" dirty="0" smtClean="0"/>
              <a:t>Most agencies advertise on the Florida Vendor Bid System.</a:t>
            </a:r>
          </a:p>
          <a:p>
            <a:pPr lvl="1" indent="-342900">
              <a:buFont typeface="Arial" panose="020B0604020202020204" pitchFamily="34" charset="0"/>
              <a:buChar char="•"/>
            </a:pPr>
            <a:endParaRPr lang="en-US" sz="2000" dirty="0" smtClean="0"/>
          </a:p>
          <a:p>
            <a:pPr marL="400050" lvl="1" indent="0">
              <a:buNone/>
            </a:pPr>
            <a:r>
              <a:rPr lang="en-US" sz="2000" dirty="0" smtClean="0"/>
              <a:t>	    -</a:t>
            </a:r>
            <a:r>
              <a:rPr lang="en-US" sz="2000" dirty="0" smtClean="0">
                <a:hlinkClick r:id="rId2"/>
              </a:rPr>
              <a:t>Vendor Bid System  </a:t>
            </a:r>
            <a:endParaRPr lang="en-US" sz="2000" dirty="0" smtClean="0"/>
          </a:p>
          <a:p>
            <a:pPr marL="0" indent="0">
              <a:buNone/>
            </a:pPr>
            <a:endParaRPr lang="en-US" dirty="0" smtClean="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003609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buNone/>
            </a:pPr>
            <a:r>
              <a:rPr lang="en-US" dirty="0" smtClean="0"/>
              <a:t>Where we are!</a:t>
            </a:r>
          </a:p>
          <a:p>
            <a:pPr marL="0" indent="0">
              <a:buNone/>
            </a:pPr>
            <a:endParaRPr lang="en-US" dirty="0"/>
          </a:p>
        </p:txBody>
      </p:sp>
      <p:sp>
        <p:nvSpPr>
          <p:cNvPr id="3" name="Text Placeholder 2"/>
          <p:cNvSpPr>
            <a:spLocks noGrp="1"/>
          </p:cNvSpPr>
          <p:nvPr>
            <p:ph type="body" sz="quarter" idx="14"/>
          </p:nvPr>
        </p:nvSpPr>
        <p:spPr>
          <a:xfrm>
            <a:off x="137160" y="1307592"/>
            <a:ext cx="1920240" cy="5486400"/>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200" b="1" dirty="0">
                <a:solidFill>
                  <a:srgbClr val="0070C0"/>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4" t="10635" r="7827" b="23071"/>
          <a:stretch/>
        </p:blipFill>
        <p:spPr bwMode="auto">
          <a:xfrm>
            <a:off x="2438399" y="1640793"/>
            <a:ext cx="5644055" cy="4686434"/>
          </a:xfrm>
          <a:prstGeom prst="rect">
            <a:avLst/>
          </a:prstGeom>
          <a:noFill/>
          <a:ln w="9525">
            <a:solidFill>
              <a:schemeClr val="tx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0573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32500" lnSpcReduction="20000"/>
          </a:bodyPr>
          <a:lstStyle/>
          <a:p>
            <a:pPr marL="0" indent="0" algn="ctr">
              <a:buNone/>
            </a:pPr>
            <a:r>
              <a:rPr lang="en-US" sz="9800" b="1" dirty="0" smtClean="0">
                <a:solidFill>
                  <a:srgbClr val="0070C0"/>
                </a:solidFill>
              </a:rPr>
              <a:t>QSP – Quote Submittal Package</a:t>
            </a:r>
          </a:p>
          <a:p>
            <a:pPr marL="0" indent="0">
              <a:buNone/>
            </a:pPr>
            <a:endParaRPr lang="en-US" sz="7000" dirty="0" smtClean="0"/>
          </a:p>
          <a:p>
            <a:pPr marL="400050" lvl="1" indent="0">
              <a:buNone/>
            </a:pPr>
            <a:r>
              <a:rPr lang="en-US" sz="6600" dirty="0" smtClean="0"/>
              <a:t>Is a quoting process used for leases less than 5,000 square feet and must contain:</a:t>
            </a:r>
          </a:p>
          <a:p>
            <a:pPr marL="400050" lvl="1" indent="0">
              <a:buNone/>
            </a:pPr>
            <a:endParaRPr lang="en-US" sz="6600" dirty="0" smtClean="0"/>
          </a:p>
          <a:p>
            <a:pPr lvl="1">
              <a:buFont typeface="Arial" panose="020B0604020202020204" pitchFamily="34" charset="0"/>
              <a:buChar char="•"/>
            </a:pPr>
            <a:r>
              <a:rPr lang="en-US" sz="6600" dirty="0" smtClean="0"/>
              <a:t>Physical address,</a:t>
            </a:r>
          </a:p>
          <a:p>
            <a:pPr lvl="1">
              <a:buFont typeface="Arial" panose="020B0604020202020204" pitchFamily="34" charset="0"/>
              <a:buChar char="•"/>
            </a:pPr>
            <a:r>
              <a:rPr lang="en-US" sz="6600" dirty="0" smtClean="0"/>
              <a:t>Landlord name/address,</a:t>
            </a:r>
          </a:p>
          <a:p>
            <a:pPr lvl="1">
              <a:buFont typeface="Arial" panose="020B0604020202020204" pitchFamily="34" charset="0"/>
              <a:buChar char="•"/>
            </a:pPr>
            <a:r>
              <a:rPr lang="en-US" sz="6600" dirty="0"/>
              <a:t>N</a:t>
            </a:r>
            <a:r>
              <a:rPr lang="en-US" sz="6600" dirty="0" smtClean="0"/>
              <a:t>et rentable square feet,</a:t>
            </a:r>
          </a:p>
          <a:p>
            <a:pPr lvl="1">
              <a:buFont typeface="Arial" panose="020B0604020202020204" pitchFamily="34" charset="0"/>
              <a:buChar char="•"/>
            </a:pPr>
            <a:r>
              <a:rPr lang="en-US" sz="6600" dirty="0" smtClean="0"/>
              <a:t>Rate per year,</a:t>
            </a:r>
          </a:p>
          <a:p>
            <a:pPr lvl="1">
              <a:buFont typeface="Arial" panose="020B0604020202020204" pitchFamily="34" charset="0"/>
              <a:buChar char="•"/>
            </a:pPr>
            <a:r>
              <a:rPr lang="en-US" sz="6600" dirty="0" smtClean="0"/>
              <a:t>Term in years,</a:t>
            </a:r>
          </a:p>
          <a:p>
            <a:pPr lvl="1">
              <a:buFont typeface="Arial" panose="020B0604020202020204" pitchFamily="34" charset="0"/>
              <a:buChar char="•"/>
            </a:pPr>
            <a:r>
              <a:rPr lang="en-US" sz="6600" dirty="0" smtClean="0"/>
              <a:t>Tenant improvements offered,</a:t>
            </a:r>
          </a:p>
          <a:p>
            <a:pPr lvl="1">
              <a:buFont typeface="Arial" panose="020B0604020202020204" pitchFamily="34" charset="0"/>
              <a:buChar char="•"/>
            </a:pPr>
            <a:r>
              <a:rPr lang="en-US" sz="6600" dirty="0" smtClean="0"/>
              <a:t>Energy Star compliance</a:t>
            </a:r>
          </a:p>
          <a:p>
            <a:pPr marL="0" indent="0">
              <a:buNone/>
            </a:pPr>
            <a:endParaRPr lang="en-US" sz="3800" dirty="0"/>
          </a:p>
          <a:p>
            <a:pPr marL="0" indent="0">
              <a:buNone/>
            </a:pPr>
            <a:endParaRPr lang="en-US" dirty="0"/>
          </a:p>
          <a:p>
            <a:pPr marL="0" indent="0">
              <a:buNone/>
            </a:pPr>
            <a:r>
              <a:rPr lang="en-US" dirty="0" smtClean="0"/>
              <a:t> </a:t>
            </a: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6258337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89974" y="800100"/>
            <a:ext cx="6400800" cy="5486400"/>
          </a:xfrm>
        </p:spPr>
        <p:txBody>
          <a:bodyPr/>
          <a:lstStyle/>
          <a:p>
            <a:pPr marL="0" indent="0" algn="ctr">
              <a:buNone/>
            </a:pPr>
            <a:r>
              <a:rPr lang="en-US" b="1" dirty="0">
                <a:solidFill>
                  <a:srgbClr val="0070C0"/>
                </a:solidFill>
              </a:rPr>
              <a:t>QSP – Quote Submittal Package</a:t>
            </a:r>
          </a:p>
          <a:p>
            <a:pPr marL="0" indent="0">
              <a:buNone/>
            </a:pPr>
            <a:endParaRPr lang="en-US" sz="1200" dirty="0"/>
          </a:p>
          <a:p>
            <a:pPr lvl="1">
              <a:buFont typeface="Arial" panose="020B0604020202020204" pitchFamily="34" charset="0"/>
              <a:buChar char="•"/>
            </a:pPr>
            <a:r>
              <a:rPr lang="en-US" dirty="0" smtClean="0"/>
              <a:t>Agencies </a:t>
            </a:r>
            <a:r>
              <a:rPr lang="en-US" dirty="0"/>
              <a:t>can create their own QSP packages with additional requirements if desired</a:t>
            </a:r>
            <a:r>
              <a:rPr lang="en-US" dirty="0" smtClean="0"/>
              <a:t>.</a:t>
            </a:r>
          </a:p>
          <a:p>
            <a:pPr lvl="1">
              <a:buFont typeface="Arial" panose="020B0604020202020204" pitchFamily="34" charset="0"/>
              <a:buChar char="•"/>
            </a:pPr>
            <a:endParaRPr lang="en-US" sz="800" dirty="0"/>
          </a:p>
          <a:p>
            <a:pPr lvl="1">
              <a:buFont typeface="Arial" panose="020B0604020202020204" pitchFamily="34" charset="0"/>
              <a:buChar char="•"/>
            </a:pPr>
            <a:r>
              <a:rPr lang="en-US" dirty="0" smtClean="0"/>
              <a:t>Requires </a:t>
            </a:r>
            <a:r>
              <a:rPr lang="en-US" dirty="0"/>
              <a:t>at least 3 documented quotes</a:t>
            </a:r>
            <a:r>
              <a:rPr lang="en-US" dirty="0" smtClean="0"/>
              <a:t>.</a:t>
            </a:r>
          </a:p>
          <a:p>
            <a:pPr lvl="1">
              <a:buFont typeface="Arial" panose="020B0604020202020204" pitchFamily="34" charset="0"/>
              <a:buChar char="•"/>
            </a:pPr>
            <a:endParaRPr lang="en-US" sz="800" dirty="0"/>
          </a:p>
          <a:p>
            <a:pPr lvl="1">
              <a:buFont typeface="Arial" panose="020B0604020202020204" pitchFamily="34" charset="0"/>
              <a:buChar char="•"/>
            </a:pPr>
            <a:r>
              <a:rPr lang="en-US" dirty="0" smtClean="0"/>
              <a:t>There is a sample Quote Request Form (FM 4098) on our website, which can be used.</a:t>
            </a: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383806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38400" y="662238"/>
            <a:ext cx="6400800" cy="5486400"/>
          </a:xfrm>
        </p:spPr>
        <p:txBody>
          <a:bodyPr>
            <a:normAutofit lnSpcReduction="10000"/>
          </a:bodyPr>
          <a:lstStyle/>
          <a:p>
            <a:pPr marL="0" indent="0" algn="ctr">
              <a:buNone/>
            </a:pPr>
            <a:r>
              <a:rPr lang="en-US" sz="4000" b="1" dirty="0" smtClean="0">
                <a:solidFill>
                  <a:srgbClr val="0070C0"/>
                </a:solidFill>
              </a:rPr>
              <a:t>ITB– Invitation To Bid</a:t>
            </a:r>
          </a:p>
          <a:p>
            <a:pPr marL="0" indent="0">
              <a:buNone/>
            </a:pPr>
            <a:endParaRPr lang="en-US" sz="1600" dirty="0"/>
          </a:p>
          <a:p>
            <a:pPr marL="400050" lvl="1" indent="0">
              <a:buNone/>
            </a:pPr>
            <a:r>
              <a:rPr lang="en-US" sz="2400" dirty="0" smtClean="0"/>
              <a:t>Is used when the agency is capable of specifically defining their needs</a:t>
            </a:r>
            <a:r>
              <a:rPr lang="en-US" sz="2400" dirty="0"/>
              <a:t> </a:t>
            </a:r>
            <a:r>
              <a:rPr lang="en-US" sz="2400" dirty="0" smtClean="0"/>
              <a:t>and must: </a:t>
            </a:r>
          </a:p>
          <a:p>
            <a:pPr marL="400050" lvl="1" indent="0">
              <a:buNone/>
            </a:pPr>
            <a:endParaRPr lang="en-US" sz="2400" dirty="0" smtClean="0"/>
          </a:p>
          <a:p>
            <a:pPr lvl="1">
              <a:buFont typeface="Arial" panose="020B0604020202020204" pitchFamily="34" charset="0"/>
              <a:buChar char="•"/>
            </a:pPr>
            <a:r>
              <a:rPr lang="en-US" sz="2400" dirty="0" smtClean="0"/>
              <a:t>Be released to all vendors simultaneously,</a:t>
            </a:r>
          </a:p>
          <a:p>
            <a:pPr lvl="1">
              <a:buFont typeface="Arial" panose="020B0604020202020204" pitchFamily="34" charset="0"/>
              <a:buChar char="•"/>
            </a:pPr>
            <a:r>
              <a:rPr lang="en-US" sz="2400" dirty="0" smtClean="0"/>
              <a:t>Contain all the contractual terms and conditions, </a:t>
            </a:r>
          </a:p>
          <a:p>
            <a:pPr lvl="1">
              <a:buFont typeface="Arial" panose="020B0604020202020204" pitchFamily="34" charset="0"/>
              <a:buChar char="•"/>
            </a:pPr>
            <a:r>
              <a:rPr lang="en-US" sz="2400" dirty="0" smtClean="0"/>
              <a:t>Contain criteria for acceptability of the bid,</a:t>
            </a:r>
          </a:p>
          <a:p>
            <a:pPr lvl="1">
              <a:buFont typeface="Arial" panose="020B0604020202020204" pitchFamily="34" charset="0"/>
              <a:buChar char="•"/>
            </a:pPr>
            <a:r>
              <a:rPr lang="en-US" sz="2400" dirty="0" smtClean="0"/>
              <a:t>Consider renewal options, </a:t>
            </a:r>
          </a:p>
          <a:p>
            <a:pPr lvl="1">
              <a:buFont typeface="Arial" panose="020B0604020202020204" pitchFamily="34" charset="0"/>
              <a:buChar char="•"/>
            </a:pPr>
            <a:r>
              <a:rPr lang="en-US" sz="2400" dirty="0" smtClean="0"/>
              <a:t>Cannot contain criteria not in the bid.</a:t>
            </a:r>
          </a:p>
          <a:p>
            <a:pPr>
              <a:buFont typeface="Arial" panose="020B0604020202020204" pitchFamily="34" charset="0"/>
              <a:buChar char="•"/>
            </a:pPr>
            <a:endParaRPr lang="en-US" sz="2600" dirty="0" smtClean="0"/>
          </a:p>
          <a:p>
            <a:pPr marL="0" indent="0">
              <a:buNone/>
            </a:pPr>
            <a:endParaRPr lang="en-US" sz="2600"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0517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54179" y="800100"/>
            <a:ext cx="6400800" cy="5486400"/>
          </a:xfrm>
        </p:spPr>
        <p:txBody>
          <a:bodyPr>
            <a:normAutofit fontScale="70000" lnSpcReduction="20000"/>
          </a:bodyPr>
          <a:lstStyle/>
          <a:p>
            <a:pPr marL="0" indent="0" algn="ctr">
              <a:buNone/>
            </a:pPr>
            <a:r>
              <a:rPr lang="en-US" sz="5700" b="1" dirty="0" smtClean="0">
                <a:solidFill>
                  <a:srgbClr val="0070C0"/>
                </a:solidFill>
              </a:rPr>
              <a:t>ITB– </a:t>
            </a:r>
            <a:r>
              <a:rPr lang="en-US" sz="5700" b="1" dirty="0">
                <a:solidFill>
                  <a:srgbClr val="0070C0"/>
                </a:solidFill>
              </a:rPr>
              <a:t>Invitation To Bid</a:t>
            </a:r>
          </a:p>
          <a:p>
            <a:pPr marL="0" indent="0">
              <a:buNone/>
            </a:pPr>
            <a:endParaRPr lang="en-US" dirty="0" smtClean="0"/>
          </a:p>
          <a:p>
            <a:pPr lvl="1">
              <a:buFont typeface="Arial" panose="020B0604020202020204" pitchFamily="34" charset="0"/>
              <a:buChar char="•"/>
            </a:pPr>
            <a:r>
              <a:rPr lang="en-US" sz="3100" dirty="0" smtClean="0"/>
              <a:t>Bids over 5,000 sf must be advertised.</a:t>
            </a:r>
          </a:p>
          <a:p>
            <a:pPr lvl="1">
              <a:buFont typeface="Arial" panose="020B0604020202020204" pitchFamily="34" charset="0"/>
              <a:buChar char="•"/>
            </a:pPr>
            <a:endParaRPr lang="en-US" sz="3100" dirty="0"/>
          </a:p>
          <a:p>
            <a:pPr lvl="1">
              <a:buFont typeface="Arial" panose="020B0604020202020204" pitchFamily="34" charset="0"/>
              <a:buChar char="•"/>
            </a:pPr>
            <a:r>
              <a:rPr lang="en-US" sz="3100" dirty="0" smtClean="0"/>
              <a:t>Must </a:t>
            </a:r>
            <a:r>
              <a:rPr lang="en-US" sz="3100" dirty="0"/>
              <a:t>be awarded to the </a:t>
            </a:r>
            <a:r>
              <a:rPr lang="en-US" sz="3100" dirty="0" smtClean="0"/>
              <a:t>responsible and responsive vendor who submits the lowest responsive bid.  </a:t>
            </a:r>
          </a:p>
          <a:p>
            <a:pPr lvl="1">
              <a:buFont typeface="Arial" panose="020B0604020202020204" pitchFamily="34" charset="0"/>
              <a:buChar char="•"/>
            </a:pPr>
            <a:endParaRPr lang="en-US" sz="3100" dirty="0"/>
          </a:p>
          <a:p>
            <a:pPr lvl="1">
              <a:buFont typeface="Arial" panose="020B0604020202020204" pitchFamily="34" charset="0"/>
              <a:buChar char="•"/>
            </a:pPr>
            <a:r>
              <a:rPr lang="en-US" sz="3100" dirty="0" smtClean="0"/>
              <a:t>Contract shall be awarded by written notice to the responsible and responsive lessor. </a:t>
            </a:r>
            <a:endParaRPr lang="en-US" sz="3100" dirty="0"/>
          </a:p>
          <a:p>
            <a:pPr marL="400050" lvl="1" indent="0">
              <a:buNone/>
            </a:pPr>
            <a:r>
              <a:rPr lang="en-US" sz="3100" dirty="0"/>
              <a:t> </a:t>
            </a:r>
          </a:p>
          <a:p>
            <a:pPr lvl="1">
              <a:buFont typeface="Arial" panose="020B0604020202020204" pitchFamily="34" charset="0"/>
              <a:buChar char="•"/>
            </a:pPr>
            <a:r>
              <a:rPr lang="en-US" sz="3100" dirty="0"/>
              <a:t>No negotiation occurs with this type of procurement. </a:t>
            </a:r>
          </a:p>
          <a:p>
            <a:pPr lvl="1">
              <a:buFont typeface="Arial" panose="020B0604020202020204" pitchFamily="34" charset="0"/>
              <a:buChar char="•"/>
            </a:pPr>
            <a:endParaRPr lang="en-US" sz="3100" dirty="0"/>
          </a:p>
          <a:p>
            <a:pPr lvl="1">
              <a:buFont typeface="Arial" panose="020B0604020202020204" pitchFamily="34" charset="0"/>
              <a:buChar char="•"/>
            </a:pPr>
            <a:r>
              <a:rPr lang="en-US" sz="3100" dirty="0"/>
              <a:t>Good for warehouse and hangar bids.</a:t>
            </a:r>
          </a:p>
          <a:p>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9195806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13309" y="800100"/>
            <a:ext cx="6400800" cy="5486400"/>
          </a:xfrm>
        </p:spPr>
        <p:txBody>
          <a:bodyPr>
            <a:normAutofit fontScale="92500" lnSpcReduction="10000"/>
          </a:bodyPr>
          <a:lstStyle/>
          <a:p>
            <a:pPr marL="0" indent="0" algn="ctr">
              <a:buNone/>
            </a:pPr>
            <a:r>
              <a:rPr lang="en-US" sz="4300" b="1" dirty="0" smtClean="0">
                <a:solidFill>
                  <a:srgbClr val="0070C0"/>
                </a:solidFill>
              </a:rPr>
              <a:t>RFP – Request For Proposal</a:t>
            </a:r>
            <a:endParaRPr lang="en-US" sz="4300" b="1" dirty="0">
              <a:solidFill>
                <a:srgbClr val="0070C0"/>
              </a:solidFill>
            </a:endParaRPr>
          </a:p>
          <a:p>
            <a:pPr marL="400050" lvl="1" indent="0">
              <a:buNone/>
            </a:pPr>
            <a:endParaRPr lang="en-US" sz="1400" dirty="0" smtClean="0"/>
          </a:p>
          <a:p>
            <a:pPr marL="400050" lvl="1" indent="0">
              <a:buNone/>
            </a:pPr>
            <a:r>
              <a:rPr lang="en-US" sz="2400" dirty="0" smtClean="0"/>
              <a:t>Is used when agencies can specify their needs but when the end result is uncertain and must:</a:t>
            </a:r>
          </a:p>
          <a:p>
            <a:pPr marL="400050" lvl="1" indent="0">
              <a:buNone/>
            </a:pPr>
            <a:endParaRPr lang="en-US" sz="2400" dirty="0"/>
          </a:p>
          <a:p>
            <a:pPr lvl="1">
              <a:buFont typeface="Arial" panose="020B0604020202020204" pitchFamily="34" charset="0"/>
              <a:buChar char="•"/>
            </a:pPr>
            <a:r>
              <a:rPr lang="en-US" sz="2400" dirty="0" smtClean="0"/>
              <a:t>Be </a:t>
            </a:r>
            <a:r>
              <a:rPr lang="en-US" sz="2400" dirty="0"/>
              <a:t>released to all vendors simultaneously,</a:t>
            </a:r>
          </a:p>
          <a:p>
            <a:pPr lvl="1">
              <a:buFont typeface="Arial" panose="020B0604020202020204" pitchFamily="34" charset="0"/>
              <a:buChar char="•"/>
            </a:pPr>
            <a:r>
              <a:rPr lang="en-US" sz="2400" dirty="0"/>
              <a:t>Contain all the contractual terms and </a:t>
            </a:r>
            <a:r>
              <a:rPr lang="en-US" sz="2400" dirty="0" smtClean="0"/>
              <a:t>conditions,</a:t>
            </a:r>
          </a:p>
          <a:p>
            <a:pPr lvl="1">
              <a:buFont typeface="Arial" panose="020B0604020202020204" pitchFamily="34" charset="0"/>
              <a:buChar char="•"/>
            </a:pPr>
            <a:r>
              <a:rPr lang="en-US" sz="2400" dirty="0" smtClean="0"/>
              <a:t>The importance of all items including price shall be weighted, </a:t>
            </a:r>
            <a:endParaRPr lang="en-US" sz="2400" dirty="0"/>
          </a:p>
          <a:p>
            <a:pPr lvl="1">
              <a:buFont typeface="Arial" panose="020B0604020202020204" pitchFamily="34" charset="0"/>
              <a:buChar char="•"/>
            </a:pPr>
            <a:r>
              <a:rPr lang="en-US" sz="2400" dirty="0"/>
              <a:t>Contain criteria for acceptability of the </a:t>
            </a:r>
            <a:r>
              <a:rPr lang="en-US" sz="2400" dirty="0" smtClean="0"/>
              <a:t>proposals,</a:t>
            </a:r>
            <a:endParaRPr lang="en-US" sz="2400" dirty="0"/>
          </a:p>
          <a:p>
            <a:pPr lvl="1">
              <a:buFont typeface="Arial" panose="020B0604020202020204" pitchFamily="34" charset="0"/>
              <a:buChar char="•"/>
            </a:pPr>
            <a:r>
              <a:rPr lang="en-US" sz="2400" dirty="0"/>
              <a:t>Renewal options </a:t>
            </a:r>
            <a:r>
              <a:rPr lang="en-US" sz="2400" dirty="0" smtClean="0"/>
              <a:t>if contemplated</a:t>
            </a:r>
            <a:r>
              <a:rPr lang="en-US" sz="2400" dirty="0"/>
              <a:t>.</a:t>
            </a:r>
          </a:p>
          <a:p>
            <a:pPr marL="0" indent="0">
              <a:buNone/>
            </a:pPr>
            <a:endParaRPr lang="en-US" sz="2400" dirty="0" smtClean="0"/>
          </a:p>
          <a:p>
            <a:pPr marL="0" indent="0">
              <a:buNone/>
            </a:pPr>
            <a:endParaRPr lang="en-US" sz="2400" dirty="0"/>
          </a:p>
          <a:p>
            <a:pPr marL="0" indent="0">
              <a:buNone/>
            </a:pPr>
            <a:endParaRPr lang="en-US" dirty="0" smtClean="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970412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42148" y="667753"/>
            <a:ext cx="6400800" cy="5486400"/>
          </a:xfrm>
        </p:spPr>
        <p:txBody>
          <a:bodyPr>
            <a:normAutofit/>
          </a:bodyPr>
          <a:lstStyle/>
          <a:p>
            <a:pPr marL="0" indent="0" algn="ctr">
              <a:buNone/>
            </a:pPr>
            <a:r>
              <a:rPr lang="en-US" sz="4000" b="1" dirty="0">
                <a:solidFill>
                  <a:srgbClr val="0070C0"/>
                </a:solidFill>
              </a:rPr>
              <a:t>RFP – Request For Proposal</a:t>
            </a:r>
          </a:p>
          <a:p>
            <a:pPr marL="0" indent="0">
              <a:buNone/>
            </a:pPr>
            <a:endParaRPr lang="en-US" sz="2800" dirty="0"/>
          </a:p>
          <a:p>
            <a:pPr lvl="1">
              <a:buFont typeface="Arial" panose="020B0604020202020204" pitchFamily="34" charset="0"/>
              <a:buChar char="•"/>
            </a:pPr>
            <a:r>
              <a:rPr lang="en-US" sz="2400" dirty="0"/>
              <a:t>Bids over 5,000 sf must be advertised.</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Deliverables </a:t>
            </a:r>
            <a:r>
              <a:rPr lang="en-US" sz="2400" dirty="0"/>
              <a:t>are given weighted points and contract must be awarded to the vendor with the most points.</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Only minimal negotiation is allowed and only with the winning vendor. </a:t>
            </a:r>
            <a:endParaRPr lang="en-US" sz="2400" dirty="0" smtClean="0"/>
          </a:p>
          <a:p>
            <a:pPr marL="0" indent="0">
              <a:buNone/>
            </a:pPr>
            <a:endParaRPr lang="en-US" sz="2400" dirty="0"/>
          </a:p>
          <a:p>
            <a:pPr marL="0" indent="0">
              <a:buNone/>
            </a:pPr>
            <a:endParaRPr lang="en-US" dirty="0"/>
          </a:p>
          <a:p>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994838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marL="0" indent="0" algn="ctr">
              <a:buNone/>
            </a:pPr>
            <a:r>
              <a:rPr lang="en-US" sz="3900" b="1" dirty="0" smtClean="0">
                <a:solidFill>
                  <a:srgbClr val="0070C0"/>
                </a:solidFill>
              </a:rPr>
              <a:t>ITN – Invitation To Negotiate</a:t>
            </a:r>
          </a:p>
          <a:p>
            <a:pPr marL="0" indent="0">
              <a:buNone/>
            </a:pPr>
            <a:endParaRPr lang="en-US" dirty="0"/>
          </a:p>
          <a:p>
            <a:pPr marL="400050" lvl="1" indent="0">
              <a:buNone/>
            </a:pPr>
            <a:r>
              <a:rPr lang="en-US" sz="2400" dirty="0" smtClean="0"/>
              <a:t>Is used when agency determines the best specific end goal and multiple vendors can provide the solution and </a:t>
            </a:r>
            <a:r>
              <a:rPr lang="en-US" sz="2400" dirty="0"/>
              <a:t>must:</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be </a:t>
            </a:r>
            <a:r>
              <a:rPr lang="en-US" sz="2400" dirty="0"/>
              <a:t>released to all vendors simultaneously,</a:t>
            </a:r>
          </a:p>
          <a:p>
            <a:pPr lvl="1">
              <a:buFont typeface="Arial" panose="020B0604020202020204" pitchFamily="34" charset="0"/>
              <a:buChar char="•"/>
            </a:pPr>
            <a:r>
              <a:rPr lang="en-US" sz="2400" dirty="0" smtClean="0"/>
              <a:t>contain </a:t>
            </a:r>
            <a:r>
              <a:rPr lang="en-US" sz="2400" dirty="0"/>
              <a:t>all the contractual terms and conditions,</a:t>
            </a:r>
          </a:p>
          <a:p>
            <a:pPr lvl="1">
              <a:buFont typeface="Arial" panose="020B0604020202020204" pitchFamily="34" charset="0"/>
              <a:buChar char="•"/>
            </a:pPr>
            <a:r>
              <a:rPr lang="en-US" sz="2400" dirty="0" smtClean="0"/>
              <a:t>weigh the </a:t>
            </a:r>
            <a:r>
              <a:rPr lang="en-US" sz="2400" dirty="0"/>
              <a:t>importance of all </a:t>
            </a:r>
            <a:r>
              <a:rPr lang="en-US" sz="2400" dirty="0" smtClean="0"/>
              <a:t>items, </a:t>
            </a:r>
            <a:r>
              <a:rPr lang="en-US" sz="2400" dirty="0"/>
              <a:t>including </a:t>
            </a:r>
            <a:r>
              <a:rPr lang="en-US" sz="2400" dirty="0" smtClean="0"/>
              <a:t>price,</a:t>
            </a:r>
            <a:endParaRPr lang="en-US" sz="2400" dirty="0"/>
          </a:p>
          <a:p>
            <a:pPr lvl="1">
              <a:buFont typeface="Arial" panose="020B0604020202020204" pitchFamily="34" charset="0"/>
              <a:buChar char="•"/>
            </a:pPr>
            <a:r>
              <a:rPr lang="en-US" sz="2400" dirty="0" smtClean="0"/>
              <a:t>contain </a:t>
            </a:r>
            <a:r>
              <a:rPr lang="en-US" sz="2400" dirty="0"/>
              <a:t>criteria for acceptability of the proposals,</a:t>
            </a:r>
          </a:p>
          <a:p>
            <a:pPr lvl="1">
              <a:buFont typeface="Arial" panose="020B0604020202020204" pitchFamily="34" charset="0"/>
              <a:buChar char="•"/>
            </a:pPr>
            <a:r>
              <a:rPr lang="en-US" sz="2400" dirty="0" smtClean="0"/>
              <a:t>consider renewal options.</a:t>
            </a:r>
            <a:endParaRPr lang="en-US" sz="2400" dirty="0"/>
          </a:p>
          <a:p>
            <a:pPr marL="0" indent="0">
              <a:buNone/>
            </a:pPr>
            <a:endParaRPr lang="en-US" sz="2400" dirty="0" smtClean="0"/>
          </a:p>
          <a:p>
            <a:pPr marL="0" indent="0">
              <a:buNone/>
            </a:pPr>
            <a:endParaRPr lang="en-US" sz="24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4657607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38399" y="800100"/>
            <a:ext cx="6505575" cy="5486400"/>
          </a:xfrm>
        </p:spPr>
        <p:txBody>
          <a:bodyPr>
            <a:normAutofit/>
          </a:bodyPr>
          <a:lstStyle/>
          <a:p>
            <a:pPr marL="0" indent="0" algn="ctr">
              <a:buNone/>
            </a:pPr>
            <a:r>
              <a:rPr lang="en-US" sz="3600" b="1" dirty="0">
                <a:solidFill>
                  <a:srgbClr val="0070C0"/>
                </a:solidFill>
              </a:rPr>
              <a:t>ITN – Invitation To Negotiate</a:t>
            </a:r>
          </a:p>
          <a:p>
            <a:pPr marL="0" indent="0">
              <a:buNone/>
            </a:pPr>
            <a:endParaRPr lang="en-US" sz="1400" dirty="0" smtClean="0"/>
          </a:p>
          <a:p>
            <a:pPr marL="400050" lvl="1" indent="0">
              <a:lnSpc>
                <a:spcPct val="160000"/>
              </a:lnSpc>
              <a:buNone/>
            </a:pPr>
            <a:r>
              <a:rPr lang="en-US" dirty="0" smtClean="0"/>
              <a:t>The agency shall:</a:t>
            </a:r>
          </a:p>
          <a:p>
            <a:pPr marL="857250" lvl="1" indent="-457200">
              <a:lnSpc>
                <a:spcPct val="110000"/>
              </a:lnSpc>
              <a:buFont typeface="Arial" panose="020B0604020202020204" pitchFamily="34" charset="0"/>
              <a:buChar char="•"/>
            </a:pPr>
            <a:r>
              <a:rPr lang="en-US" dirty="0" smtClean="0"/>
              <a:t>evaluate and rank responsible replies against all evaluation criteria,</a:t>
            </a:r>
          </a:p>
          <a:p>
            <a:pPr marL="400050" lvl="1" indent="0">
              <a:lnSpc>
                <a:spcPct val="110000"/>
              </a:lnSpc>
              <a:buNone/>
            </a:pPr>
            <a:r>
              <a:rPr lang="en-US" dirty="0" smtClean="0"/>
              <a:t>	    and</a:t>
            </a:r>
          </a:p>
          <a:p>
            <a:pPr marL="857250" lvl="1" indent="-457200">
              <a:lnSpc>
                <a:spcPct val="110000"/>
              </a:lnSpc>
              <a:buFont typeface="Arial" panose="020B0604020202020204" pitchFamily="34" charset="0"/>
              <a:buChar char="•"/>
            </a:pPr>
            <a:r>
              <a:rPr lang="en-US" dirty="0" smtClean="0"/>
              <a:t>select </a:t>
            </a:r>
            <a:r>
              <a:rPr lang="en-US" dirty="0"/>
              <a:t>based on the ranking of one or more lessors with which to commence negotiations.</a:t>
            </a: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10791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66448" y="561976"/>
            <a:ext cx="6467475" cy="5572124"/>
          </a:xfrm>
        </p:spPr>
        <p:txBody>
          <a:bodyPr>
            <a:normAutofit lnSpcReduction="10000"/>
          </a:bodyPr>
          <a:lstStyle/>
          <a:p>
            <a:pPr marL="0" indent="0" algn="ctr">
              <a:buNone/>
            </a:pPr>
            <a:r>
              <a:rPr lang="en-US" sz="4000" b="1" dirty="0">
                <a:solidFill>
                  <a:srgbClr val="0070C0"/>
                </a:solidFill>
              </a:rPr>
              <a:t>ITN – Invitation To Negotiate</a:t>
            </a:r>
          </a:p>
          <a:p>
            <a:pPr>
              <a:buFont typeface="Arial" panose="020B0604020202020204" pitchFamily="34" charset="0"/>
              <a:buChar char="•"/>
            </a:pPr>
            <a:endParaRPr lang="en-US" sz="2600" dirty="0"/>
          </a:p>
          <a:p>
            <a:pPr>
              <a:buFont typeface="Arial" panose="020B0604020202020204" pitchFamily="34" charset="0"/>
              <a:buChar char="•"/>
            </a:pPr>
            <a:r>
              <a:rPr lang="en-US" sz="2200" dirty="0"/>
              <a:t>Is used when agency determines the best specific end goal and multiple vendors can provide the solution. </a:t>
            </a:r>
          </a:p>
          <a:p>
            <a:pPr>
              <a:buFont typeface="Arial" panose="020B0604020202020204" pitchFamily="34" charset="0"/>
              <a:buChar char="•"/>
            </a:pPr>
            <a:endParaRPr lang="en-US" sz="2200" dirty="0"/>
          </a:p>
          <a:p>
            <a:pPr>
              <a:buFont typeface="Arial" panose="020B0604020202020204" pitchFamily="34" charset="0"/>
              <a:buChar char="•"/>
            </a:pPr>
            <a:r>
              <a:rPr lang="en-US" sz="2200" dirty="0"/>
              <a:t>Agencies identify the criteria for determining the acceptability of the responses and specify how vendors will be selected for negotiation. </a:t>
            </a:r>
          </a:p>
          <a:p>
            <a:pPr>
              <a:buFont typeface="Arial" panose="020B0604020202020204" pitchFamily="34" charset="0"/>
              <a:buChar char="•"/>
            </a:pPr>
            <a:endParaRPr lang="en-US" sz="2200" dirty="0"/>
          </a:p>
          <a:p>
            <a:pPr>
              <a:buFont typeface="Arial" panose="020B0604020202020204" pitchFamily="34" charset="0"/>
              <a:buChar char="•"/>
            </a:pPr>
            <a:r>
              <a:rPr lang="en-US" sz="2200" dirty="0"/>
              <a:t>Agencies can </a:t>
            </a:r>
            <a:r>
              <a:rPr lang="en-US" sz="2200" dirty="0" smtClean="0"/>
              <a:t>negotiate </a:t>
            </a:r>
            <a:r>
              <a:rPr lang="en-US" sz="2200" dirty="0"/>
              <a:t>with one or more concurrently or serially as </a:t>
            </a:r>
            <a:r>
              <a:rPr lang="en-US" sz="2200" dirty="0" smtClean="0"/>
              <a:t>needed and identified in the bid.</a:t>
            </a:r>
          </a:p>
          <a:p>
            <a:pPr marL="0" indent="0">
              <a:buNone/>
            </a:pPr>
            <a:endParaRPr lang="en-US" dirty="0"/>
          </a:p>
          <a:p>
            <a:pPr marL="0" indent="0">
              <a:buNone/>
            </a:pPr>
            <a:endParaRPr lang="en-US" dirty="0">
              <a:solidFill>
                <a:srgbClr val="FF0000"/>
              </a:solidFill>
            </a:endParaRP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4217551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71700" y="800100"/>
            <a:ext cx="6400800" cy="5486400"/>
          </a:xfrm>
        </p:spPr>
        <p:txBody>
          <a:bodyPr>
            <a:normAutofit lnSpcReduction="10000"/>
          </a:bodyPr>
          <a:lstStyle/>
          <a:p>
            <a:pPr marL="0" indent="0" algn="ctr">
              <a:buNone/>
            </a:pPr>
            <a:r>
              <a:rPr lang="en-US" sz="4000" b="1" dirty="0" smtClean="0">
                <a:solidFill>
                  <a:srgbClr val="0070C0"/>
                </a:solidFill>
              </a:rPr>
              <a:t>Bidders Conferences</a:t>
            </a:r>
          </a:p>
          <a:p>
            <a:pPr marL="0" indent="0">
              <a:buNone/>
            </a:pPr>
            <a:endParaRPr lang="en-US" sz="2400" dirty="0" smtClean="0"/>
          </a:p>
          <a:p>
            <a:pPr lvl="1">
              <a:buFont typeface="Arial" panose="020B0604020202020204" pitchFamily="34" charset="0"/>
              <a:buChar char="•"/>
            </a:pPr>
            <a:r>
              <a:rPr lang="en-US" sz="2400" dirty="0" smtClean="0"/>
              <a:t>Agencies may conduct either mandatory or non-mandatory bidders conference to clarify specifications and answer questions.  </a:t>
            </a:r>
          </a:p>
          <a:p>
            <a:pPr lvl="1">
              <a:buFont typeface="Arial" panose="020B0604020202020204" pitchFamily="34" charset="0"/>
              <a:buChar char="•"/>
            </a:pPr>
            <a:endParaRPr lang="en-US" sz="3200" dirty="0"/>
          </a:p>
          <a:p>
            <a:pPr lvl="1">
              <a:buFont typeface="Arial" panose="020B0604020202020204" pitchFamily="34" charset="0"/>
              <a:buChar char="•"/>
            </a:pPr>
            <a:r>
              <a:rPr lang="en-US" sz="2400" dirty="0" smtClean="0"/>
              <a:t>They can be attended in person or via  conference call. </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These are helpful for lessors to become comfortable with the process and to understand the requirements. </a:t>
            </a:r>
            <a:endParaRPr lang="en-US" sz="24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661597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057400" y="498920"/>
            <a:ext cx="6400800" cy="5486400"/>
          </a:xfrm>
        </p:spPr>
        <p:txBody>
          <a:bodyPr>
            <a:normAutofit fontScale="77500" lnSpcReduction="20000"/>
          </a:bodyPr>
          <a:lstStyle/>
          <a:p>
            <a:pPr marL="0" indent="0" algn="ctr">
              <a:buNone/>
            </a:pPr>
            <a:r>
              <a:rPr lang="en-US" sz="5200" b="1" dirty="0" smtClean="0">
                <a:solidFill>
                  <a:srgbClr val="0070C0"/>
                </a:solidFill>
              </a:rPr>
              <a:t>REDM Overview</a:t>
            </a:r>
          </a:p>
          <a:p>
            <a:pPr marL="0" indent="0" algn="ctr">
              <a:buNone/>
            </a:pPr>
            <a:endParaRPr lang="en-US" sz="3600" b="1" dirty="0" smtClean="0">
              <a:solidFill>
                <a:srgbClr val="0070C0"/>
              </a:solidFill>
            </a:endParaRPr>
          </a:p>
          <a:p>
            <a:pPr lvl="1">
              <a:buFont typeface="Arial" panose="020B0604020202020204" pitchFamily="34" charset="0"/>
              <a:buChar char="•"/>
            </a:pPr>
            <a:r>
              <a:rPr lang="en-US" sz="2100" b="1" dirty="0" smtClean="0"/>
              <a:t>Leasing/Occupancy </a:t>
            </a:r>
            <a:r>
              <a:rPr lang="en-US" sz="2100" b="1" dirty="0"/>
              <a:t>Management </a:t>
            </a:r>
            <a:r>
              <a:rPr lang="en-US" sz="3100" dirty="0"/>
              <a:t>($225 Million)</a:t>
            </a:r>
          </a:p>
          <a:p>
            <a:pPr lvl="2">
              <a:buFont typeface="Courier New" panose="02070309020205020404" pitchFamily="49" charset="0"/>
              <a:buChar char="o"/>
            </a:pPr>
            <a:r>
              <a:rPr lang="en-US" sz="2300" dirty="0"/>
              <a:t>Leasing, Parking, Space Planning, CAD </a:t>
            </a:r>
            <a:r>
              <a:rPr lang="en-US" sz="2300" dirty="0" smtClean="0"/>
              <a:t>Design</a:t>
            </a:r>
          </a:p>
          <a:p>
            <a:pPr marL="857250" lvl="2" indent="0">
              <a:buNone/>
            </a:pPr>
            <a:endParaRPr lang="en-US" sz="2300" dirty="0"/>
          </a:p>
          <a:p>
            <a:pPr lvl="1">
              <a:buFont typeface="Arial" panose="020B0604020202020204" pitchFamily="34" charset="0"/>
              <a:buChar char="•"/>
            </a:pPr>
            <a:r>
              <a:rPr lang="en-US" sz="2100" b="1" dirty="0"/>
              <a:t>Facility Management </a:t>
            </a:r>
            <a:r>
              <a:rPr lang="en-US" sz="3100" dirty="0"/>
              <a:t>($380 Million)</a:t>
            </a:r>
          </a:p>
          <a:p>
            <a:pPr lvl="2">
              <a:buFont typeface="Courier New" panose="02070309020205020404" pitchFamily="49" charset="0"/>
              <a:buChar char="o"/>
            </a:pPr>
            <a:r>
              <a:rPr lang="en-US" sz="2300" dirty="0"/>
              <a:t>Operations, Maintenance, Energy Conservation, Capital Planning, Safety, ADA Compliance, Regulatory Compliance, Indoor Air </a:t>
            </a:r>
            <a:r>
              <a:rPr lang="en-US" sz="2300" dirty="0" smtClean="0"/>
              <a:t>Quality</a:t>
            </a:r>
          </a:p>
          <a:p>
            <a:pPr marL="857250" lvl="2" indent="0">
              <a:buNone/>
            </a:pPr>
            <a:endParaRPr lang="en-US" sz="2300" dirty="0"/>
          </a:p>
          <a:p>
            <a:pPr lvl="1">
              <a:buFont typeface="Arial" panose="020B0604020202020204" pitchFamily="34" charset="0"/>
              <a:buChar char="•"/>
            </a:pPr>
            <a:r>
              <a:rPr lang="en-US" sz="2100" b="1" dirty="0"/>
              <a:t>Construction Project Management </a:t>
            </a:r>
            <a:r>
              <a:rPr lang="en-US" sz="3100" dirty="0"/>
              <a:t>($125 Million)</a:t>
            </a:r>
          </a:p>
          <a:p>
            <a:pPr lvl="2">
              <a:buFont typeface="Courier New" panose="02070309020205020404" pitchFamily="49" charset="0"/>
              <a:buChar char="o"/>
            </a:pPr>
            <a:r>
              <a:rPr lang="en-US" sz="2300" dirty="0"/>
              <a:t>New Construction, Capital Projects, Tenant Build </a:t>
            </a:r>
            <a:r>
              <a:rPr lang="en-US" sz="2300" dirty="0" smtClean="0"/>
              <a:t>Out</a:t>
            </a:r>
          </a:p>
          <a:p>
            <a:pPr marL="857250" lvl="2" indent="0">
              <a:buNone/>
            </a:pPr>
            <a:endParaRPr lang="en-US" sz="2300" dirty="0"/>
          </a:p>
          <a:p>
            <a:pPr lvl="1">
              <a:buFont typeface="Arial" panose="020B0604020202020204" pitchFamily="34" charset="0"/>
              <a:buChar char="•"/>
            </a:pPr>
            <a:r>
              <a:rPr lang="en-US" sz="2100" b="1" dirty="0"/>
              <a:t>Strategic Planning</a:t>
            </a:r>
          </a:p>
          <a:p>
            <a:pPr lvl="2">
              <a:buFont typeface="Courier New" panose="02070309020205020404" pitchFamily="49" charset="0"/>
              <a:buChar char="o"/>
            </a:pPr>
            <a:r>
              <a:rPr lang="en-US" sz="2300" dirty="0"/>
              <a:t>5 Year Planning Horizon – Build/Buy/Lease Projections</a:t>
            </a:r>
          </a:p>
          <a:p>
            <a:pPr marL="0" indent="0">
              <a:buNone/>
            </a:pPr>
            <a:endParaRPr lang="en-US" dirty="0"/>
          </a:p>
        </p:txBody>
      </p:sp>
      <p:sp>
        <p:nvSpPr>
          <p:cNvPr id="3" name="Text Placeholder 2"/>
          <p:cNvSpPr>
            <a:spLocks noGrp="1"/>
          </p:cNvSpPr>
          <p:nvPr>
            <p:ph type="body" sz="quarter" idx="14"/>
          </p:nvPr>
        </p:nvSpPr>
        <p:spPr>
          <a:xfrm>
            <a:off x="137160" y="1307592"/>
            <a:ext cx="1920240" cy="5486400"/>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200" b="1" dirty="0">
                <a:solidFill>
                  <a:srgbClr val="0070C0"/>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p:txBody>
      </p:sp>
    </p:spTree>
    <p:extLst>
      <p:ext uri="{BB962C8B-B14F-4D97-AF65-F5344CB8AC3E}">
        <p14:creationId xmlns:p14="http://schemas.microsoft.com/office/powerpoint/2010/main" val="28151916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31357" y="565483"/>
            <a:ext cx="6383254" cy="5314449"/>
          </a:xfrm>
        </p:spPr>
        <p:txBody>
          <a:bodyPr>
            <a:normAutofit lnSpcReduction="10000"/>
          </a:bodyPr>
          <a:lstStyle/>
          <a:p>
            <a:pPr marL="0" indent="0" algn="ctr">
              <a:buNone/>
            </a:pPr>
            <a:r>
              <a:rPr lang="en-US" sz="4000" b="1" dirty="0" smtClean="0">
                <a:solidFill>
                  <a:srgbClr val="0070C0"/>
                </a:solidFill>
              </a:rPr>
              <a:t>Awarding Procurements</a:t>
            </a:r>
          </a:p>
          <a:p>
            <a:pPr marL="0" indent="0">
              <a:buNone/>
            </a:pPr>
            <a:endParaRPr lang="en-US" dirty="0"/>
          </a:p>
          <a:p>
            <a:pPr marL="400050" lvl="1" indent="0">
              <a:buNone/>
            </a:pPr>
            <a:r>
              <a:rPr lang="en-US" dirty="0" smtClean="0"/>
              <a:t>QSP – choose and document the vendor that meets the agency’s needs and award.</a:t>
            </a:r>
          </a:p>
          <a:p>
            <a:pPr marL="400050" lvl="1" indent="0">
              <a:buNone/>
            </a:pPr>
            <a:endParaRPr lang="en-US" dirty="0"/>
          </a:p>
          <a:p>
            <a:pPr marL="400050" lvl="1" indent="0">
              <a:buNone/>
            </a:pPr>
            <a:r>
              <a:rPr lang="en-US" dirty="0" smtClean="0"/>
              <a:t>ITB, RFP and ITN – choose and document the vendor that meets the criteria.  Awards must be officially posted.  Most agencies post their notice in the Vendor Bid System. </a:t>
            </a: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4065994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38400" y="471237"/>
            <a:ext cx="6400800" cy="5486400"/>
          </a:xfrm>
        </p:spPr>
        <p:txBody>
          <a:bodyPr>
            <a:normAutofit fontScale="92500" lnSpcReduction="10000"/>
          </a:bodyPr>
          <a:lstStyle/>
          <a:p>
            <a:pPr marL="0" indent="0" algn="ctr">
              <a:buNone/>
            </a:pPr>
            <a:r>
              <a:rPr lang="en-US" sz="3900" b="1" dirty="0" smtClean="0">
                <a:solidFill>
                  <a:srgbClr val="0070C0"/>
                </a:solidFill>
              </a:rPr>
              <a:t>Paragraph 120.057(3)(a) Florida Statutes </a:t>
            </a:r>
          </a:p>
          <a:p>
            <a:pPr marL="0" indent="0">
              <a:buNone/>
            </a:pPr>
            <a:endParaRPr lang="en-US" sz="2000" dirty="0" smtClean="0"/>
          </a:p>
          <a:p>
            <a:pPr marL="0" indent="0">
              <a:buNone/>
            </a:pPr>
            <a:r>
              <a:rPr lang="en-US" sz="2000" dirty="0" smtClean="0"/>
              <a:t>The </a:t>
            </a:r>
            <a:r>
              <a:rPr lang="en-US" sz="2000" dirty="0"/>
              <a:t>agency shall provide notice of a decision or intended decision concerning a solicitation, contract </a:t>
            </a:r>
            <a:r>
              <a:rPr lang="en-US" sz="2000" dirty="0" smtClean="0"/>
              <a:t>award…by </a:t>
            </a:r>
            <a:r>
              <a:rPr lang="en-US" sz="2000" dirty="0"/>
              <a:t>electronic posting. </a:t>
            </a:r>
            <a:endParaRPr lang="en-US" sz="2000" dirty="0" smtClean="0"/>
          </a:p>
          <a:p>
            <a:pPr marL="0" indent="0">
              <a:buNone/>
            </a:pPr>
            <a:endParaRPr lang="en-US" sz="2000" dirty="0"/>
          </a:p>
          <a:p>
            <a:pPr marL="0" indent="0">
              <a:buNone/>
            </a:pPr>
            <a:r>
              <a:rPr lang="en-US" sz="2000" dirty="0" smtClean="0"/>
              <a:t>This </a:t>
            </a:r>
            <a:r>
              <a:rPr lang="en-US" sz="2000" dirty="0"/>
              <a:t>notice shall contain the following statement: “Failure to file a protest within the time prescribed in section </a:t>
            </a:r>
            <a:r>
              <a:rPr lang="en-US" sz="2000" dirty="0">
                <a:hlinkClick r:id="rId2" action="ppaction://hlinkfile"/>
              </a:rPr>
              <a:t>120.57</a:t>
            </a:r>
            <a:r>
              <a:rPr lang="en-US" sz="2000" dirty="0"/>
              <a:t>(3), Florida Statutes, or failure to post the bond or other security required by law within the time allowed for filing a bond shall constitute a waiver of proceedings under chapter 120, Florida Statutes</a:t>
            </a:r>
            <a:r>
              <a:rPr lang="en-US" sz="2000" dirty="0" smtClean="0"/>
              <a:t>.”</a:t>
            </a:r>
          </a:p>
          <a:p>
            <a:pPr marL="0" indent="0">
              <a:buNone/>
            </a:pPr>
            <a:endParaRPr lang="en-US" sz="2000" dirty="0"/>
          </a:p>
          <a:p>
            <a:pPr marL="0" indent="0">
              <a:buNone/>
            </a:pPr>
            <a:r>
              <a:rPr lang="en-US" sz="2000" dirty="0" smtClean="0"/>
              <a:t>Most agencies post their award decision on the Vendor Bid System. </a:t>
            </a:r>
            <a:endParaRPr lang="en-US" sz="20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8560162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03784" y="622634"/>
            <a:ext cx="6400800" cy="5486400"/>
          </a:xfrm>
        </p:spPr>
        <p:txBody>
          <a:bodyPr/>
          <a:lstStyle/>
          <a:p>
            <a:pPr marL="0" indent="0" algn="ctr">
              <a:buNone/>
            </a:pPr>
            <a:r>
              <a:rPr lang="en-US" sz="4000" b="1" dirty="0" smtClean="0">
                <a:solidFill>
                  <a:srgbClr val="0070C0"/>
                </a:solidFill>
              </a:rPr>
              <a:t>Notice of Protest</a:t>
            </a:r>
          </a:p>
          <a:p>
            <a:pPr marL="0" indent="0">
              <a:buNone/>
            </a:pPr>
            <a:endParaRPr lang="en-US" sz="4000" dirty="0"/>
          </a:p>
          <a:p>
            <a:pPr lvl="1">
              <a:buFont typeface="Arial" panose="020B0604020202020204" pitchFamily="34" charset="0"/>
              <a:buChar char="•"/>
            </a:pPr>
            <a:r>
              <a:rPr lang="en-US" dirty="0" smtClean="0"/>
              <a:t>Lessors have the right to file a formal protest of the award decision. </a:t>
            </a:r>
          </a:p>
          <a:p>
            <a:pPr lvl="1">
              <a:buFont typeface="Arial" panose="020B0604020202020204" pitchFamily="34" charset="0"/>
              <a:buChar char="•"/>
            </a:pPr>
            <a:endParaRPr lang="en-US" sz="1200" dirty="0"/>
          </a:p>
          <a:p>
            <a:pPr lvl="1">
              <a:buFont typeface="Arial" panose="020B0604020202020204" pitchFamily="34" charset="0"/>
              <a:buChar char="•"/>
            </a:pPr>
            <a:r>
              <a:rPr lang="en-US" dirty="0" smtClean="0"/>
              <a:t>Protests </a:t>
            </a:r>
            <a:r>
              <a:rPr lang="en-US" b="1" u="sng" dirty="0" smtClean="0"/>
              <a:t>stop all</a:t>
            </a:r>
            <a:r>
              <a:rPr lang="en-US" dirty="0" smtClean="0"/>
              <a:t> procurement activity and can delay the action for up to 6 months or more. </a:t>
            </a: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8827290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94259" y="363955"/>
            <a:ext cx="6400800" cy="5486400"/>
          </a:xfrm>
        </p:spPr>
        <p:txBody>
          <a:bodyPr>
            <a:normAutofit/>
          </a:bodyPr>
          <a:lstStyle/>
          <a:p>
            <a:pPr marL="0" indent="0" algn="ctr">
              <a:buNone/>
            </a:pPr>
            <a:r>
              <a:rPr lang="en-US" sz="4000" b="1" dirty="0" smtClean="0">
                <a:solidFill>
                  <a:srgbClr val="0070C0"/>
                </a:solidFill>
              </a:rPr>
              <a:t>Cost of Tenant Improvements</a:t>
            </a:r>
          </a:p>
          <a:p>
            <a:pPr marL="0" indent="0">
              <a:buNone/>
            </a:pPr>
            <a:endParaRPr lang="en-US" sz="1600" dirty="0"/>
          </a:p>
          <a:p>
            <a:pPr lvl="1">
              <a:buFont typeface="Arial" panose="020B0604020202020204" pitchFamily="34" charset="0"/>
              <a:buChar char="•"/>
            </a:pPr>
            <a:r>
              <a:rPr lang="en-US" sz="2400" dirty="0" smtClean="0"/>
              <a:t>For leases over 5,000 sf the cost of tenant improvements </a:t>
            </a:r>
            <a:r>
              <a:rPr lang="en-US" sz="2400" b="1" u="sng" dirty="0" smtClean="0"/>
              <a:t>MAY</a:t>
            </a:r>
            <a:r>
              <a:rPr lang="en-US" sz="2400" dirty="0" smtClean="0"/>
              <a:t> qualify for reimbursement. </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Lessor must provide a detailed outline of all costs.  </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Reimbursement cannot be made for  capital improvements.</a:t>
            </a:r>
            <a:endParaRPr lang="en-US" sz="24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8403323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45893" y="830179"/>
            <a:ext cx="6619875" cy="4343400"/>
          </a:xfrm>
        </p:spPr>
        <p:txBody>
          <a:bodyPr>
            <a:normAutofit/>
          </a:bodyPr>
          <a:lstStyle/>
          <a:p>
            <a:pPr marL="0" lvl="0" indent="0" algn="ctr">
              <a:buNone/>
            </a:pPr>
            <a:r>
              <a:rPr lang="en-US" sz="4000" b="1" dirty="0">
                <a:solidFill>
                  <a:srgbClr val="0070C0"/>
                </a:solidFill>
              </a:rPr>
              <a:t>Cost of Tenant </a:t>
            </a:r>
            <a:r>
              <a:rPr lang="en-US" sz="4000" b="1" dirty="0" smtClean="0">
                <a:solidFill>
                  <a:srgbClr val="0070C0"/>
                </a:solidFill>
              </a:rPr>
              <a:t>Improvements</a:t>
            </a:r>
          </a:p>
          <a:p>
            <a:pPr marL="0" lvl="0" indent="0" algn="ctr">
              <a:buNone/>
            </a:pPr>
            <a:endParaRPr lang="en-US" sz="1800" b="1" dirty="0">
              <a:solidFill>
                <a:srgbClr val="0070C0"/>
              </a:solidFill>
            </a:endParaRPr>
          </a:p>
          <a:p>
            <a:pPr marL="0" indent="0">
              <a:buNone/>
            </a:pPr>
            <a:r>
              <a:rPr lang="en-US" sz="2800" i="1" dirty="0" smtClean="0"/>
              <a:t>    </a:t>
            </a:r>
            <a:r>
              <a:rPr lang="en-US" sz="2400" b="1" i="1" u="sng" dirty="0" smtClean="0"/>
              <a:t>Paragraph 255.25 (3)(f), Florida Statutes </a:t>
            </a:r>
          </a:p>
          <a:p>
            <a:pPr marL="800100" lvl="2" indent="0">
              <a:buNone/>
            </a:pPr>
            <a:endParaRPr lang="en-US" b="1" u="sng" dirty="0" smtClean="0"/>
          </a:p>
          <a:p>
            <a:pPr marL="400050" lvl="1" indent="0">
              <a:buNone/>
            </a:pPr>
            <a:r>
              <a:rPr lang="en-US" sz="2400" b="1" u="sng" dirty="0" smtClean="0"/>
              <a:t>If appropriated</a:t>
            </a:r>
            <a:r>
              <a:rPr lang="en-US" sz="2400" dirty="0" smtClean="0"/>
              <a:t>, the unamortized portion of tenant improvements, shall be paid in equal monthly installments over the remaining term of the lease.</a:t>
            </a: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9055714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095500" y="314325"/>
            <a:ext cx="6400800" cy="5486400"/>
          </a:xfrm>
        </p:spPr>
        <p:txBody>
          <a:bodyPr>
            <a:normAutofit/>
          </a:bodyPr>
          <a:lstStyle/>
          <a:p>
            <a:pPr marL="0" indent="0" algn="ctr">
              <a:buNone/>
            </a:pPr>
            <a:r>
              <a:rPr lang="en-US" sz="4000" b="1" dirty="0" smtClean="0">
                <a:solidFill>
                  <a:srgbClr val="0070C0"/>
                </a:solidFill>
              </a:rPr>
              <a:t>Government in the Sunshine</a:t>
            </a:r>
          </a:p>
          <a:p>
            <a:pPr marL="0" indent="0" algn="ctr">
              <a:buNone/>
            </a:pPr>
            <a:endParaRPr lang="en-US" sz="2000" dirty="0" smtClean="0"/>
          </a:p>
          <a:p>
            <a:pPr marL="0" indent="0" algn="ctr">
              <a:buNone/>
            </a:pPr>
            <a:r>
              <a:rPr lang="en-US" sz="2800" dirty="0" smtClean="0"/>
              <a:t>Chapter 119, Florida Statutes </a:t>
            </a:r>
          </a:p>
          <a:p>
            <a:pPr marL="0" indent="0" algn="ctr">
              <a:buNone/>
            </a:pPr>
            <a:endParaRPr lang="en-US" sz="2800" dirty="0" smtClean="0"/>
          </a:p>
          <a:p>
            <a:pPr marL="400050" lvl="1" indent="0">
              <a:buNone/>
            </a:pPr>
            <a:r>
              <a:rPr lang="en-US" sz="2000" dirty="0"/>
              <a:t>Every </a:t>
            </a:r>
            <a:r>
              <a:rPr lang="en-US" sz="2000" dirty="0" smtClean="0"/>
              <a:t>agency (and their representatives) that has </a:t>
            </a:r>
            <a:r>
              <a:rPr lang="en-US" sz="2000" dirty="0"/>
              <a:t>custody of a public record shall permit the record to be inspected and copied by any person desiring to do so, at any reasonable time, under reasonable conditions, and under supervision by the custodian of the public records</a:t>
            </a:r>
            <a:r>
              <a:rPr lang="en-US" sz="2000" dirty="0" smtClean="0"/>
              <a:t>.</a:t>
            </a:r>
          </a:p>
          <a:p>
            <a:pPr marL="0" indent="0">
              <a:buNone/>
            </a:pPr>
            <a:endParaRPr lang="en-US" sz="16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059029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lvl="0" indent="0" algn="ctr">
              <a:buNone/>
            </a:pPr>
            <a:r>
              <a:rPr lang="en-US" sz="4000" b="1" dirty="0">
                <a:solidFill>
                  <a:srgbClr val="0070C0"/>
                </a:solidFill>
              </a:rPr>
              <a:t>Government in the </a:t>
            </a:r>
            <a:r>
              <a:rPr lang="en-US" sz="4000" b="1" dirty="0" smtClean="0">
                <a:solidFill>
                  <a:srgbClr val="0070C0"/>
                </a:solidFill>
              </a:rPr>
              <a:t>Sunshine (cont.)</a:t>
            </a:r>
            <a:endParaRPr lang="en-US" sz="4000" b="1" dirty="0">
              <a:solidFill>
                <a:srgbClr val="0070C0"/>
              </a:solidFill>
            </a:endParaRPr>
          </a:p>
          <a:p>
            <a:pPr marL="0" lvl="0" indent="0">
              <a:buNone/>
            </a:pPr>
            <a:endParaRPr lang="en-US" sz="1600" dirty="0">
              <a:solidFill>
                <a:prstClr val="black"/>
              </a:solidFill>
            </a:endParaRPr>
          </a:p>
          <a:p>
            <a:pPr marL="400050" lvl="1" indent="0">
              <a:buNone/>
            </a:pPr>
            <a:r>
              <a:rPr lang="en-US" sz="1800" dirty="0" smtClean="0">
                <a:solidFill>
                  <a:prstClr val="black"/>
                </a:solidFill>
              </a:rPr>
              <a:t>“</a:t>
            </a:r>
            <a:r>
              <a:rPr lang="en-US" sz="1800" dirty="0">
                <a:solidFill>
                  <a:prstClr val="black"/>
                </a:solidFill>
              </a:rPr>
              <a:t>Public records” means all documents, papers, letters, maps, books, tapes, photographs, films, sound recordings, data processing software, or other material, regardless of the physical form, characteristics, or means of transmission, made or received pursuant to law or ordinance or in connection with the transaction of official business by any agency.</a:t>
            </a:r>
          </a:p>
          <a:p>
            <a:pPr marL="400050" lvl="1" indent="0">
              <a:buNone/>
            </a:pPr>
            <a:endParaRPr lang="en-US" sz="1800" dirty="0">
              <a:solidFill>
                <a:prstClr val="black"/>
              </a:solidFill>
            </a:endParaRPr>
          </a:p>
          <a:p>
            <a:pPr marL="400050" lvl="1" indent="0">
              <a:buNone/>
            </a:pPr>
            <a:r>
              <a:rPr lang="en-US" sz="1800" dirty="0">
                <a:solidFill>
                  <a:prstClr val="black"/>
                </a:solidFill>
              </a:rPr>
              <a:t>Be prepared for an inspection of your files – either a direct request from an agency – or as it relates to a post or pre audit.</a:t>
            </a:r>
          </a:p>
          <a:p>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200" b="1" dirty="0">
                <a:solidFill>
                  <a:srgbClr val="0070C0"/>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2300969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800" dirty="0" smtClean="0">
                <a:solidFill>
                  <a:srgbClr val="0070C0"/>
                </a:solidFill>
              </a:rPr>
              <a:t>Section  #7</a:t>
            </a:r>
          </a:p>
          <a:p>
            <a:pPr marL="0" indent="0" algn="ctr">
              <a:buNone/>
            </a:pPr>
            <a:endParaRPr lang="en-US" sz="4800" dirty="0">
              <a:solidFill>
                <a:srgbClr val="0070C0"/>
              </a:solidFill>
            </a:endParaRPr>
          </a:p>
          <a:p>
            <a:pPr marL="0" indent="0" algn="ctr">
              <a:buNone/>
            </a:pPr>
            <a:r>
              <a:rPr lang="en-US" sz="4800" dirty="0" smtClean="0">
                <a:solidFill>
                  <a:srgbClr val="0070C0"/>
                </a:solidFill>
              </a:rPr>
              <a:t>Lease Modifications</a:t>
            </a:r>
          </a:p>
          <a:p>
            <a:pPr marL="0" indent="0" algn="ctr">
              <a:buNone/>
            </a:pPr>
            <a:endParaRPr lang="en-US" sz="4800" dirty="0">
              <a:solidFill>
                <a:schemeClr val="accent1">
                  <a:lumMod val="60000"/>
                  <a:lumOff val="40000"/>
                </a:schemeClr>
              </a:solidFill>
            </a:endParaRPr>
          </a:p>
          <a:p>
            <a:pPr marL="0" indent="0" algn="ctr">
              <a:buNone/>
            </a:pPr>
            <a:r>
              <a:rPr lang="en-US" sz="3600" dirty="0" smtClean="0"/>
              <a:t>Susan Sparks</a:t>
            </a:r>
          </a:p>
          <a:p>
            <a:pPr marL="0" indent="0">
              <a:buNone/>
            </a:pPr>
            <a:endParaRPr lang="en-US" sz="4400" dirty="0">
              <a:solidFill>
                <a:srgbClr val="FF0000"/>
              </a:solidFill>
            </a:endParaRP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200" b="1" dirty="0">
                <a:solidFill>
                  <a:srgbClr val="0070C0"/>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5842724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24076" y="619125"/>
            <a:ext cx="6400800" cy="5486400"/>
          </a:xfrm>
        </p:spPr>
        <p:txBody>
          <a:bodyPr>
            <a:normAutofit fontScale="85000" lnSpcReduction="10000"/>
          </a:bodyPr>
          <a:lstStyle/>
          <a:p>
            <a:pPr marL="0" indent="0" algn="ctr">
              <a:buNone/>
            </a:pPr>
            <a:r>
              <a:rPr lang="en-US" sz="4700" b="1" dirty="0" smtClean="0">
                <a:solidFill>
                  <a:srgbClr val="0070C0"/>
                </a:solidFill>
              </a:rPr>
              <a:t>When to Request a Modification</a:t>
            </a:r>
            <a:endParaRPr lang="en-US" sz="4700" b="1" dirty="0">
              <a:solidFill>
                <a:srgbClr val="0070C0"/>
              </a:solidFill>
            </a:endParaRPr>
          </a:p>
          <a:p>
            <a:endParaRPr lang="en-US" sz="2400" dirty="0"/>
          </a:p>
          <a:p>
            <a:pPr lvl="2">
              <a:lnSpc>
                <a:spcPct val="150000"/>
              </a:lnSpc>
              <a:buFont typeface="Arial" panose="020B0604020202020204" pitchFamily="34" charset="0"/>
              <a:buChar char="•"/>
            </a:pPr>
            <a:r>
              <a:rPr lang="en-US" dirty="0"/>
              <a:t>Lease </a:t>
            </a:r>
            <a:r>
              <a:rPr lang="en-US" dirty="0" smtClean="0"/>
              <a:t>renewal</a:t>
            </a:r>
            <a:endParaRPr lang="en-US" dirty="0"/>
          </a:p>
          <a:p>
            <a:pPr lvl="2">
              <a:lnSpc>
                <a:spcPct val="150000"/>
              </a:lnSpc>
              <a:buFont typeface="Arial" panose="020B0604020202020204" pitchFamily="34" charset="0"/>
              <a:buChar char="•"/>
            </a:pPr>
            <a:r>
              <a:rPr lang="en-US" dirty="0"/>
              <a:t>Lease </a:t>
            </a:r>
            <a:r>
              <a:rPr lang="en-US" dirty="0" smtClean="0"/>
              <a:t>extension</a:t>
            </a:r>
            <a:endParaRPr lang="en-US" dirty="0"/>
          </a:p>
          <a:p>
            <a:pPr lvl="2">
              <a:lnSpc>
                <a:spcPct val="150000"/>
              </a:lnSpc>
              <a:buFont typeface="Arial" panose="020B0604020202020204" pitchFamily="34" charset="0"/>
              <a:buChar char="•"/>
            </a:pPr>
            <a:r>
              <a:rPr lang="en-US" dirty="0"/>
              <a:t>Restructure </a:t>
            </a:r>
            <a:r>
              <a:rPr lang="en-US" dirty="0" smtClean="0"/>
              <a:t>the rental rate</a:t>
            </a:r>
            <a:endParaRPr lang="en-US" dirty="0"/>
          </a:p>
          <a:p>
            <a:pPr lvl="2">
              <a:lnSpc>
                <a:spcPct val="150000"/>
              </a:lnSpc>
              <a:buFont typeface="Arial" panose="020B0604020202020204" pitchFamily="34" charset="0"/>
              <a:buChar char="•"/>
            </a:pPr>
            <a:r>
              <a:rPr lang="en-US" dirty="0" smtClean="0"/>
              <a:t>Change square feet (increase or decrease)</a:t>
            </a:r>
          </a:p>
          <a:p>
            <a:pPr lvl="2">
              <a:lnSpc>
                <a:spcPct val="150000"/>
              </a:lnSpc>
              <a:buFont typeface="Arial" panose="020B0604020202020204" pitchFamily="34" charset="0"/>
              <a:buChar char="•"/>
            </a:pPr>
            <a:r>
              <a:rPr lang="en-US" dirty="0" smtClean="0"/>
              <a:t>Change in the lease terms (adding </a:t>
            </a:r>
            <a:r>
              <a:rPr lang="en-US" dirty="0"/>
              <a:t>or extracting </a:t>
            </a:r>
            <a:r>
              <a:rPr lang="en-US" dirty="0" smtClean="0"/>
              <a:t>lease terms; change </a:t>
            </a:r>
            <a:r>
              <a:rPr lang="en-US" dirty="0"/>
              <a:t>in premise </a:t>
            </a:r>
            <a:r>
              <a:rPr lang="en-US" dirty="0" smtClean="0"/>
              <a:t>description; change in renewal terms, etc.)</a:t>
            </a:r>
          </a:p>
          <a:p>
            <a:pPr marL="0" indent="0">
              <a:buNone/>
            </a:pPr>
            <a:r>
              <a:rPr lang="en-US" sz="2800" dirty="0" smtClean="0"/>
              <a:t>	</a:t>
            </a: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t>Lease Procurement</a:t>
            </a:r>
          </a:p>
          <a:p>
            <a:pPr marL="0" lvl="0" indent="0">
              <a:lnSpc>
                <a:spcPct val="150000"/>
              </a:lnSpc>
              <a:buNone/>
            </a:pPr>
            <a:r>
              <a:rPr lang="en-US" sz="1200" b="1" dirty="0">
                <a:solidFill>
                  <a:srgbClr val="0070C0"/>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7372855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65946" y="631658"/>
            <a:ext cx="6505575" cy="5486400"/>
          </a:xfrm>
        </p:spPr>
        <p:txBody>
          <a:bodyPr>
            <a:normAutofit/>
          </a:bodyPr>
          <a:lstStyle/>
          <a:p>
            <a:pPr marL="0" indent="0" algn="ctr">
              <a:buNone/>
            </a:pPr>
            <a:r>
              <a:rPr lang="en-US" sz="4000" b="1" dirty="0">
                <a:solidFill>
                  <a:srgbClr val="0070C0"/>
                </a:solidFill>
              </a:rPr>
              <a:t> </a:t>
            </a:r>
            <a:r>
              <a:rPr lang="en-US" sz="4000" b="1" dirty="0" smtClean="0">
                <a:solidFill>
                  <a:srgbClr val="0070C0"/>
                </a:solidFill>
              </a:rPr>
              <a:t>Modifying Existing </a:t>
            </a:r>
            <a:r>
              <a:rPr lang="en-US" sz="4000" b="1" dirty="0">
                <a:solidFill>
                  <a:srgbClr val="0070C0"/>
                </a:solidFill>
              </a:rPr>
              <a:t>Space</a:t>
            </a:r>
          </a:p>
          <a:p>
            <a:pPr marL="0" indent="0">
              <a:buNone/>
            </a:pPr>
            <a:endParaRPr lang="en-US" sz="2000" dirty="0" smtClean="0"/>
          </a:p>
          <a:p>
            <a:pPr marL="0" indent="0">
              <a:buNone/>
            </a:pPr>
            <a:endParaRPr lang="en-US" sz="2000" dirty="0"/>
          </a:p>
          <a:p>
            <a:pPr lvl="1">
              <a:buFont typeface="Arial" panose="020B0604020202020204" pitchFamily="34" charset="0"/>
              <a:buChar char="•"/>
            </a:pPr>
            <a:r>
              <a:rPr lang="en-US" sz="2400" dirty="0"/>
              <a:t>Modifications to an existing lease over 5,000 SF</a:t>
            </a:r>
          </a:p>
          <a:p>
            <a:pPr lvl="2">
              <a:buFont typeface="Courier New" panose="02070309020205020404" pitchFamily="49" charset="0"/>
              <a:buChar char="o"/>
            </a:pPr>
            <a:r>
              <a:rPr lang="en-US" dirty="0"/>
              <a:t>An agency cannot extend the lease term without renewal options. </a:t>
            </a:r>
            <a:endParaRPr lang="en-US" dirty="0" smtClean="0"/>
          </a:p>
          <a:p>
            <a:pPr lvl="2">
              <a:buFont typeface="Courier New" panose="02070309020205020404" pitchFamily="49" charset="0"/>
              <a:buChar char="o"/>
            </a:pPr>
            <a:r>
              <a:rPr lang="en-US" dirty="0"/>
              <a:t>11 Month Extension </a:t>
            </a:r>
            <a:r>
              <a:rPr lang="en-US" dirty="0" smtClean="0"/>
              <a:t>(one </a:t>
            </a:r>
            <a:r>
              <a:rPr lang="en-US" dirty="0"/>
              <a:t>time use)</a:t>
            </a:r>
          </a:p>
          <a:p>
            <a:pPr lvl="2">
              <a:buFont typeface="Courier New" panose="02070309020205020404" pitchFamily="49" charset="0"/>
              <a:buChar char="o"/>
            </a:pPr>
            <a:r>
              <a:rPr lang="en-US" dirty="0" smtClean="0"/>
              <a:t>An agency </a:t>
            </a:r>
            <a:r>
              <a:rPr lang="en-US" dirty="0"/>
              <a:t>can only increase by 4,999 SF </a:t>
            </a:r>
            <a:r>
              <a:rPr lang="en-US" dirty="0" smtClean="0"/>
              <a:t>within </a:t>
            </a:r>
            <a:r>
              <a:rPr lang="en-US" dirty="0"/>
              <a:t>any </a:t>
            </a:r>
            <a:r>
              <a:rPr lang="en-US" dirty="0" smtClean="0"/>
              <a:t>12-month </a:t>
            </a:r>
            <a:r>
              <a:rPr lang="en-US" dirty="0"/>
              <a:t>period.</a:t>
            </a:r>
          </a:p>
          <a:p>
            <a:pPr marL="857250" lvl="2" indent="0">
              <a:buNone/>
            </a:pPr>
            <a:endParaRPr lang="en-US" sz="1800" dirty="0"/>
          </a:p>
          <a:p>
            <a:endParaRPr lang="en-US" sz="2000" dirty="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200" b="1" dirty="0">
                <a:solidFill>
                  <a:srgbClr val="0070C0"/>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252255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754718" y="1568131"/>
            <a:ext cx="2685803" cy="5043390"/>
          </a:xfrm>
        </p:spPr>
        <p:txBody>
          <a:bodyPr>
            <a:normAutofit/>
          </a:bodyPr>
          <a:lstStyle/>
          <a:p>
            <a:pPr marL="0" indent="0">
              <a:buNone/>
            </a:pPr>
            <a:r>
              <a:rPr lang="en-US" sz="1600" b="1" dirty="0" smtClean="0"/>
              <a:t>The Usual Suspects</a:t>
            </a:r>
          </a:p>
          <a:p>
            <a:r>
              <a:rPr lang="en-US" sz="1400" dirty="0" smtClean="0"/>
              <a:t>Office </a:t>
            </a:r>
            <a:r>
              <a:rPr lang="en-US" sz="1400" dirty="0"/>
              <a:t>Space</a:t>
            </a:r>
          </a:p>
          <a:p>
            <a:r>
              <a:rPr lang="en-US" sz="1400" dirty="0"/>
              <a:t>Parking Structures</a:t>
            </a:r>
          </a:p>
          <a:p>
            <a:r>
              <a:rPr lang="en-US" sz="1400" dirty="0" smtClean="0"/>
              <a:t>Warehouse/storage</a:t>
            </a:r>
            <a:endParaRPr lang="en-US" sz="1400" dirty="0"/>
          </a:p>
          <a:p>
            <a:pPr marL="0" indent="0">
              <a:buNone/>
            </a:pPr>
            <a:endParaRPr lang="en-US" sz="1900" dirty="0"/>
          </a:p>
          <a:p>
            <a:pPr marL="0" indent="0">
              <a:buNone/>
            </a:pPr>
            <a:r>
              <a:rPr lang="en-US" sz="1600" b="1" dirty="0"/>
              <a:t>Non-Traditional</a:t>
            </a:r>
          </a:p>
          <a:p>
            <a:r>
              <a:rPr lang="en-US" sz="1400" dirty="0"/>
              <a:t>Fire Towers</a:t>
            </a:r>
          </a:p>
          <a:p>
            <a:r>
              <a:rPr lang="en-US" sz="1400" dirty="0"/>
              <a:t>Horse Barns</a:t>
            </a:r>
          </a:p>
          <a:p>
            <a:r>
              <a:rPr lang="en-US" sz="1400" dirty="0"/>
              <a:t>Possum </a:t>
            </a:r>
            <a:r>
              <a:rPr lang="en-US" sz="1400" dirty="0" smtClean="0"/>
              <a:t>Pens</a:t>
            </a:r>
          </a:p>
          <a:p>
            <a:endParaRPr lang="en-US" sz="1400" dirty="0"/>
          </a:p>
          <a:p>
            <a:pPr marL="0" lvl="0" indent="0">
              <a:buNone/>
            </a:pPr>
            <a:r>
              <a:rPr lang="en-US" sz="1600" b="1" dirty="0">
                <a:solidFill>
                  <a:prstClr val="black"/>
                </a:solidFill>
              </a:rPr>
              <a:t>Historic Structures</a:t>
            </a:r>
            <a:endParaRPr lang="en-US" sz="1600" dirty="0">
              <a:solidFill>
                <a:prstClr val="black"/>
              </a:solidFill>
            </a:endParaRPr>
          </a:p>
          <a:p>
            <a:pPr lvl="0"/>
            <a:r>
              <a:rPr lang="en-US" sz="1400" dirty="0">
                <a:solidFill>
                  <a:prstClr val="black"/>
                </a:solidFill>
              </a:rPr>
              <a:t>Historic Capitol</a:t>
            </a:r>
          </a:p>
          <a:p>
            <a:pPr lvl="0"/>
            <a:r>
              <a:rPr lang="en-US" sz="1400" dirty="0">
                <a:solidFill>
                  <a:prstClr val="black"/>
                </a:solidFill>
              </a:rPr>
              <a:t>Governor’s </a:t>
            </a:r>
            <a:r>
              <a:rPr lang="en-US" sz="1400" dirty="0" smtClean="0">
                <a:solidFill>
                  <a:prstClr val="black"/>
                </a:solidFill>
              </a:rPr>
              <a:t>Mansion </a:t>
            </a:r>
            <a:endParaRPr lang="en-US" sz="1400" dirty="0">
              <a:solidFill>
                <a:prstClr val="black"/>
              </a:solidFill>
            </a:endParaRPr>
          </a:p>
          <a:p>
            <a:pPr lvl="0"/>
            <a:r>
              <a:rPr lang="en-US" sz="1400" dirty="0">
                <a:solidFill>
                  <a:prstClr val="black"/>
                </a:solidFill>
              </a:rPr>
              <a:t>Museums </a:t>
            </a:r>
          </a:p>
          <a:p>
            <a:endParaRPr lang="en-US" sz="4800" dirty="0"/>
          </a:p>
        </p:txBody>
      </p:sp>
      <p:sp>
        <p:nvSpPr>
          <p:cNvPr id="3" name="Text Placeholder 2"/>
          <p:cNvSpPr>
            <a:spLocks noGrp="1"/>
          </p:cNvSpPr>
          <p:nvPr>
            <p:ph type="body" sz="quarter" idx="14"/>
          </p:nvPr>
        </p:nvSpPr>
        <p:spPr>
          <a:xfrm>
            <a:off x="137160" y="1307592"/>
            <a:ext cx="1931471"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200" b="1" dirty="0">
                <a:solidFill>
                  <a:srgbClr val="0070C0"/>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p:txBody>
      </p:sp>
      <p:sp>
        <p:nvSpPr>
          <p:cNvPr id="4" name="TextBox 3"/>
          <p:cNvSpPr txBox="1"/>
          <p:nvPr/>
        </p:nvSpPr>
        <p:spPr>
          <a:xfrm>
            <a:off x="5624779" y="1568131"/>
            <a:ext cx="2663952" cy="3730252"/>
          </a:xfrm>
          <a:prstGeom prst="rect">
            <a:avLst/>
          </a:prstGeom>
          <a:noFill/>
        </p:spPr>
        <p:txBody>
          <a:bodyPr wrap="square" rtlCol="0">
            <a:spAutoFit/>
          </a:bodyPr>
          <a:lstStyle/>
          <a:p>
            <a:pPr lvl="0">
              <a:spcBef>
                <a:spcPct val="20000"/>
              </a:spcBef>
            </a:pPr>
            <a:r>
              <a:rPr lang="en-US" sz="1600" b="1" dirty="0">
                <a:solidFill>
                  <a:prstClr val="black"/>
                </a:solidFill>
              </a:rPr>
              <a:t>Specialty Use Space</a:t>
            </a:r>
          </a:p>
          <a:p>
            <a:pPr marL="342900" lvl="0" indent="-342900">
              <a:spcBef>
                <a:spcPct val="20000"/>
              </a:spcBef>
              <a:buFont typeface="Arial"/>
              <a:buChar char="•"/>
            </a:pPr>
            <a:r>
              <a:rPr lang="en-US" sz="1400" dirty="0">
                <a:solidFill>
                  <a:prstClr val="black"/>
                </a:solidFill>
              </a:rPr>
              <a:t>Crime Laboratories</a:t>
            </a:r>
          </a:p>
          <a:p>
            <a:pPr marL="342900" lvl="0" indent="-342900">
              <a:spcBef>
                <a:spcPct val="20000"/>
              </a:spcBef>
              <a:buFont typeface="Arial"/>
              <a:buChar char="•"/>
            </a:pPr>
            <a:r>
              <a:rPr lang="en-US" sz="1400" dirty="0">
                <a:solidFill>
                  <a:prstClr val="black"/>
                </a:solidFill>
              </a:rPr>
              <a:t>Evidence Rooms</a:t>
            </a:r>
          </a:p>
          <a:p>
            <a:pPr marL="342900" lvl="0" indent="-342900">
              <a:spcBef>
                <a:spcPct val="20000"/>
              </a:spcBef>
              <a:buFont typeface="Arial"/>
              <a:buChar char="•"/>
            </a:pPr>
            <a:r>
              <a:rPr lang="en-US" sz="1400" dirty="0">
                <a:solidFill>
                  <a:prstClr val="black"/>
                </a:solidFill>
              </a:rPr>
              <a:t>State Vault</a:t>
            </a:r>
          </a:p>
          <a:p>
            <a:pPr marL="342900" lvl="0" indent="-342900">
              <a:spcBef>
                <a:spcPct val="20000"/>
              </a:spcBef>
              <a:buFont typeface="Arial"/>
              <a:buChar char="•"/>
            </a:pPr>
            <a:r>
              <a:rPr lang="en-US" sz="1400" dirty="0">
                <a:solidFill>
                  <a:prstClr val="black"/>
                </a:solidFill>
              </a:rPr>
              <a:t>Food Service</a:t>
            </a:r>
          </a:p>
          <a:p>
            <a:pPr marL="342900" lvl="0" indent="-342900">
              <a:spcBef>
                <a:spcPct val="20000"/>
              </a:spcBef>
              <a:buFont typeface="Arial"/>
              <a:buChar char="•"/>
            </a:pPr>
            <a:r>
              <a:rPr lang="en-US" sz="1400" dirty="0">
                <a:solidFill>
                  <a:prstClr val="black"/>
                </a:solidFill>
              </a:rPr>
              <a:t>Aircraft Hangers</a:t>
            </a:r>
          </a:p>
          <a:p>
            <a:pPr marL="342900" lvl="0" indent="-342900">
              <a:spcBef>
                <a:spcPct val="20000"/>
              </a:spcBef>
              <a:buFont typeface="Arial"/>
              <a:buChar char="•"/>
            </a:pPr>
            <a:r>
              <a:rPr lang="en-US" sz="1400" dirty="0">
                <a:solidFill>
                  <a:prstClr val="black"/>
                </a:solidFill>
              </a:rPr>
              <a:t>Medical Care Facilities</a:t>
            </a:r>
          </a:p>
          <a:p>
            <a:pPr marL="342900" lvl="0" indent="-342900">
              <a:spcBef>
                <a:spcPct val="20000"/>
              </a:spcBef>
              <a:buFont typeface="Arial"/>
              <a:buChar char="•"/>
            </a:pPr>
            <a:r>
              <a:rPr lang="en-US" sz="1400" dirty="0">
                <a:solidFill>
                  <a:prstClr val="black"/>
                </a:solidFill>
              </a:rPr>
              <a:t>Prisons</a:t>
            </a:r>
          </a:p>
          <a:p>
            <a:pPr marL="342900" lvl="0" indent="-342900">
              <a:spcBef>
                <a:spcPct val="20000"/>
              </a:spcBef>
              <a:buFont typeface="Arial"/>
              <a:buChar char="•"/>
            </a:pPr>
            <a:r>
              <a:rPr lang="en-US" sz="1400" dirty="0">
                <a:solidFill>
                  <a:prstClr val="black"/>
                </a:solidFill>
              </a:rPr>
              <a:t>State Fire College</a:t>
            </a:r>
          </a:p>
          <a:p>
            <a:pPr marL="342900" lvl="0" indent="-342900">
              <a:spcBef>
                <a:spcPct val="20000"/>
              </a:spcBef>
              <a:buFont typeface="Arial"/>
              <a:buChar char="•"/>
            </a:pPr>
            <a:r>
              <a:rPr lang="en-US" sz="1400" dirty="0">
                <a:solidFill>
                  <a:prstClr val="black"/>
                </a:solidFill>
              </a:rPr>
              <a:t>Residential Confinement</a:t>
            </a:r>
          </a:p>
          <a:p>
            <a:pPr marL="342900" lvl="0" indent="-342900">
              <a:spcBef>
                <a:spcPct val="20000"/>
              </a:spcBef>
              <a:buFont typeface="Arial"/>
              <a:buChar char="•"/>
            </a:pPr>
            <a:r>
              <a:rPr lang="en-US" sz="1400" dirty="0">
                <a:solidFill>
                  <a:prstClr val="black"/>
                </a:solidFill>
              </a:rPr>
              <a:t>State Parks</a:t>
            </a:r>
          </a:p>
          <a:p>
            <a:pPr marL="342900" lvl="0" indent="-342900">
              <a:spcBef>
                <a:spcPct val="20000"/>
              </a:spcBef>
              <a:buFont typeface="Arial"/>
              <a:buChar char="•"/>
            </a:pPr>
            <a:r>
              <a:rPr lang="en-US" sz="1400" dirty="0">
                <a:solidFill>
                  <a:prstClr val="black"/>
                </a:solidFill>
              </a:rPr>
              <a:t>Fleet Maintenance Facilities</a:t>
            </a:r>
          </a:p>
          <a:p>
            <a:pPr lvl="0">
              <a:spcBef>
                <a:spcPct val="20000"/>
              </a:spcBef>
            </a:pPr>
            <a:endParaRPr lang="en-US" b="1" dirty="0">
              <a:solidFill>
                <a:prstClr val="black"/>
              </a:solidFill>
            </a:endParaRPr>
          </a:p>
        </p:txBody>
      </p:sp>
      <p:sp>
        <p:nvSpPr>
          <p:cNvPr id="5" name="TextBox 4"/>
          <p:cNvSpPr txBox="1"/>
          <p:nvPr/>
        </p:nvSpPr>
        <p:spPr>
          <a:xfrm>
            <a:off x="2984976" y="445509"/>
            <a:ext cx="4911090" cy="707886"/>
          </a:xfrm>
          <a:prstGeom prst="rect">
            <a:avLst/>
          </a:prstGeom>
          <a:noFill/>
        </p:spPr>
        <p:txBody>
          <a:bodyPr wrap="square" rtlCol="0">
            <a:spAutoFit/>
          </a:bodyPr>
          <a:lstStyle/>
          <a:p>
            <a:pPr algn="ctr"/>
            <a:r>
              <a:rPr lang="en-US" sz="4000" b="1" dirty="0">
                <a:solidFill>
                  <a:srgbClr val="0070C0"/>
                </a:solidFill>
              </a:rPr>
              <a:t>Portfolio Diversity</a:t>
            </a:r>
          </a:p>
        </p:txBody>
      </p:sp>
    </p:spTree>
    <p:extLst>
      <p:ext uri="{BB962C8B-B14F-4D97-AF65-F5344CB8AC3E}">
        <p14:creationId xmlns:p14="http://schemas.microsoft.com/office/powerpoint/2010/main" val="25676062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22835" y="445169"/>
            <a:ext cx="6500060" cy="5742071"/>
          </a:xfrm>
        </p:spPr>
        <p:txBody>
          <a:bodyPr/>
          <a:lstStyle/>
          <a:p>
            <a:pPr marL="457200" lvl="1" indent="0" algn="ctr">
              <a:buNone/>
            </a:pPr>
            <a:r>
              <a:rPr lang="en-US" sz="4000" b="1" dirty="0">
                <a:solidFill>
                  <a:srgbClr val="0070C0"/>
                </a:solidFill>
              </a:rPr>
              <a:t>Modifying </a:t>
            </a:r>
            <a:r>
              <a:rPr lang="en-US" sz="4000" b="1" dirty="0" smtClean="0">
                <a:solidFill>
                  <a:srgbClr val="0070C0"/>
                </a:solidFill>
              </a:rPr>
              <a:t>Existing  Space </a:t>
            </a:r>
            <a:endParaRPr lang="en-US" sz="4000" dirty="0" smtClean="0">
              <a:solidFill>
                <a:prstClr val="black"/>
              </a:solidFill>
            </a:endParaRPr>
          </a:p>
          <a:p>
            <a:pPr marL="457200" lvl="1" indent="0">
              <a:buNone/>
            </a:pPr>
            <a:endParaRPr lang="en-US" sz="1800" dirty="0" smtClean="0">
              <a:solidFill>
                <a:prstClr val="black"/>
              </a:solidFill>
            </a:endParaRPr>
          </a:p>
          <a:p>
            <a:pPr lvl="1">
              <a:buFont typeface="Arial" panose="020B0604020202020204" pitchFamily="34" charset="0"/>
              <a:buChar char="•"/>
            </a:pPr>
            <a:r>
              <a:rPr lang="en-US" sz="2400" dirty="0" smtClean="0">
                <a:solidFill>
                  <a:prstClr val="black"/>
                </a:solidFill>
              </a:rPr>
              <a:t>If </a:t>
            </a:r>
            <a:r>
              <a:rPr lang="en-US" sz="2400" dirty="0">
                <a:solidFill>
                  <a:prstClr val="black"/>
                </a:solidFill>
              </a:rPr>
              <a:t>an agency has exercised their remaining renewals, they may enter into a Replacement Lease (SIP) not to exceed the original base term of the current lease.</a:t>
            </a:r>
          </a:p>
          <a:p>
            <a:pPr lvl="2"/>
            <a:endParaRPr lang="en-US" sz="2000" dirty="0">
              <a:solidFill>
                <a:prstClr val="black"/>
              </a:solidFill>
            </a:endParaRPr>
          </a:p>
          <a:p>
            <a:pPr lvl="1">
              <a:buFont typeface="Arial" panose="020B0604020202020204" pitchFamily="34" charset="0"/>
              <a:buChar char="•"/>
            </a:pPr>
            <a:r>
              <a:rPr lang="en-US" sz="2400" dirty="0">
                <a:solidFill>
                  <a:prstClr val="black"/>
                </a:solidFill>
              </a:rPr>
              <a:t>To initiate a modification agencies go through the RSN approval </a:t>
            </a:r>
            <a:r>
              <a:rPr lang="en-US" sz="2400" dirty="0" smtClean="0">
                <a:solidFill>
                  <a:prstClr val="black"/>
                </a:solidFill>
              </a:rPr>
              <a:t>process.</a:t>
            </a:r>
            <a:endParaRPr lang="en-US" sz="2400" dirty="0">
              <a:solidFill>
                <a:prstClr val="black"/>
              </a:solidFill>
            </a:endParaRPr>
          </a:p>
          <a:p>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200" b="1" dirty="0">
                <a:solidFill>
                  <a:srgbClr val="0070C0"/>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1858353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800" dirty="0" smtClean="0">
                <a:solidFill>
                  <a:srgbClr val="0070C0"/>
                </a:solidFill>
              </a:rPr>
              <a:t>Section 8</a:t>
            </a:r>
          </a:p>
          <a:p>
            <a:pPr marL="0" indent="0" algn="ctr">
              <a:buNone/>
            </a:pPr>
            <a:endParaRPr lang="en-US" sz="4800" dirty="0">
              <a:solidFill>
                <a:srgbClr val="0070C0"/>
              </a:solidFill>
            </a:endParaRPr>
          </a:p>
          <a:p>
            <a:pPr marL="0" indent="0" algn="ctr">
              <a:buNone/>
            </a:pPr>
            <a:r>
              <a:rPr lang="en-US" sz="4800" dirty="0" smtClean="0">
                <a:solidFill>
                  <a:srgbClr val="0070C0"/>
                </a:solidFill>
              </a:rPr>
              <a:t>Special Procurements</a:t>
            </a:r>
          </a:p>
          <a:p>
            <a:pPr marL="0" indent="0" algn="ctr">
              <a:buNone/>
            </a:pPr>
            <a:endParaRPr lang="en-US" sz="1500" dirty="0">
              <a:solidFill>
                <a:srgbClr val="FF0000"/>
              </a:solidFill>
            </a:endParaRPr>
          </a:p>
          <a:p>
            <a:pPr marL="0" indent="0" algn="ctr">
              <a:buNone/>
            </a:pPr>
            <a:endParaRPr lang="en-US" sz="1500" dirty="0">
              <a:solidFill>
                <a:srgbClr val="FF0000"/>
              </a:solidFill>
            </a:endParaRPr>
          </a:p>
          <a:p>
            <a:pPr marL="0" indent="0" algn="ctr">
              <a:buNone/>
            </a:pPr>
            <a:r>
              <a:rPr lang="en-US" dirty="0" smtClean="0"/>
              <a:t>Casey Naylor</a:t>
            </a: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t>Lease Modification</a:t>
            </a:r>
          </a:p>
          <a:p>
            <a:pPr marL="0" lvl="0" indent="0">
              <a:lnSpc>
                <a:spcPct val="150000"/>
              </a:lnSpc>
              <a:buNone/>
            </a:pPr>
            <a:r>
              <a:rPr lang="en-US" sz="1200" b="1" dirty="0">
                <a:solidFill>
                  <a:srgbClr val="0070C0"/>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a:p>
        </p:txBody>
      </p:sp>
    </p:spTree>
    <p:extLst>
      <p:ext uri="{BB962C8B-B14F-4D97-AF65-F5344CB8AC3E}">
        <p14:creationId xmlns:p14="http://schemas.microsoft.com/office/powerpoint/2010/main" val="32794211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38400" y="457200"/>
            <a:ext cx="6400800" cy="5486400"/>
          </a:xfrm>
        </p:spPr>
        <p:txBody>
          <a:bodyPr>
            <a:normAutofit fontScale="62500" lnSpcReduction="20000"/>
          </a:bodyPr>
          <a:lstStyle/>
          <a:p>
            <a:pPr marL="0" indent="0" algn="ctr">
              <a:buNone/>
            </a:pPr>
            <a:r>
              <a:rPr lang="en-US" sz="5700" b="1" dirty="0" smtClean="0">
                <a:solidFill>
                  <a:srgbClr val="0070C0"/>
                </a:solidFill>
              </a:rPr>
              <a:t>Stay-in-Place Lease</a:t>
            </a:r>
          </a:p>
          <a:p>
            <a:pPr marL="0" indent="0" algn="ctr">
              <a:buNone/>
            </a:pPr>
            <a:endParaRPr lang="en-US" sz="5700" b="1" dirty="0" smtClean="0">
              <a:solidFill>
                <a:srgbClr val="0070C0"/>
              </a:solidFill>
            </a:endParaRPr>
          </a:p>
          <a:p>
            <a:pPr marL="0" indent="0" algn="ctr">
              <a:buNone/>
            </a:pPr>
            <a:r>
              <a:rPr lang="en-US" b="1" dirty="0" smtClean="0"/>
              <a:t> (SIP) – </a:t>
            </a:r>
            <a:r>
              <a:rPr lang="en-US" b="1" i="1" u="sng" dirty="0" smtClean="0"/>
              <a:t>Paragraph 255.25 (3)(c), Florida Statutes</a:t>
            </a:r>
          </a:p>
          <a:p>
            <a:pPr marL="0" indent="0" algn="ctr">
              <a:buNone/>
            </a:pPr>
            <a:endParaRPr lang="en-US" b="1" dirty="0" smtClean="0"/>
          </a:p>
          <a:p>
            <a:r>
              <a:rPr lang="en-US" sz="2800" dirty="0" smtClean="0"/>
              <a:t>Leasing Memorandum No. 02 (13-14) covers what is required to justify if a SIP is in the state’s best interest.</a:t>
            </a:r>
          </a:p>
          <a:p>
            <a:endParaRPr lang="en-US" sz="2800" dirty="0" smtClean="0"/>
          </a:p>
          <a:p>
            <a:pPr>
              <a:buFont typeface="Arial" panose="020B0604020202020204" pitchFamily="34" charset="0"/>
              <a:buChar char="•"/>
            </a:pPr>
            <a:r>
              <a:rPr lang="en-US" sz="2800" dirty="0" smtClean="0"/>
              <a:t>Term of the replacement lease may not exceed the base term of the expiring lease.</a:t>
            </a:r>
          </a:p>
          <a:p>
            <a:pPr>
              <a:buFont typeface="Arial" panose="020B0604020202020204" pitchFamily="34" charset="0"/>
              <a:buChar char="•"/>
            </a:pPr>
            <a:endParaRPr lang="en-US" sz="2800" dirty="0"/>
          </a:p>
          <a:p>
            <a:pPr>
              <a:buFont typeface="Arial" panose="020B0604020202020204" pitchFamily="34" charset="0"/>
              <a:buChar char="•"/>
            </a:pPr>
            <a:r>
              <a:rPr lang="en-US" sz="2800" dirty="0" smtClean="0"/>
              <a:t>DFS, DACS &amp; DLA are exempt from the Memorandum; however, an IMA must demonstrate that the rates are within market.</a:t>
            </a:r>
          </a:p>
          <a:p>
            <a:pPr>
              <a:buFont typeface="Arial" panose="020B0604020202020204" pitchFamily="34" charset="0"/>
              <a:buChar char="•"/>
            </a:pPr>
            <a:endParaRPr lang="en-US" sz="2800" dirty="0" smtClean="0"/>
          </a:p>
          <a:p>
            <a:pPr>
              <a:buFont typeface="Arial" panose="020B0604020202020204" pitchFamily="34" charset="0"/>
              <a:buChar char="•"/>
            </a:pPr>
            <a:r>
              <a:rPr lang="en-US" sz="2800" dirty="0" smtClean="0"/>
              <a:t>They are treated as a new lease (Fire Marshal, Disclosure, etc.)</a:t>
            </a:r>
            <a:endParaRPr lang="en-US" sz="28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200" b="1" dirty="0">
                <a:solidFill>
                  <a:srgbClr val="0070C0"/>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0499483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57926" y="800100"/>
            <a:ext cx="6400800" cy="5486400"/>
          </a:xfrm>
        </p:spPr>
        <p:txBody>
          <a:bodyPr>
            <a:normAutofit fontScale="77500" lnSpcReduction="20000"/>
          </a:bodyPr>
          <a:lstStyle/>
          <a:p>
            <a:pPr marL="0" indent="0" algn="ctr">
              <a:buNone/>
            </a:pPr>
            <a:r>
              <a:rPr lang="en-US" sz="5700" b="1" dirty="0">
                <a:solidFill>
                  <a:srgbClr val="0070C0"/>
                </a:solidFill>
              </a:rPr>
              <a:t>Emergency </a:t>
            </a:r>
            <a:r>
              <a:rPr lang="en-US" sz="5700" b="1" dirty="0" smtClean="0">
                <a:solidFill>
                  <a:srgbClr val="0070C0"/>
                </a:solidFill>
              </a:rPr>
              <a:t>Leases</a:t>
            </a:r>
          </a:p>
          <a:p>
            <a:pPr marL="400050" lvl="1" indent="0" algn="ctr">
              <a:buNone/>
            </a:pPr>
            <a:endParaRPr lang="en-US" sz="3300" b="1" dirty="0" smtClean="0">
              <a:solidFill>
                <a:srgbClr val="0070C0"/>
              </a:solidFill>
            </a:endParaRPr>
          </a:p>
          <a:p>
            <a:pPr marL="400050" lvl="1" indent="0">
              <a:buNone/>
            </a:pPr>
            <a:r>
              <a:rPr lang="en-US" dirty="0" smtClean="0"/>
              <a:t>-</a:t>
            </a:r>
            <a:r>
              <a:rPr lang="en-US" b="1" i="1" u="sng" dirty="0" smtClean="0"/>
              <a:t>Subsection </a:t>
            </a:r>
            <a:r>
              <a:rPr lang="en-US" b="1" i="1" u="sng" dirty="0"/>
              <a:t>255.25 (10), Florida Statutes</a:t>
            </a:r>
          </a:p>
          <a:p>
            <a:pPr marL="400050" lvl="1" indent="0">
              <a:buNone/>
            </a:pPr>
            <a:endParaRPr lang="en-US" sz="1200" b="1" dirty="0">
              <a:solidFill>
                <a:srgbClr val="0070C0"/>
              </a:solidFill>
            </a:endParaRPr>
          </a:p>
          <a:p>
            <a:pPr marL="400050" lvl="1" indent="0">
              <a:buNone/>
            </a:pPr>
            <a:r>
              <a:rPr lang="en-US" sz="3300" dirty="0" smtClean="0"/>
              <a:t>Emergency leases are space </a:t>
            </a:r>
            <a:r>
              <a:rPr lang="en-US" sz="3300" dirty="0"/>
              <a:t>approved without a competitive bid that meets the following </a:t>
            </a:r>
            <a:r>
              <a:rPr lang="en-US" sz="3300" dirty="0" smtClean="0"/>
              <a:t>criteria:</a:t>
            </a:r>
          </a:p>
          <a:p>
            <a:pPr marL="400050" lvl="1" indent="0">
              <a:buNone/>
            </a:pPr>
            <a:endParaRPr lang="en-US" sz="3300" dirty="0" smtClean="0"/>
          </a:p>
          <a:p>
            <a:pPr lvl="1">
              <a:buFont typeface="Arial" panose="020B0604020202020204" pitchFamily="34" charset="0"/>
              <a:buChar char="•"/>
            </a:pPr>
            <a:r>
              <a:rPr lang="en-US" sz="2100" dirty="0"/>
              <a:t>destroyed or rendered uninhabitable by an act of God, fire, malicious destruction, or structural failure, or by legal </a:t>
            </a:r>
            <a:r>
              <a:rPr lang="en-US" sz="2100" dirty="0" smtClean="0"/>
              <a:t>action,</a:t>
            </a:r>
          </a:p>
          <a:p>
            <a:pPr marL="2286000" lvl="5" indent="0">
              <a:buNone/>
            </a:pPr>
            <a:r>
              <a:rPr lang="en-US" sz="1300" dirty="0" smtClean="0"/>
              <a:t>	</a:t>
            </a:r>
            <a:r>
              <a:rPr lang="en-US" sz="1400" dirty="0" smtClean="0"/>
              <a:t>OR</a:t>
            </a:r>
            <a:endParaRPr lang="en-US" sz="1400" dirty="0"/>
          </a:p>
          <a:p>
            <a:pPr lvl="1">
              <a:buFont typeface="Arial" panose="020B0604020202020204" pitchFamily="34" charset="0"/>
              <a:buChar char="•"/>
            </a:pPr>
            <a:r>
              <a:rPr lang="en-US" sz="2100" dirty="0" smtClean="0"/>
              <a:t>the </a:t>
            </a:r>
            <a:r>
              <a:rPr lang="en-US" sz="2100" dirty="0"/>
              <a:t>agency head certifies in writing that there is an immediate danger to the public health, safety, or </a:t>
            </a:r>
            <a:r>
              <a:rPr lang="en-US" sz="2100" dirty="0" smtClean="0"/>
              <a:t>welfare.</a:t>
            </a:r>
            <a:endParaRPr lang="en-US" sz="1300" dirty="0"/>
          </a:p>
          <a:p>
            <a:pPr marL="400050" lvl="1" indent="0">
              <a:buNone/>
            </a:pPr>
            <a:endParaRPr lang="en-US" sz="1600" dirty="0" smtClean="0"/>
          </a:p>
          <a:p>
            <a:pPr marL="400050" lvl="1" indent="0">
              <a:buNone/>
            </a:pPr>
            <a:r>
              <a:rPr lang="en-US" sz="3300" dirty="0" smtClean="0"/>
              <a:t>The lease </a:t>
            </a:r>
            <a:r>
              <a:rPr lang="en-US" sz="3300" b="1" dirty="0" smtClean="0"/>
              <a:t>may not </a:t>
            </a:r>
            <a:r>
              <a:rPr lang="en-US" sz="3300" dirty="0" smtClean="0"/>
              <a:t>exceed 11 months.</a:t>
            </a:r>
          </a:p>
          <a:p>
            <a:pPr marL="0" indent="0">
              <a:buNone/>
            </a:pPr>
            <a:endParaRPr lang="en-US" sz="1400" dirty="0"/>
          </a:p>
          <a:p>
            <a:pPr marL="0" indent="0">
              <a:buNone/>
            </a:pPr>
            <a:endParaRPr lang="en-US" sz="2400" dirty="0"/>
          </a:p>
        </p:txBody>
      </p:sp>
      <p:sp>
        <p:nvSpPr>
          <p:cNvPr id="3" name="Text Placeholder 2"/>
          <p:cNvSpPr>
            <a:spLocks noGrp="1"/>
          </p:cNvSpPr>
          <p:nvPr>
            <p:ph type="body" sz="quarter" idx="14"/>
          </p:nvPr>
        </p:nvSpPr>
        <p:spPr>
          <a:xfrm>
            <a:off x="13970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200" b="1" dirty="0">
                <a:solidFill>
                  <a:srgbClr val="0070C0"/>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6271386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91752" y="282742"/>
            <a:ext cx="6400800" cy="5486400"/>
          </a:xfrm>
        </p:spPr>
        <p:txBody>
          <a:bodyPr>
            <a:normAutofit/>
          </a:bodyPr>
          <a:lstStyle/>
          <a:p>
            <a:pPr marL="0" indent="0" algn="ctr">
              <a:buNone/>
            </a:pPr>
            <a:r>
              <a:rPr lang="en-US" sz="4000" b="1" dirty="0">
                <a:solidFill>
                  <a:srgbClr val="0070C0"/>
                </a:solidFill>
              </a:rPr>
              <a:t>Tenant At </a:t>
            </a:r>
            <a:r>
              <a:rPr lang="en-US" sz="4000" b="1" dirty="0" smtClean="0">
                <a:solidFill>
                  <a:srgbClr val="0070C0"/>
                </a:solidFill>
              </a:rPr>
              <a:t>Will</a:t>
            </a:r>
          </a:p>
          <a:p>
            <a:pPr algn="ctr"/>
            <a:endParaRPr lang="en-US" b="1" dirty="0" smtClean="0"/>
          </a:p>
          <a:p>
            <a:pPr lvl="1">
              <a:buFont typeface="Arial" panose="020B0604020202020204" pitchFamily="34" charset="0"/>
              <a:buChar char="•"/>
            </a:pPr>
            <a:r>
              <a:rPr lang="en-US" sz="2400" dirty="0" smtClean="0"/>
              <a:t>TAW occurs </a:t>
            </a:r>
            <a:r>
              <a:rPr lang="en-US" sz="2400" dirty="0"/>
              <a:t>when agencies occupy a location without a lease. </a:t>
            </a:r>
            <a:endParaRPr lang="en-US" sz="2400" dirty="0" smtClean="0"/>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Failure to re-procure a lease in a timely manner does </a:t>
            </a:r>
            <a:r>
              <a:rPr lang="en-US" sz="2400" b="1" dirty="0" smtClean="0"/>
              <a:t>not</a:t>
            </a:r>
            <a:r>
              <a:rPr lang="en-US" sz="2400" dirty="0" smtClean="0"/>
              <a:t> constitute an emergency lease.</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Holding over can be subject to possible double rent (Subsection 83.06 (1), Florida Statutes)</a:t>
            </a:r>
            <a:endParaRPr lang="en-US" sz="2400" dirty="0">
              <a:solidFill>
                <a:srgbClr val="FF0000"/>
              </a:solidFill>
            </a:endParaRPr>
          </a:p>
          <a:p>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200" b="1" dirty="0">
                <a:solidFill>
                  <a:srgbClr val="0070C0"/>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7380547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06053" y="595563"/>
            <a:ext cx="6400800" cy="5486400"/>
          </a:xfrm>
        </p:spPr>
        <p:txBody>
          <a:bodyPr/>
          <a:lstStyle/>
          <a:p>
            <a:pPr marL="0" indent="0" algn="ctr">
              <a:buNone/>
            </a:pPr>
            <a:r>
              <a:rPr lang="en-US" sz="4000" b="1" dirty="0" smtClean="0">
                <a:solidFill>
                  <a:srgbClr val="0070C0"/>
                </a:solidFill>
              </a:rPr>
              <a:t>Nominal Lease</a:t>
            </a:r>
          </a:p>
          <a:p>
            <a:pPr marL="0" indent="0">
              <a:buNone/>
            </a:pPr>
            <a:endParaRPr lang="en-US" sz="2800" dirty="0"/>
          </a:p>
          <a:p>
            <a:pPr lvl="1">
              <a:buFont typeface="Arial" panose="020B0604020202020204" pitchFamily="34" charset="0"/>
              <a:buChar char="•"/>
            </a:pPr>
            <a:r>
              <a:rPr lang="en-US" dirty="0" smtClean="0"/>
              <a:t>All leases for nominal or no consideration (less than $1.00 per year) must be filed with DMS 90 days before the start date of the lease.</a:t>
            </a:r>
          </a:p>
          <a:p>
            <a:pPr lvl="1">
              <a:buFont typeface="Arial" panose="020B0604020202020204" pitchFamily="34" charset="0"/>
              <a:buChar char="•"/>
            </a:pPr>
            <a:endParaRPr lang="en-US" dirty="0"/>
          </a:p>
          <a:p>
            <a:pPr lvl="1">
              <a:buFont typeface="Arial" panose="020B0604020202020204" pitchFamily="34" charset="0"/>
              <a:buChar char="•"/>
            </a:pPr>
            <a:r>
              <a:rPr lang="en-US" dirty="0" smtClean="0"/>
              <a:t>Agencies must do an RSN for these leases. </a:t>
            </a: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200" b="1" dirty="0">
                <a:solidFill>
                  <a:srgbClr val="0070C0"/>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6562054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26580" y="484270"/>
            <a:ext cx="6600825" cy="5486400"/>
          </a:xfrm>
        </p:spPr>
        <p:txBody>
          <a:bodyPr/>
          <a:lstStyle/>
          <a:p>
            <a:pPr marL="0" indent="0" algn="ctr">
              <a:buNone/>
            </a:pPr>
            <a:r>
              <a:rPr lang="en-US" sz="4000" b="1" dirty="0" smtClean="0">
                <a:solidFill>
                  <a:srgbClr val="0070C0"/>
                </a:solidFill>
              </a:rPr>
              <a:t>Casual Lease</a:t>
            </a:r>
          </a:p>
          <a:p>
            <a:pPr marL="0" indent="0" algn="ctr">
              <a:buNone/>
            </a:pPr>
            <a:endParaRPr lang="en-US" sz="2400" b="1" dirty="0" smtClean="0">
              <a:solidFill>
                <a:srgbClr val="0070C0"/>
              </a:solidFill>
            </a:endParaRPr>
          </a:p>
          <a:p>
            <a:pPr marL="400050" lvl="1" indent="0">
              <a:buNone/>
            </a:pPr>
            <a:r>
              <a:rPr lang="en-US" sz="2400" dirty="0" smtClean="0"/>
              <a:t>-</a:t>
            </a:r>
            <a:r>
              <a:rPr lang="en-US" sz="2400" b="1" i="1" u="sng" dirty="0" smtClean="0"/>
              <a:t>Subsection </a:t>
            </a:r>
            <a:r>
              <a:rPr lang="en-US" sz="2400" b="1" i="1" u="sng" dirty="0"/>
              <a:t>255.25 (7), Florida </a:t>
            </a:r>
            <a:r>
              <a:rPr lang="en-US" sz="2400" b="1" i="1" u="sng" dirty="0" smtClean="0"/>
              <a:t>Statutes</a:t>
            </a:r>
          </a:p>
          <a:p>
            <a:pPr marL="400050" lvl="1" indent="0">
              <a:buNone/>
            </a:pPr>
            <a:endParaRPr lang="en-US" sz="1000" b="1" i="1" u="sng" dirty="0"/>
          </a:p>
          <a:p>
            <a:pPr marL="400050" lvl="1" indent="0">
              <a:buNone/>
            </a:pPr>
            <a:endParaRPr lang="en-US" sz="800" dirty="0"/>
          </a:p>
          <a:p>
            <a:pPr marL="400050" lvl="1" indent="0">
              <a:buNone/>
            </a:pPr>
            <a:r>
              <a:rPr lang="en-US" dirty="0" smtClean="0"/>
              <a:t>Is a lease having a term of less than 120 consecutive days for the purpose of securing a </a:t>
            </a:r>
            <a:r>
              <a:rPr lang="en-US" b="1" u="sng" dirty="0" smtClean="0"/>
              <a:t>one-time</a:t>
            </a:r>
            <a:r>
              <a:rPr lang="en-US" dirty="0" smtClean="0"/>
              <a:t> special use of the leased property</a:t>
            </a:r>
            <a:r>
              <a:rPr lang="en-US" sz="1800" dirty="0" smtClean="0"/>
              <a:t>. </a:t>
            </a:r>
          </a:p>
          <a:p>
            <a:pPr marL="0" indent="0">
              <a:buNone/>
            </a:pPr>
            <a:endParaRPr lang="en-US" sz="1050" dirty="0" smtClean="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200" b="1" dirty="0">
                <a:solidFill>
                  <a:srgbClr val="0070C0"/>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689511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1725" y="552450"/>
            <a:ext cx="6400800" cy="5486400"/>
          </a:xfrm>
        </p:spPr>
        <p:txBody>
          <a:bodyPr>
            <a:normAutofit lnSpcReduction="10000"/>
          </a:bodyPr>
          <a:lstStyle/>
          <a:p>
            <a:pPr marL="0" indent="0" algn="ctr">
              <a:buNone/>
            </a:pPr>
            <a:r>
              <a:rPr lang="en-US" sz="4000" b="1" dirty="0" smtClean="0">
                <a:solidFill>
                  <a:srgbClr val="0070C0"/>
                </a:solidFill>
              </a:rPr>
              <a:t>Exempt Leases</a:t>
            </a:r>
            <a:endParaRPr lang="en-US" sz="3600" b="1" dirty="0" smtClean="0">
              <a:solidFill>
                <a:srgbClr val="0070C0"/>
              </a:solidFill>
            </a:endParaRPr>
          </a:p>
          <a:p>
            <a:pPr marL="0" indent="0" algn="ctr">
              <a:buNone/>
            </a:pPr>
            <a:r>
              <a:rPr lang="en-US" sz="2800" dirty="0" smtClean="0"/>
              <a:t>Leases for the purpose of providing care and living space for persons and certain specialized educational facilities.</a:t>
            </a:r>
          </a:p>
          <a:p>
            <a:pPr marL="0" indent="0" algn="ctr">
              <a:buNone/>
            </a:pPr>
            <a:endParaRPr lang="en-US" sz="1600" dirty="0"/>
          </a:p>
          <a:p>
            <a:pPr marL="0" indent="0" algn="ctr">
              <a:buNone/>
            </a:pPr>
            <a:r>
              <a:rPr lang="en-US" sz="2800" dirty="0" smtClean="0"/>
              <a:t>Government to government leases.</a:t>
            </a:r>
          </a:p>
          <a:p>
            <a:pPr marL="0" indent="0">
              <a:buNone/>
            </a:pPr>
            <a:endParaRPr lang="en-US" dirty="0"/>
          </a:p>
          <a:p>
            <a:pPr marL="0" indent="0" algn="ctr">
              <a:buNone/>
            </a:pPr>
            <a:r>
              <a:rPr lang="en-US" sz="3500" b="1" dirty="0" smtClean="0">
                <a:solidFill>
                  <a:srgbClr val="0070C0"/>
                </a:solidFill>
              </a:rPr>
              <a:t>Not for Profit Leases</a:t>
            </a:r>
          </a:p>
          <a:p>
            <a:pPr marL="0" indent="0" algn="ctr">
              <a:buNone/>
            </a:pPr>
            <a:r>
              <a:rPr lang="en-US" sz="2800" dirty="0" smtClean="0"/>
              <a:t>Are </a:t>
            </a:r>
            <a:r>
              <a:rPr lang="en-US" sz="2800" b="1" u="sng" dirty="0" smtClean="0"/>
              <a:t>not</a:t>
            </a:r>
            <a:r>
              <a:rPr lang="en-US" sz="2800" dirty="0" smtClean="0"/>
              <a:t> exempt from the bidding process, and are not exempt from utilizing Tenant Brokers. </a:t>
            </a:r>
            <a:endParaRPr lang="en-US" sz="28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200" b="1" dirty="0">
                <a:solidFill>
                  <a:srgbClr val="0070C0"/>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41511870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21831" y="703847"/>
            <a:ext cx="6400800" cy="5486400"/>
          </a:xfrm>
        </p:spPr>
        <p:txBody>
          <a:bodyPr>
            <a:normAutofit/>
          </a:bodyPr>
          <a:lstStyle/>
          <a:p>
            <a:pPr marL="0" indent="0" algn="ctr">
              <a:buNone/>
            </a:pPr>
            <a:r>
              <a:rPr lang="en-US" sz="4000" b="1" dirty="0" smtClean="0">
                <a:solidFill>
                  <a:srgbClr val="0070C0"/>
                </a:solidFill>
              </a:rPr>
              <a:t>Adversely Affected </a:t>
            </a:r>
          </a:p>
          <a:p>
            <a:pPr marL="0" indent="0" algn="ctr">
              <a:buNone/>
            </a:pPr>
            <a:endParaRPr lang="en-US" sz="1200" b="1" dirty="0" smtClean="0"/>
          </a:p>
          <a:p>
            <a:pPr marL="0" indent="0" algn="ctr">
              <a:buNone/>
            </a:pPr>
            <a:endParaRPr lang="en-US" sz="1200" b="1" dirty="0" smtClean="0"/>
          </a:p>
          <a:p>
            <a:pPr lvl="1">
              <a:buFont typeface="Arial" panose="020B0604020202020204" pitchFamily="34" charset="0"/>
              <a:buChar char="•"/>
            </a:pPr>
            <a:r>
              <a:rPr lang="en-US" sz="2400" dirty="0" smtClean="0"/>
              <a:t>When a lease is cancelled before its expiration, DMS will make a reasonable effort to place another state agency in the space.</a:t>
            </a:r>
          </a:p>
          <a:p>
            <a:pPr lvl="1">
              <a:buFont typeface="Arial" panose="020B0604020202020204" pitchFamily="34" charset="0"/>
              <a:buChar char="•"/>
            </a:pPr>
            <a:endParaRPr lang="en-US" sz="800" dirty="0" smtClean="0"/>
          </a:p>
          <a:p>
            <a:pPr lvl="1">
              <a:buFont typeface="Arial" panose="020B0604020202020204" pitchFamily="34" charset="0"/>
              <a:buChar char="•"/>
            </a:pPr>
            <a:r>
              <a:rPr lang="en-US" sz="2400" dirty="0" smtClean="0"/>
              <a:t>An agency </a:t>
            </a:r>
            <a:r>
              <a:rPr lang="en-US" sz="2400" dirty="0"/>
              <a:t>may lease the space </a:t>
            </a:r>
            <a:r>
              <a:rPr lang="en-US" sz="2400" dirty="0" smtClean="0"/>
              <a:t>that </a:t>
            </a:r>
            <a:r>
              <a:rPr lang="en-US" sz="2400" dirty="0"/>
              <a:t>was subject to a </a:t>
            </a:r>
            <a:r>
              <a:rPr lang="en-US" sz="2400" dirty="0" smtClean="0"/>
              <a:t>cancellation </a:t>
            </a:r>
            <a:r>
              <a:rPr lang="en-US" sz="2400" dirty="0"/>
              <a:t>for a period of time equal to the remainder of the base term </a:t>
            </a:r>
            <a:r>
              <a:rPr lang="en-US" sz="2400" b="1" u="sng" dirty="0"/>
              <a:t>without</a:t>
            </a:r>
            <a:r>
              <a:rPr lang="en-US" sz="2400" dirty="0"/>
              <a:t> competitive solicitation.</a:t>
            </a:r>
          </a:p>
          <a:p>
            <a:pPr marL="0" indent="0">
              <a:buNone/>
            </a:pPr>
            <a:endParaRPr lang="en-US" sz="2800" dirty="0" smtClean="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200" b="1" dirty="0">
                <a:solidFill>
                  <a:srgbClr val="0070C0"/>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p:txBody>
      </p:sp>
    </p:spTree>
    <p:extLst>
      <p:ext uri="{BB962C8B-B14F-4D97-AF65-F5344CB8AC3E}">
        <p14:creationId xmlns:p14="http://schemas.microsoft.com/office/powerpoint/2010/main" val="21923521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68454" y="619125"/>
            <a:ext cx="6400800" cy="5486400"/>
          </a:xfrm>
        </p:spPr>
        <p:txBody>
          <a:bodyPr>
            <a:normAutofit/>
          </a:bodyPr>
          <a:lstStyle/>
          <a:p>
            <a:pPr marL="0" indent="0" algn="ctr">
              <a:buNone/>
            </a:pPr>
            <a:r>
              <a:rPr lang="en-US" sz="4000" b="1" dirty="0" smtClean="0">
                <a:solidFill>
                  <a:srgbClr val="0070C0"/>
                </a:solidFill>
              </a:rPr>
              <a:t>Hangar Leases</a:t>
            </a:r>
          </a:p>
          <a:p>
            <a:pPr marL="0" indent="0" algn="ctr">
              <a:buNone/>
            </a:pPr>
            <a:endParaRPr lang="en-US" sz="2800" dirty="0" smtClean="0"/>
          </a:p>
          <a:p>
            <a:pPr lvl="1">
              <a:buFont typeface="Arial" panose="020B0604020202020204" pitchFamily="34" charset="0"/>
              <a:buChar char="•"/>
            </a:pPr>
            <a:r>
              <a:rPr lang="en-US" dirty="0" smtClean="0"/>
              <a:t>Can be difficult to obtain three quotes.</a:t>
            </a:r>
          </a:p>
          <a:p>
            <a:pPr lvl="1">
              <a:buFont typeface="Arial" panose="020B0604020202020204" pitchFamily="34" charset="0"/>
              <a:buChar char="•"/>
            </a:pPr>
            <a:endParaRPr lang="en-US" sz="1400" dirty="0" smtClean="0"/>
          </a:p>
          <a:p>
            <a:pPr lvl="1">
              <a:buFont typeface="Arial" panose="020B0604020202020204" pitchFamily="34" charset="0"/>
              <a:buChar char="•"/>
            </a:pPr>
            <a:r>
              <a:rPr lang="en-US" dirty="0" smtClean="0"/>
              <a:t>Ownership can be complex.</a:t>
            </a:r>
          </a:p>
          <a:p>
            <a:pPr lvl="1">
              <a:buFont typeface="Arial" panose="020B0604020202020204" pitchFamily="34" charset="0"/>
              <a:buChar char="•"/>
            </a:pPr>
            <a:endParaRPr lang="en-US" sz="1600" dirty="0" smtClean="0"/>
          </a:p>
          <a:p>
            <a:pPr lvl="1">
              <a:buFont typeface="Arial" panose="020B0604020202020204" pitchFamily="34" charset="0"/>
              <a:buChar char="•"/>
            </a:pPr>
            <a:r>
              <a:rPr lang="en-US" dirty="0" smtClean="0"/>
              <a:t>Agencies have been able to lease hangars from cities and counties making it exempt from the bid process.</a:t>
            </a:r>
          </a:p>
          <a:p>
            <a:endParaRPr lang="en-US" sz="28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200" b="1" dirty="0">
                <a:solidFill>
                  <a:srgbClr val="0070C0"/>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97866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endParaRPr lang="en-US" dirty="0" smtClean="0"/>
          </a:p>
          <a:p>
            <a:pPr marL="0" indent="0" algn="ctr">
              <a:buNone/>
            </a:pPr>
            <a:r>
              <a:rPr lang="en-US" sz="4800" dirty="0" smtClean="0">
                <a:solidFill>
                  <a:srgbClr val="0070C0"/>
                </a:solidFill>
              </a:rPr>
              <a:t>Section # 2</a:t>
            </a:r>
            <a:endParaRPr lang="en-US" sz="4800" dirty="0">
              <a:solidFill>
                <a:srgbClr val="0070C0"/>
              </a:solidFill>
            </a:endParaRPr>
          </a:p>
          <a:p>
            <a:pPr marL="0" indent="0" algn="ctr">
              <a:buNone/>
            </a:pPr>
            <a:endParaRPr lang="en-US" sz="4800" dirty="0" smtClean="0">
              <a:solidFill>
                <a:srgbClr val="0070C0"/>
              </a:solidFill>
            </a:endParaRPr>
          </a:p>
          <a:p>
            <a:pPr marL="0" indent="0" algn="ctr">
              <a:buNone/>
            </a:pPr>
            <a:r>
              <a:rPr lang="en-US" sz="4800" dirty="0" smtClean="0">
                <a:solidFill>
                  <a:srgbClr val="0070C0"/>
                </a:solidFill>
              </a:rPr>
              <a:t>Leasing Background</a:t>
            </a:r>
          </a:p>
          <a:p>
            <a:pPr marL="0" indent="0" algn="ctr">
              <a:buNone/>
            </a:pPr>
            <a:endParaRPr lang="en-US" dirty="0" smtClean="0">
              <a:solidFill>
                <a:srgbClr val="FF0000"/>
              </a:solidFill>
            </a:endParaRPr>
          </a:p>
          <a:p>
            <a:pPr marL="0" indent="0" algn="ctr">
              <a:buNone/>
            </a:pPr>
            <a:r>
              <a:rPr lang="en-US" dirty="0" smtClean="0"/>
              <a:t>Beth Sparkman</a:t>
            </a:r>
          </a:p>
          <a:p>
            <a:endParaRPr lang="en-US" dirty="0"/>
          </a:p>
        </p:txBody>
      </p:sp>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7755946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000" b="1" dirty="0" smtClean="0">
                <a:solidFill>
                  <a:srgbClr val="0070C0"/>
                </a:solidFill>
              </a:rPr>
              <a:t>Change of Ownership</a:t>
            </a:r>
          </a:p>
          <a:p>
            <a:pPr marL="0" indent="0" algn="ctr">
              <a:buNone/>
            </a:pPr>
            <a:endParaRPr lang="en-US" sz="1200" b="1" dirty="0" smtClean="0"/>
          </a:p>
          <a:p>
            <a:pPr marL="0" indent="0" algn="ctr">
              <a:buNone/>
            </a:pPr>
            <a:endParaRPr lang="en-US" sz="1200" b="1" dirty="0" smtClean="0"/>
          </a:p>
          <a:p>
            <a:pPr marL="400050" lvl="1" indent="0">
              <a:buNone/>
            </a:pPr>
            <a:r>
              <a:rPr lang="en-US" dirty="0" smtClean="0"/>
              <a:t>If ownership of a leased facility changes during the term, we need the following to process it:</a:t>
            </a:r>
          </a:p>
          <a:p>
            <a:pPr marL="0" indent="0">
              <a:buNone/>
            </a:pPr>
            <a:endParaRPr lang="en-US" sz="1200" dirty="0" smtClean="0"/>
          </a:p>
          <a:p>
            <a:pPr marL="1314450" lvl="2" indent="-514350">
              <a:buFont typeface="+mj-lt"/>
              <a:buAutoNum type="arabicPeriod"/>
            </a:pPr>
            <a:r>
              <a:rPr lang="en-US" sz="1800" dirty="0" smtClean="0"/>
              <a:t>A copy of the recorded deed or other legal document affecting transfer.</a:t>
            </a:r>
          </a:p>
          <a:p>
            <a:pPr marL="1314450" lvl="2" indent="-514350">
              <a:buFont typeface="+mj-lt"/>
              <a:buAutoNum type="arabicPeriod"/>
            </a:pPr>
            <a:endParaRPr lang="en-US" sz="1800" dirty="0" smtClean="0"/>
          </a:p>
          <a:p>
            <a:pPr marL="1314450" lvl="2" indent="-514350">
              <a:buFont typeface="+mj-lt"/>
              <a:buAutoNum type="arabicPeriod"/>
            </a:pPr>
            <a:r>
              <a:rPr lang="en-US" sz="1800" dirty="0" smtClean="0"/>
              <a:t>A new disclosure statement form.</a:t>
            </a:r>
          </a:p>
          <a:p>
            <a:pPr marL="1314450" lvl="2" indent="-514350">
              <a:buFont typeface="+mj-lt"/>
              <a:buAutoNum type="arabicPeriod"/>
            </a:pPr>
            <a:endParaRPr lang="en-US" sz="1800" dirty="0" smtClean="0"/>
          </a:p>
          <a:p>
            <a:pPr marL="1314450" lvl="2" indent="-514350">
              <a:buFont typeface="+mj-lt"/>
              <a:buAutoNum type="arabicPeriod"/>
            </a:pPr>
            <a:r>
              <a:rPr lang="en-US" sz="1800" dirty="0" smtClean="0"/>
              <a:t>E-Verify form.</a:t>
            </a:r>
            <a:endParaRPr lang="en-US" sz="18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200" b="1" dirty="0">
                <a:solidFill>
                  <a:srgbClr val="0070C0"/>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5999143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800" dirty="0" smtClean="0">
                <a:solidFill>
                  <a:srgbClr val="0070C0"/>
                </a:solidFill>
              </a:rPr>
              <a:t>Section #9</a:t>
            </a:r>
          </a:p>
          <a:p>
            <a:pPr marL="0" indent="0" algn="ctr">
              <a:buNone/>
            </a:pPr>
            <a:endParaRPr lang="en-US" sz="4800" dirty="0" smtClean="0">
              <a:solidFill>
                <a:srgbClr val="0070C0"/>
              </a:solidFill>
            </a:endParaRPr>
          </a:p>
          <a:p>
            <a:pPr marL="0" indent="0" algn="ctr">
              <a:buNone/>
            </a:pPr>
            <a:r>
              <a:rPr lang="en-US" sz="4800" dirty="0" smtClean="0">
                <a:solidFill>
                  <a:srgbClr val="0070C0"/>
                </a:solidFill>
              </a:rPr>
              <a:t>Prior Approval</a:t>
            </a:r>
          </a:p>
          <a:p>
            <a:pPr marL="0" indent="0" algn="ctr">
              <a:buNone/>
            </a:pPr>
            <a:endParaRPr lang="en-US" dirty="0" smtClean="0"/>
          </a:p>
          <a:p>
            <a:pPr marL="0" indent="0" algn="ctr">
              <a:buNone/>
            </a:pPr>
            <a:r>
              <a:rPr lang="en-US" dirty="0" smtClean="0"/>
              <a:t>Amy Houston</a:t>
            </a: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t>Special Procurement</a:t>
            </a:r>
          </a:p>
          <a:p>
            <a:pPr marL="0" lvl="0" indent="0">
              <a:lnSpc>
                <a:spcPct val="150000"/>
              </a:lnSpc>
              <a:buNone/>
            </a:pPr>
            <a:r>
              <a:rPr lang="en-US" sz="1200" b="1" dirty="0">
                <a:solidFill>
                  <a:srgbClr val="0070C0"/>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3235575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69958" y="598037"/>
            <a:ext cx="6400800" cy="5486400"/>
          </a:xfrm>
        </p:spPr>
        <p:txBody>
          <a:bodyPr>
            <a:normAutofit fontScale="92500" lnSpcReduction="10000"/>
          </a:bodyPr>
          <a:lstStyle/>
          <a:p>
            <a:pPr marL="0" indent="0" algn="ctr">
              <a:buNone/>
            </a:pPr>
            <a:r>
              <a:rPr lang="en-US" sz="4300" b="1" dirty="0">
                <a:solidFill>
                  <a:srgbClr val="0070C0"/>
                </a:solidFill>
              </a:rPr>
              <a:t>Prior Approval (PA</a:t>
            </a:r>
            <a:r>
              <a:rPr lang="en-US" sz="4300" b="1" dirty="0" smtClean="0">
                <a:solidFill>
                  <a:srgbClr val="0070C0"/>
                </a:solidFill>
              </a:rPr>
              <a:t>)</a:t>
            </a:r>
          </a:p>
          <a:p>
            <a:pPr marL="0" indent="0" algn="ctr">
              <a:buNone/>
            </a:pPr>
            <a:endParaRPr lang="en-US" b="1" dirty="0">
              <a:solidFill>
                <a:srgbClr val="0070C0"/>
              </a:solidFill>
            </a:endParaRPr>
          </a:p>
          <a:p>
            <a:pPr lvl="1">
              <a:buFont typeface="Arial" panose="020B0604020202020204" pitchFamily="34" charset="0"/>
              <a:buChar char="•"/>
            </a:pPr>
            <a:r>
              <a:rPr lang="en-US" sz="2400" dirty="0"/>
              <a:t>No agency may proceed with the execution of a lease action unless DMS has granted PA.</a:t>
            </a:r>
          </a:p>
          <a:p>
            <a:pPr lvl="1">
              <a:buFont typeface="Arial" panose="020B0604020202020204" pitchFamily="34" charset="0"/>
              <a:buChar char="•"/>
            </a:pPr>
            <a:endParaRPr lang="en-US" sz="1100" dirty="0"/>
          </a:p>
          <a:p>
            <a:pPr lvl="1">
              <a:buFont typeface="Arial" panose="020B0604020202020204" pitchFamily="34" charset="0"/>
              <a:buChar char="•"/>
            </a:pPr>
            <a:r>
              <a:rPr lang="en-US" sz="2400" dirty="0"/>
              <a:t>DMS will grant PA when the lease action is in the best interests of the state. (Rule 60H-1.021, F.A.C</a:t>
            </a:r>
            <a:r>
              <a:rPr lang="en-US" sz="2400" dirty="0" smtClean="0"/>
              <a:t>.).</a:t>
            </a:r>
            <a:endParaRPr lang="en-US" sz="2400" dirty="0"/>
          </a:p>
          <a:p>
            <a:pPr lvl="1">
              <a:buFont typeface="Arial" panose="020B0604020202020204" pitchFamily="34" charset="0"/>
              <a:buChar char="•"/>
            </a:pPr>
            <a:endParaRPr lang="en-US" sz="1100" dirty="0"/>
          </a:p>
          <a:p>
            <a:pPr lvl="1">
              <a:buFont typeface="Arial" panose="020B0604020202020204" pitchFamily="34" charset="0"/>
              <a:buChar char="•"/>
            </a:pPr>
            <a:r>
              <a:rPr lang="en-US" sz="2400" dirty="0"/>
              <a:t>PA consists of sending </a:t>
            </a:r>
            <a:r>
              <a:rPr lang="en-US" sz="2400" dirty="0" smtClean="0"/>
              <a:t>DMS all the completed but unexecuted </a:t>
            </a:r>
            <a:r>
              <a:rPr lang="en-US" sz="2400" dirty="0"/>
              <a:t>lease </a:t>
            </a:r>
            <a:r>
              <a:rPr lang="en-US" sz="2400" dirty="0" smtClean="0"/>
              <a:t>and other supporting documents.</a:t>
            </a:r>
            <a:endParaRPr lang="en-US" sz="2400" dirty="0"/>
          </a:p>
          <a:p>
            <a:pPr lvl="1">
              <a:buFont typeface="Arial" panose="020B0604020202020204" pitchFamily="34" charset="0"/>
              <a:buChar char="•"/>
            </a:pPr>
            <a:endParaRPr lang="en-US" sz="1100" dirty="0"/>
          </a:p>
          <a:p>
            <a:pPr lvl="1">
              <a:buFont typeface="Arial" panose="020B0604020202020204" pitchFamily="34" charset="0"/>
              <a:buChar char="•"/>
            </a:pPr>
            <a:r>
              <a:rPr lang="en-US" sz="2400" b="1" dirty="0"/>
              <a:t>ALWAYS</a:t>
            </a:r>
            <a:r>
              <a:rPr lang="en-US" sz="2400" dirty="0"/>
              <a:t> pull the current forms off our </a:t>
            </a:r>
            <a:r>
              <a:rPr lang="en-US" sz="2400" dirty="0" smtClean="0"/>
              <a:t>website.</a:t>
            </a:r>
            <a:endParaRPr lang="en-US" sz="2400" dirty="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200" b="1" dirty="0">
                <a:solidFill>
                  <a:srgbClr val="0070C0"/>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7478262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0000" lnSpcReduction="20000"/>
          </a:bodyPr>
          <a:lstStyle/>
          <a:p>
            <a:pPr marL="0" indent="0" algn="ctr">
              <a:buNone/>
            </a:pPr>
            <a:r>
              <a:rPr lang="en-US" sz="5700" b="1" dirty="0">
                <a:solidFill>
                  <a:srgbClr val="0070C0"/>
                </a:solidFill>
              </a:rPr>
              <a:t>Prior </a:t>
            </a:r>
            <a:r>
              <a:rPr lang="en-US" sz="5700" b="1" dirty="0" smtClean="0">
                <a:solidFill>
                  <a:srgbClr val="0070C0"/>
                </a:solidFill>
              </a:rPr>
              <a:t>Approval</a:t>
            </a:r>
          </a:p>
          <a:p>
            <a:pPr marL="0" indent="0" algn="ctr">
              <a:buNone/>
            </a:pPr>
            <a:endParaRPr lang="en-US" sz="1500" dirty="0" smtClean="0">
              <a:solidFill>
                <a:srgbClr val="0070C0"/>
              </a:solidFill>
            </a:endParaRPr>
          </a:p>
          <a:p>
            <a:pPr marL="400050" lvl="1" indent="0">
              <a:buNone/>
            </a:pPr>
            <a:r>
              <a:rPr lang="en-US" sz="2600" b="1" dirty="0" smtClean="0"/>
              <a:t>DMS verifies</a:t>
            </a:r>
            <a:r>
              <a:rPr lang="en-US" sz="1900" b="1" dirty="0" smtClean="0"/>
              <a:t>:</a:t>
            </a:r>
          </a:p>
          <a:p>
            <a:pPr marL="685800" lvl="1">
              <a:buFont typeface="Arial" panose="020B0604020202020204" pitchFamily="34" charset="0"/>
              <a:buChar char="•"/>
            </a:pPr>
            <a:endParaRPr lang="en-US" sz="1800" b="1" dirty="0" smtClean="0"/>
          </a:p>
          <a:p>
            <a:pPr lvl="1">
              <a:lnSpc>
                <a:spcPct val="120000"/>
              </a:lnSpc>
              <a:buFont typeface="Arial" panose="020B0604020202020204" pitchFamily="34" charset="0"/>
              <a:buChar char="•"/>
            </a:pPr>
            <a:r>
              <a:rPr lang="en-US" sz="2300" dirty="0" smtClean="0"/>
              <a:t>QSP’s must have 3 documented quotes [Rule 60H-1.016(1)(a)-(j), F.A.C.],</a:t>
            </a:r>
          </a:p>
          <a:p>
            <a:pPr lvl="1">
              <a:lnSpc>
                <a:spcPct val="120000"/>
              </a:lnSpc>
              <a:buFont typeface="Arial" panose="020B0604020202020204" pitchFamily="34" charset="0"/>
              <a:buChar char="•"/>
            </a:pPr>
            <a:endParaRPr lang="en-US" sz="1000" dirty="0"/>
          </a:p>
          <a:p>
            <a:pPr lvl="1">
              <a:lnSpc>
                <a:spcPct val="120000"/>
              </a:lnSpc>
              <a:buFont typeface="Arial" panose="020B0604020202020204" pitchFamily="34" charset="0"/>
              <a:buChar char="•"/>
            </a:pPr>
            <a:r>
              <a:rPr lang="en-US" sz="2300" dirty="0" smtClean="0"/>
              <a:t>For ITB, RFP, ITN send copies of each bid received, including a blank ITN,</a:t>
            </a:r>
          </a:p>
          <a:p>
            <a:pPr lvl="1">
              <a:lnSpc>
                <a:spcPct val="120000"/>
              </a:lnSpc>
              <a:buFont typeface="Arial" panose="020B0604020202020204" pitchFamily="34" charset="0"/>
              <a:buChar char="•"/>
            </a:pPr>
            <a:endParaRPr lang="en-US" sz="1000" dirty="0" smtClean="0"/>
          </a:p>
          <a:p>
            <a:pPr lvl="1">
              <a:lnSpc>
                <a:spcPct val="120000"/>
              </a:lnSpc>
              <a:buFont typeface="Arial" panose="020B0604020202020204" pitchFamily="34" charset="0"/>
              <a:buChar char="•"/>
            </a:pPr>
            <a:r>
              <a:rPr lang="en-US" sz="2300" dirty="0" smtClean="0"/>
              <a:t>Scaled floor plans,</a:t>
            </a:r>
          </a:p>
          <a:p>
            <a:pPr lvl="1">
              <a:lnSpc>
                <a:spcPct val="120000"/>
              </a:lnSpc>
              <a:buFont typeface="Arial" panose="020B0604020202020204" pitchFamily="34" charset="0"/>
              <a:buChar char="•"/>
            </a:pPr>
            <a:endParaRPr lang="en-US" sz="1000" dirty="0" smtClean="0"/>
          </a:p>
          <a:p>
            <a:pPr lvl="1">
              <a:lnSpc>
                <a:spcPct val="120000"/>
              </a:lnSpc>
              <a:spcBef>
                <a:spcPts val="0"/>
              </a:spcBef>
              <a:buFont typeface="Arial" panose="020B0604020202020204" pitchFamily="34" charset="0"/>
              <a:buChar char="•"/>
            </a:pPr>
            <a:r>
              <a:rPr lang="en-US" sz="2300" dirty="0" smtClean="0"/>
              <a:t>Energy Performance Analysis,</a:t>
            </a:r>
          </a:p>
          <a:p>
            <a:pPr marL="457200" lvl="1" indent="0">
              <a:lnSpc>
                <a:spcPct val="120000"/>
              </a:lnSpc>
              <a:spcBef>
                <a:spcPts val="0"/>
              </a:spcBef>
              <a:buNone/>
            </a:pPr>
            <a:r>
              <a:rPr lang="en-US" sz="1800" dirty="0"/>
              <a:t> </a:t>
            </a:r>
            <a:r>
              <a:rPr lang="en-US" sz="1800" dirty="0" smtClean="0"/>
              <a:t>     </a:t>
            </a:r>
            <a:r>
              <a:rPr lang="en-US" sz="1700" i="1" u="sng" dirty="0" smtClean="0"/>
              <a:t>Section </a:t>
            </a:r>
            <a:r>
              <a:rPr lang="en-US" sz="1700" i="1" u="sng" dirty="0"/>
              <a:t>255.254, Florida Statutes</a:t>
            </a:r>
            <a:endParaRPr lang="en-US" sz="2000" i="1" u="sng" dirty="0" smtClean="0"/>
          </a:p>
          <a:p>
            <a:pPr lvl="1">
              <a:lnSpc>
                <a:spcPct val="120000"/>
              </a:lnSpc>
              <a:buFont typeface="Arial" panose="020B0604020202020204" pitchFamily="34" charset="0"/>
              <a:buChar char="•"/>
            </a:pPr>
            <a:endParaRPr lang="en-US" sz="1000" dirty="0" smtClean="0"/>
          </a:p>
          <a:p>
            <a:pPr lvl="1">
              <a:lnSpc>
                <a:spcPct val="120000"/>
              </a:lnSpc>
              <a:buFont typeface="Arial" panose="020B0604020202020204" pitchFamily="34" charset="0"/>
              <a:buChar char="•"/>
            </a:pPr>
            <a:r>
              <a:rPr lang="en-US" sz="2300" dirty="0" smtClean="0"/>
              <a:t>Quote/Bid Synopsis form,</a:t>
            </a:r>
          </a:p>
          <a:p>
            <a:pPr lvl="1">
              <a:lnSpc>
                <a:spcPct val="120000"/>
              </a:lnSpc>
              <a:buFont typeface="Arial" panose="020B0604020202020204" pitchFamily="34" charset="0"/>
              <a:buChar char="•"/>
            </a:pPr>
            <a:endParaRPr lang="en-US" sz="1000" dirty="0" smtClean="0"/>
          </a:p>
          <a:p>
            <a:pPr lvl="1">
              <a:lnSpc>
                <a:spcPct val="120000"/>
              </a:lnSpc>
              <a:buFont typeface="Arial" panose="020B0604020202020204" pitchFamily="34" charset="0"/>
              <a:buChar char="•"/>
            </a:pPr>
            <a:r>
              <a:rPr lang="en-US" sz="2300" dirty="0" smtClean="0"/>
              <a:t>Completed, but unexecuted lease documents, </a:t>
            </a:r>
          </a:p>
          <a:p>
            <a:pPr lvl="1">
              <a:lnSpc>
                <a:spcPct val="120000"/>
              </a:lnSpc>
              <a:buFont typeface="Arial" panose="020B0604020202020204" pitchFamily="34" charset="0"/>
              <a:buChar char="•"/>
            </a:pPr>
            <a:endParaRPr lang="en-US" sz="1000" dirty="0" smtClean="0"/>
          </a:p>
          <a:p>
            <a:pPr lvl="1">
              <a:lnSpc>
                <a:spcPct val="120000"/>
              </a:lnSpc>
              <a:buFont typeface="Arial" panose="020B0604020202020204" pitchFamily="34" charset="0"/>
              <a:buChar char="•"/>
            </a:pPr>
            <a:r>
              <a:rPr lang="en-US" sz="2300" dirty="0" smtClean="0"/>
              <a:t>Certification of Compliance form with authorized signature,</a:t>
            </a:r>
          </a:p>
          <a:p>
            <a:pPr lvl="1">
              <a:lnSpc>
                <a:spcPct val="120000"/>
              </a:lnSpc>
              <a:buFont typeface="Arial" panose="020B0604020202020204" pitchFamily="34" charset="0"/>
              <a:buChar char="•"/>
            </a:pPr>
            <a:endParaRPr lang="en-US" sz="1000" dirty="0" smtClean="0"/>
          </a:p>
          <a:p>
            <a:pPr lvl="1">
              <a:lnSpc>
                <a:spcPct val="120000"/>
              </a:lnSpc>
              <a:buFont typeface="Arial" panose="020B0604020202020204" pitchFamily="34" charset="0"/>
              <a:buChar char="•"/>
            </a:pPr>
            <a:r>
              <a:rPr lang="en-US" sz="2300" dirty="0" smtClean="0"/>
              <a:t>Proof of ownership (i.e., recorded deed).</a:t>
            </a:r>
          </a:p>
          <a:p>
            <a:pPr marL="0" indent="0">
              <a:buNone/>
            </a:pPr>
            <a:endParaRPr lang="en-US" sz="2100" dirty="0" smtClean="0"/>
          </a:p>
          <a:p>
            <a:pPr marL="0" indent="0">
              <a:buNone/>
            </a:pPr>
            <a:endParaRPr lang="en-US" sz="1700" dirty="0" smtClean="0"/>
          </a:p>
          <a:p>
            <a:endParaRPr lang="en-US" sz="1700" dirty="0" smtClean="0"/>
          </a:p>
          <a:p>
            <a:pPr marL="0" indent="0">
              <a:buNone/>
            </a:pPr>
            <a:endParaRPr lang="en-US" sz="2000" dirty="0" smtClean="0"/>
          </a:p>
          <a:p>
            <a:pPr marL="0" indent="0">
              <a:buNone/>
            </a:pPr>
            <a:endParaRPr lang="en-US" sz="2000" dirty="0" smtClean="0"/>
          </a:p>
          <a:p>
            <a:endParaRPr lang="en-US" dirty="0"/>
          </a:p>
        </p:txBody>
      </p:sp>
      <p:sp>
        <p:nvSpPr>
          <p:cNvPr id="8" name="Text Placeholder 7"/>
          <p:cNvSpPr>
            <a:spLocks noGrp="1"/>
          </p:cNvSpPr>
          <p:nvPr>
            <p:ph type="body" sz="quarter" idx="14"/>
          </p:nvPr>
        </p:nvSpPr>
        <p:spPr/>
        <p:txBody>
          <a:bodyPr/>
          <a:lstStyle/>
          <a:p>
            <a:pPr lvl="0">
              <a:lnSpc>
                <a:spcPct val="150000"/>
              </a:lnSpc>
            </a:pPr>
            <a:r>
              <a:rPr lang="en-US" sz="1100" dirty="0">
                <a:solidFill>
                  <a:prstClr val="black"/>
                </a:solidFill>
              </a:rPr>
              <a:t>Introductions</a:t>
            </a:r>
            <a:endParaRPr lang="en-US" sz="1200" dirty="0">
              <a:solidFill>
                <a:prstClr val="black"/>
              </a:solidFill>
            </a:endParaRPr>
          </a:p>
          <a:p>
            <a:pPr lvl="0">
              <a:lnSpc>
                <a:spcPct val="150000"/>
              </a:lnSpc>
            </a:pPr>
            <a:r>
              <a:rPr lang="en-US" sz="1100" dirty="0">
                <a:solidFill>
                  <a:prstClr val="black"/>
                </a:solidFill>
              </a:rPr>
              <a:t>REDM Division Director</a:t>
            </a:r>
          </a:p>
          <a:p>
            <a:pPr lvl="0">
              <a:lnSpc>
                <a:spcPct val="150000"/>
              </a:lnSpc>
            </a:pPr>
            <a:r>
              <a:rPr lang="en-US" sz="1100" dirty="0">
                <a:solidFill>
                  <a:prstClr val="black"/>
                </a:solidFill>
              </a:rPr>
              <a:t>Leasing Background</a:t>
            </a:r>
          </a:p>
          <a:p>
            <a:pPr lvl="0">
              <a:lnSpc>
                <a:spcPct val="150000"/>
              </a:lnSpc>
            </a:pPr>
            <a:r>
              <a:rPr lang="en-US" sz="1100" dirty="0">
                <a:solidFill>
                  <a:prstClr val="black"/>
                </a:solidFill>
              </a:rPr>
              <a:t>Strategic Planning</a:t>
            </a:r>
          </a:p>
          <a:p>
            <a:pPr lvl="0">
              <a:lnSpc>
                <a:spcPct val="150000"/>
              </a:lnSpc>
            </a:pPr>
            <a:r>
              <a:rPr lang="en-US" sz="1100" dirty="0">
                <a:solidFill>
                  <a:prstClr val="black"/>
                </a:solidFill>
              </a:rPr>
              <a:t>Hiring a Broker</a:t>
            </a:r>
          </a:p>
          <a:p>
            <a:pPr lvl="0">
              <a:lnSpc>
                <a:spcPct val="150000"/>
              </a:lnSpc>
            </a:pPr>
            <a:r>
              <a:rPr lang="en-US" sz="1100" dirty="0">
                <a:solidFill>
                  <a:prstClr val="black"/>
                </a:solidFill>
              </a:rPr>
              <a:t>Approval Process</a:t>
            </a:r>
          </a:p>
          <a:p>
            <a:pPr lvl="0">
              <a:lnSpc>
                <a:spcPct val="150000"/>
              </a:lnSpc>
            </a:pPr>
            <a:r>
              <a:rPr lang="en-US" sz="1100" dirty="0">
                <a:solidFill>
                  <a:prstClr val="black"/>
                </a:solidFill>
              </a:rPr>
              <a:t>Lease Procurement</a:t>
            </a:r>
          </a:p>
          <a:p>
            <a:pPr lvl="0">
              <a:lnSpc>
                <a:spcPct val="150000"/>
              </a:lnSpc>
            </a:pPr>
            <a:r>
              <a:rPr lang="en-US" sz="1100" dirty="0">
                <a:solidFill>
                  <a:prstClr val="black"/>
                </a:solidFill>
              </a:rPr>
              <a:t>Lease Modification</a:t>
            </a:r>
          </a:p>
          <a:p>
            <a:pPr lvl="0">
              <a:lnSpc>
                <a:spcPct val="150000"/>
              </a:lnSpc>
            </a:pPr>
            <a:r>
              <a:rPr lang="en-US" sz="1100" dirty="0">
                <a:solidFill>
                  <a:prstClr val="black"/>
                </a:solidFill>
              </a:rPr>
              <a:t>Special Procurement</a:t>
            </a:r>
          </a:p>
          <a:p>
            <a:pPr lvl="0">
              <a:lnSpc>
                <a:spcPct val="150000"/>
              </a:lnSpc>
            </a:pPr>
            <a:r>
              <a:rPr lang="en-US" sz="1200" b="1" dirty="0">
                <a:solidFill>
                  <a:srgbClr val="0070C0"/>
                </a:solidFill>
              </a:rPr>
              <a:t>Lease Prior Approval</a:t>
            </a:r>
          </a:p>
          <a:p>
            <a:pPr lvl="0">
              <a:lnSpc>
                <a:spcPct val="150000"/>
              </a:lnSpc>
            </a:pPr>
            <a:r>
              <a:rPr lang="en-US" sz="1100" dirty="0">
                <a:solidFill>
                  <a:prstClr val="black"/>
                </a:solidFill>
              </a:rPr>
              <a:t>Lease Final Approval</a:t>
            </a:r>
          </a:p>
          <a:p>
            <a:pPr lvl="0">
              <a:lnSpc>
                <a:spcPct val="150000"/>
              </a:lnSpc>
            </a:pPr>
            <a:r>
              <a:rPr lang="en-US" sz="1100" dirty="0">
                <a:solidFill>
                  <a:prstClr val="black"/>
                </a:solidFill>
              </a:rPr>
              <a:t>Space Planning</a:t>
            </a:r>
          </a:p>
          <a:p>
            <a:pPr lvl="0">
              <a:lnSpc>
                <a:spcPct val="150000"/>
              </a:lnSpc>
            </a:pPr>
            <a:r>
              <a:rPr lang="en-US" sz="1100" dirty="0">
                <a:solidFill>
                  <a:prstClr val="black"/>
                </a:solidFill>
              </a:rPr>
              <a:t>Paid Parking Program</a:t>
            </a:r>
          </a:p>
          <a:p>
            <a:pPr lvl="0">
              <a:lnSpc>
                <a:spcPct val="150000"/>
              </a:lnSpc>
            </a:pPr>
            <a:r>
              <a:rPr lang="en-US" sz="1100" dirty="0">
                <a:solidFill>
                  <a:prstClr val="black"/>
                </a:solidFill>
              </a:rPr>
              <a:t>Reporting</a:t>
            </a:r>
          </a:p>
          <a:p>
            <a:pPr lvl="0">
              <a:lnSpc>
                <a:spcPct val="150000"/>
              </a:lnSpc>
            </a:pPr>
            <a:r>
              <a:rPr lang="en-US" sz="1100" dirty="0">
                <a:solidFill>
                  <a:prstClr val="black"/>
                </a:solidFill>
              </a:rPr>
              <a:t>Questions</a:t>
            </a:r>
          </a:p>
          <a:p>
            <a:endParaRPr lang="en-US" dirty="0"/>
          </a:p>
        </p:txBody>
      </p:sp>
    </p:spTree>
    <p:extLst>
      <p:ext uri="{BB962C8B-B14F-4D97-AF65-F5344CB8AC3E}">
        <p14:creationId xmlns:p14="http://schemas.microsoft.com/office/powerpoint/2010/main" val="14977577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45895" y="523373"/>
            <a:ext cx="6400800" cy="5486400"/>
          </a:xfrm>
        </p:spPr>
        <p:txBody>
          <a:bodyPr>
            <a:normAutofit/>
          </a:bodyPr>
          <a:lstStyle/>
          <a:p>
            <a:pPr marL="0" indent="0" algn="ctr">
              <a:buNone/>
            </a:pPr>
            <a:r>
              <a:rPr lang="en-US" sz="4000" b="1" dirty="0">
                <a:solidFill>
                  <a:srgbClr val="0070C0"/>
                </a:solidFill>
              </a:rPr>
              <a:t>Prior </a:t>
            </a:r>
            <a:r>
              <a:rPr lang="en-US" sz="4000" b="1" dirty="0" smtClean="0">
                <a:solidFill>
                  <a:srgbClr val="0070C0"/>
                </a:solidFill>
              </a:rPr>
              <a:t>Approval</a:t>
            </a:r>
          </a:p>
          <a:p>
            <a:pPr marL="0" indent="0">
              <a:buNone/>
            </a:pPr>
            <a:endParaRPr lang="en-US" sz="2800" dirty="0"/>
          </a:p>
          <a:p>
            <a:pPr lvl="1">
              <a:buFont typeface="Arial" panose="020B0604020202020204" pitchFamily="34" charset="0"/>
              <a:buChar char="•"/>
            </a:pPr>
            <a:r>
              <a:rPr lang="en-US" sz="2400" dirty="0"/>
              <a:t>Unexecuted d</a:t>
            </a:r>
            <a:r>
              <a:rPr lang="en-US" sz="2400" dirty="0" smtClean="0"/>
              <a:t>isclosure statement or an updated </a:t>
            </a:r>
            <a:r>
              <a:rPr lang="en-US" sz="2400" dirty="0"/>
              <a:t>d</a:t>
            </a:r>
            <a:r>
              <a:rPr lang="en-US" sz="2400" dirty="0" smtClean="0"/>
              <a:t>isclosure statement </a:t>
            </a:r>
            <a:r>
              <a:rPr lang="en-US" sz="2400" dirty="0"/>
              <a:t>if already on </a:t>
            </a:r>
            <a:r>
              <a:rPr lang="en-US" sz="2400" dirty="0" smtClean="0"/>
              <a:t>file.</a:t>
            </a:r>
            <a:endParaRPr lang="en-US" sz="2400" dirty="0"/>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E-Verify </a:t>
            </a:r>
            <a:r>
              <a:rPr lang="en-US" sz="2400" dirty="0"/>
              <a:t>form (not required if already on file or if Lessor is a </a:t>
            </a:r>
            <a:r>
              <a:rPr lang="en-US" sz="2400" dirty="0" smtClean="0"/>
              <a:t>governmental </a:t>
            </a:r>
            <a:r>
              <a:rPr lang="en-US" sz="2400" dirty="0"/>
              <a:t>entity</a:t>
            </a:r>
            <a:r>
              <a:rPr lang="en-US" sz="2400" dirty="0" smtClean="0"/>
              <a:t>).</a:t>
            </a:r>
            <a:endParaRPr lang="en-US" sz="2400" dirty="0"/>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If increasing </a:t>
            </a:r>
            <a:r>
              <a:rPr lang="en-US" sz="2400" dirty="0" smtClean="0"/>
              <a:t>the current rental </a:t>
            </a:r>
            <a:r>
              <a:rPr lang="en-US" sz="2400" dirty="0"/>
              <a:t>rate </a:t>
            </a:r>
            <a:r>
              <a:rPr lang="en-US" sz="2400" dirty="0" smtClean="0"/>
              <a:t>an independent market analysis is required. </a:t>
            </a:r>
            <a:endParaRPr lang="en-US" sz="2400" dirty="0"/>
          </a:p>
          <a:p>
            <a:pPr marL="0" indent="0" algn="ctr">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200" b="1" dirty="0">
                <a:solidFill>
                  <a:srgbClr val="0070C0"/>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9701875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94021" y="800100"/>
            <a:ext cx="6400800" cy="5486400"/>
          </a:xfrm>
        </p:spPr>
        <p:txBody>
          <a:bodyPr/>
          <a:lstStyle/>
          <a:p>
            <a:pPr marL="0" indent="0" algn="ctr">
              <a:buNone/>
            </a:pPr>
            <a:r>
              <a:rPr lang="en-US" sz="4000" b="1" dirty="0" smtClean="0">
                <a:solidFill>
                  <a:srgbClr val="0070C0"/>
                </a:solidFill>
              </a:rPr>
              <a:t>Prior Approval </a:t>
            </a:r>
            <a:endParaRPr lang="en-US" sz="4000" b="1" dirty="0">
              <a:solidFill>
                <a:srgbClr val="0070C0"/>
              </a:solidFill>
            </a:endParaRPr>
          </a:p>
          <a:p>
            <a:endParaRPr lang="en-US" dirty="0"/>
          </a:p>
          <a:p>
            <a:pPr marL="400050" lvl="1" indent="0">
              <a:buNone/>
            </a:pPr>
            <a:r>
              <a:rPr lang="en-US" sz="3200" dirty="0"/>
              <a:t>DMS will provide the agency with a prior approval letter </a:t>
            </a:r>
            <a:r>
              <a:rPr lang="en-US" sz="3200" dirty="0" smtClean="0"/>
              <a:t>upon receipt of all the required and properly completed documents.</a:t>
            </a:r>
            <a:endParaRPr lang="en-US" sz="3200" dirty="0"/>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200" b="1" dirty="0">
                <a:solidFill>
                  <a:srgbClr val="0070C0"/>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7697972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800" dirty="0" smtClean="0">
                <a:solidFill>
                  <a:srgbClr val="0070C0"/>
                </a:solidFill>
              </a:rPr>
              <a:t>Chapter #10</a:t>
            </a:r>
          </a:p>
          <a:p>
            <a:pPr marL="0" indent="0" algn="ctr">
              <a:buNone/>
            </a:pPr>
            <a:endParaRPr lang="en-US" sz="4800" dirty="0">
              <a:solidFill>
                <a:srgbClr val="0070C0"/>
              </a:solidFill>
            </a:endParaRPr>
          </a:p>
          <a:p>
            <a:pPr marL="0" indent="0" algn="ctr">
              <a:buNone/>
            </a:pPr>
            <a:r>
              <a:rPr lang="en-US" sz="4800" dirty="0" smtClean="0">
                <a:solidFill>
                  <a:srgbClr val="0070C0"/>
                </a:solidFill>
              </a:rPr>
              <a:t>Final Approval</a:t>
            </a:r>
          </a:p>
          <a:p>
            <a:pPr marL="0" indent="0" algn="ctr">
              <a:buNone/>
            </a:pPr>
            <a:endParaRPr lang="en-US" sz="4800" dirty="0">
              <a:solidFill>
                <a:srgbClr val="FF0000"/>
              </a:solidFill>
            </a:endParaRPr>
          </a:p>
          <a:p>
            <a:pPr marL="0" indent="0" algn="ctr">
              <a:buNone/>
            </a:pPr>
            <a:r>
              <a:rPr lang="en-US" dirty="0" smtClean="0"/>
              <a:t>Becky George</a:t>
            </a: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t>Lease Prior Approval</a:t>
            </a:r>
          </a:p>
          <a:p>
            <a:pPr marL="0" lvl="0" indent="0">
              <a:lnSpc>
                <a:spcPct val="150000"/>
              </a:lnSpc>
              <a:buNone/>
            </a:pPr>
            <a:r>
              <a:rPr lang="en-US" sz="1200" b="1" dirty="0">
                <a:solidFill>
                  <a:srgbClr val="0070C0"/>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9605579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27847" y="592556"/>
            <a:ext cx="6400800" cy="5486400"/>
          </a:xfrm>
        </p:spPr>
        <p:txBody>
          <a:bodyPr>
            <a:normAutofit fontScale="92500" lnSpcReduction="20000"/>
          </a:bodyPr>
          <a:lstStyle/>
          <a:p>
            <a:pPr marL="0" indent="0" algn="ctr">
              <a:buNone/>
            </a:pPr>
            <a:r>
              <a:rPr lang="en-US" sz="5200" b="1" dirty="0" smtClean="0">
                <a:solidFill>
                  <a:srgbClr val="0070C0"/>
                </a:solidFill>
              </a:rPr>
              <a:t>Final Approval (FA)</a:t>
            </a:r>
          </a:p>
          <a:p>
            <a:pPr marL="0" indent="0" algn="ctr">
              <a:buNone/>
            </a:pPr>
            <a:endParaRPr lang="en-US" b="1" dirty="0" smtClean="0"/>
          </a:p>
          <a:p>
            <a:pPr lvl="1">
              <a:buFont typeface="Arial" panose="020B0604020202020204" pitchFamily="34" charset="0"/>
              <a:buChar char="•"/>
            </a:pPr>
            <a:r>
              <a:rPr lang="en-US" dirty="0" smtClean="0"/>
              <a:t>No lease is fully executed until DMS has granted FA.</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Send at least three signed original lease agreements and a completed Disclosure Statement to DMS.</a:t>
            </a:r>
          </a:p>
          <a:p>
            <a:pPr marL="457200" lvl="1" indent="0">
              <a:buNone/>
            </a:pPr>
            <a:endParaRPr lang="en-US" dirty="0"/>
          </a:p>
          <a:p>
            <a:pPr lvl="1">
              <a:buFont typeface="Arial" panose="020B0604020202020204" pitchFamily="34" charset="0"/>
              <a:buChar char="•"/>
            </a:pPr>
            <a:r>
              <a:rPr lang="en-US" dirty="0" smtClean="0"/>
              <a:t>Fire Marshal/Life Safety approval is required prior to occupancy - Subsection 255.25 (5), Florida Statutes.</a:t>
            </a: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200" b="1" dirty="0">
                <a:solidFill>
                  <a:srgbClr val="0070C0"/>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3746167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2173705" y="565484"/>
            <a:ext cx="6400800" cy="5486400"/>
          </a:xfrm>
        </p:spPr>
        <p:txBody>
          <a:bodyPr>
            <a:normAutofit/>
          </a:bodyPr>
          <a:lstStyle/>
          <a:p>
            <a:pPr marL="0" indent="0" algn="ctr">
              <a:buNone/>
            </a:pPr>
            <a:r>
              <a:rPr lang="en-US" sz="4000" b="1" dirty="0" smtClean="0">
                <a:solidFill>
                  <a:srgbClr val="0070C0"/>
                </a:solidFill>
              </a:rPr>
              <a:t>Final Approval (FA)</a:t>
            </a:r>
          </a:p>
          <a:p>
            <a:pPr marL="0" indent="0">
              <a:buNone/>
            </a:pPr>
            <a:endParaRPr lang="en-US" sz="1800" dirty="0" smtClean="0"/>
          </a:p>
          <a:p>
            <a:pPr lvl="1">
              <a:buFont typeface="Arial" panose="020B0604020202020204" pitchFamily="34" charset="0"/>
              <a:buChar char="•"/>
            </a:pPr>
            <a:r>
              <a:rPr lang="en-US" dirty="0" smtClean="0"/>
              <a:t>Executed Tenant Broker commission </a:t>
            </a:r>
            <a:r>
              <a:rPr lang="en-US" dirty="0"/>
              <a:t>a</a:t>
            </a:r>
            <a:r>
              <a:rPr lang="en-US" dirty="0" smtClean="0"/>
              <a:t>greement.</a:t>
            </a:r>
          </a:p>
          <a:p>
            <a:pPr lvl="1">
              <a:buFont typeface="Arial" panose="020B0604020202020204" pitchFamily="34" charset="0"/>
              <a:buChar char="•"/>
            </a:pPr>
            <a:endParaRPr lang="en-US" sz="1400" dirty="0" smtClean="0"/>
          </a:p>
          <a:p>
            <a:pPr lvl="1">
              <a:buFont typeface="Arial" panose="020B0604020202020204" pitchFamily="34" charset="0"/>
              <a:buChar char="•"/>
            </a:pPr>
            <a:r>
              <a:rPr lang="en-US" dirty="0" smtClean="0"/>
              <a:t>Tenant Broker evaluation </a:t>
            </a:r>
            <a:r>
              <a:rPr lang="en-US" dirty="0"/>
              <a:t>w</a:t>
            </a:r>
            <a:r>
              <a:rPr lang="en-US" dirty="0" smtClean="0"/>
              <a:t>orksheet.</a:t>
            </a:r>
          </a:p>
          <a:p>
            <a:pPr marL="857250" lvl="1" indent="-457200">
              <a:buFont typeface="Arial" panose="020B0604020202020204" pitchFamily="34" charset="0"/>
              <a:buChar char="•"/>
            </a:pPr>
            <a:endParaRPr lang="en-US" sz="1200" dirty="0" smtClean="0"/>
          </a:p>
          <a:p>
            <a:pPr lvl="1">
              <a:buFont typeface="Arial" panose="020B0604020202020204" pitchFamily="34" charset="0"/>
              <a:buChar char="•"/>
            </a:pPr>
            <a:r>
              <a:rPr lang="en-US" dirty="0" smtClean="0"/>
              <a:t>Energy performance </a:t>
            </a:r>
            <a:r>
              <a:rPr lang="en-US" dirty="0"/>
              <a:t>a</a:t>
            </a:r>
            <a:r>
              <a:rPr lang="en-US" dirty="0" smtClean="0"/>
              <a:t>nalysis (2,001 sf or greater, Section 255.254, Florida Statutes, eff. 7/1/14).</a:t>
            </a:r>
          </a:p>
          <a:p>
            <a:endParaRPr lang="en-US" sz="1800" dirty="0"/>
          </a:p>
          <a:p>
            <a:endParaRPr lang="en-US" sz="1800" dirty="0" smtClean="0"/>
          </a:p>
          <a:p>
            <a:pPr marL="0" indent="0">
              <a:buNone/>
            </a:pPr>
            <a:endParaRPr lang="en-US" sz="2000" dirty="0" smtClean="0"/>
          </a:p>
          <a:p>
            <a:pPr marL="0" indent="0">
              <a:buNone/>
            </a:pPr>
            <a:endParaRPr lang="en-US" sz="2000" dirty="0" smtClean="0"/>
          </a:p>
          <a:p>
            <a:endParaRPr lang="en-US" dirty="0"/>
          </a:p>
        </p:txBody>
      </p:sp>
      <p:sp>
        <p:nvSpPr>
          <p:cNvPr id="4" name="Text Placeholder 3"/>
          <p:cNvSpPr>
            <a:spLocks noGrp="1"/>
          </p:cNvSpPr>
          <p:nvPr>
            <p:ph type="body" sz="quarter" idx="14"/>
          </p:nvPr>
        </p:nvSpPr>
        <p:spPr/>
        <p:txBody>
          <a:bodyPr/>
          <a:lstStyle/>
          <a:p>
            <a:pPr lvl="0">
              <a:lnSpc>
                <a:spcPct val="150000"/>
              </a:lnSpc>
            </a:pPr>
            <a:r>
              <a:rPr lang="en-US" sz="1100" dirty="0">
                <a:solidFill>
                  <a:prstClr val="black"/>
                </a:solidFill>
              </a:rPr>
              <a:t>Introductions</a:t>
            </a:r>
            <a:endParaRPr lang="en-US" sz="1200" dirty="0">
              <a:solidFill>
                <a:prstClr val="black"/>
              </a:solidFill>
            </a:endParaRPr>
          </a:p>
          <a:p>
            <a:pPr lvl="0">
              <a:lnSpc>
                <a:spcPct val="150000"/>
              </a:lnSpc>
            </a:pPr>
            <a:r>
              <a:rPr lang="en-US" sz="1100" dirty="0">
                <a:solidFill>
                  <a:prstClr val="black"/>
                </a:solidFill>
              </a:rPr>
              <a:t>REDM Division Director</a:t>
            </a:r>
          </a:p>
          <a:p>
            <a:pPr lvl="0">
              <a:lnSpc>
                <a:spcPct val="150000"/>
              </a:lnSpc>
            </a:pPr>
            <a:r>
              <a:rPr lang="en-US" sz="1100" dirty="0">
                <a:solidFill>
                  <a:prstClr val="black"/>
                </a:solidFill>
              </a:rPr>
              <a:t>Leasing Background</a:t>
            </a:r>
          </a:p>
          <a:p>
            <a:pPr lvl="0">
              <a:lnSpc>
                <a:spcPct val="150000"/>
              </a:lnSpc>
            </a:pPr>
            <a:r>
              <a:rPr lang="en-US" sz="1100" dirty="0">
                <a:solidFill>
                  <a:prstClr val="black"/>
                </a:solidFill>
              </a:rPr>
              <a:t>Strategic Planning</a:t>
            </a:r>
          </a:p>
          <a:p>
            <a:pPr lvl="0">
              <a:lnSpc>
                <a:spcPct val="150000"/>
              </a:lnSpc>
            </a:pPr>
            <a:r>
              <a:rPr lang="en-US" sz="1100" dirty="0">
                <a:solidFill>
                  <a:prstClr val="black"/>
                </a:solidFill>
              </a:rPr>
              <a:t>Hiring a Broker</a:t>
            </a:r>
          </a:p>
          <a:p>
            <a:pPr lvl="0">
              <a:lnSpc>
                <a:spcPct val="150000"/>
              </a:lnSpc>
            </a:pPr>
            <a:r>
              <a:rPr lang="en-US" sz="1100" dirty="0">
                <a:solidFill>
                  <a:prstClr val="black"/>
                </a:solidFill>
              </a:rPr>
              <a:t>Approval Process</a:t>
            </a:r>
          </a:p>
          <a:p>
            <a:pPr lvl="0">
              <a:lnSpc>
                <a:spcPct val="150000"/>
              </a:lnSpc>
            </a:pPr>
            <a:r>
              <a:rPr lang="en-US" sz="1100" dirty="0">
                <a:solidFill>
                  <a:prstClr val="black"/>
                </a:solidFill>
              </a:rPr>
              <a:t>Lease Procurement</a:t>
            </a:r>
          </a:p>
          <a:p>
            <a:pPr lvl="0">
              <a:lnSpc>
                <a:spcPct val="150000"/>
              </a:lnSpc>
            </a:pPr>
            <a:r>
              <a:rPr lang="en-US" sz="1100" dirty="0">
                <a:solidFill>
                  <a:prstClr val="black"/>
                </a:solidFill>
              </a:rPr>
              <a:t>Lease Modification</a:t>
            </a:r>
          </a:p>
          <a:p>
            <a:pPr lvl="0">
              <a:lnSpc>
                <a:spcPct val="150000"/>
              </a:lnSpc>
            </a:pPr>
            <a:r>
              <a:rPr lang="en-US" sz="1100" dirty="0">
                <a:solidFill>
                  <a:prstClr val="black"/>
                </a:solidFill>
              </a:rPr>
              <a:t>Special Procurement</a:t>
            </a:r>
          </a:p>
          <a:p>
            <a:pPr lvl="0">
              <a:lnSpc>
                <a:spcPct val="150000"/>
              </a:lnSpc>
            </a:pPr>
            <a:r>
              <a:rPr lang="en-US" sz="1100" dirty="0">
                <a:solidFill>
                  <a:prstClr val="black"/>
                </a:solidFill>
              </a:rPr>
              <a:t>Lease Prior Approval</a:t>
            </a:r>
          </a:p>
          <a:p>
            <a:pPr lvl="0">
              <a:lnSpc>
                <a:spcPct val="150000"/>
              </a:lnSpc>
            </a:pPr>
            <a:r>
              <a:rPr lang="en-US" sz="1200" b="1" dirty="0">
                <a:solidFill>
                  <a:srgbClr val="0070C0"/>
                </a:solidFill>
              </a:rPr>
              <a:t>Lease Final Approval</a:t>
            </a:r>
          </a:p>
          <a:p>
            <a:pPr lvl="0">
              <a:lnSpc>
                <a:spcPct val="150000"/>
              </a:lnSpc>
            </a:pPr>
            <a:r>
              <a:rPr lang="en-US" sz="1100" dirty="0">
                <a:solidFill>
                  <a:prstClr val="black"/>
                </a:solidFill>
              </a:rPr>
              <a:t>Space Planning</a:t>
            </a:r>
          </a:p>
          <a:p>
            <a:pPr lvl="0">
              <a:lnSpc>
                <a:spcPct val="150000"/>
              </a:lnSpc>
            </a:pPr>
            <a:r>
              <a:rPr lang="en-US" sz="1100" dirty="0">
                <a:solidFill>
                  <a:prstClr val="black"/>
                </a:solidFill>
              </a:rPr>
              <a:t>Paid Parking Program</a:t>
            </a:r>
          </a:p>
          <a:p>
            <a:pPr lvl="0">
              <a:lnSpc>
                <a:spcPct val="150000"/>
              </a:lnSpc>
            </a:pPr>
            <a:r>
              <a:rPr lang="en-US" sz="1100" dirty="0">
                <a:solidFill>
                  <a:prstClr val="black"/>
                </a:solidFill>
              </a:rPr>
              <a:t>Reporting</a:t>
            </a:r>
          </a:p>
          <a:p>
            <a:pPr lvl="0">
              <a:lnSpc>
                <a:spcPct val="150000"/>
              </a:lnSpc>
            </a:pPr>
            <a:r>
              <a:rPr lang="en-US" sz="1100" dirty="0">
                <a:solidFill>
                  <a:prstClr val="black"/>
                </a:solidFill>
              </a:rPr>
              <a:t>Questions</a:t>
            </a:r>
          </a:p>
          <a:p>
            <a:endParaRPr lang="en-US" dirty="0"/>
          </a:p>
        </p:txBody>
      </p:sp>
    </p:spTree>
    <p:extLst>
      <p:ext uri="{BB962C8B-B14F-4D97-AF65-F5344CB8AC3E}">
        <p14:creationId xmlns:p14="http://schemas.microsoft.com/office/powerpoint/2010/main" val="1973227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27848" y="419100"/>
            <a:ext cx="6400800" cy="5486400"/>
          </a:xfrm>
        </p:spPr>
        <p:txBody>
          <a:bodyPr>
            <a:normAutofit lnSpcReduction="10000"/>
          </a:bodyPr>
          <a:lstStyle/>
          <a:p>
            <a:pPr marL="0" indent="0" algn="ctr">
              <a:buNone/>
            </a:pPr>
            <a:r>
              <a:rPr lang="en-US" sz="4000" b="1" dirty="0">
                <a:solidFill>
                  <a:srgbClr val="0070C0"/>
                </a:solidFill>
              </a:rPr>
              <a:t>Final Approval (FA</a:t>
            </a:r>
            <a:r>
              <a:rPr lang="en-US" sz="4000" b="1" dirty="0" smtClean="0">
                <a:solidFill>
                  <a:srgbClr val="0070C0"/>
                </a:solidFill>
              </a:rPr>
              <a:t>)</a:t>
            </a:r>
          </a:p>
          <a:p>
            <a:pPr marL="0" indent="0" algn="ctr">
              <a:buNone/>
            </a:pPr>
            <a:endParaRPr lang="en-US" sz="2800" b="1" dirty="0" smtClean="0"/>
          </a:p>
          <a:p>
            <a:pPr lvl="1">
              <a:buFont typeface="Arial" panose="020B0604020202020204" pitchFamily="34" charset="0"/>
              <a:buChar char="•"/>
            </a:pPr>
            <a:r>
              <a:rPr lang="en-US" sz="2400" dirty="0" smtClean="0"/>
              <a:t>The disclosure statement is required per Section 255.249 (9)(g)(h), Florida Statutes.</a:t>
            </a:r>
          </a:p>
          <a:p>
            <a:pPr marL="571500" lvl="1" indent="-171450">
              <a:buFont typeface="Arial" panose="020B0604020202020204" pitchFamily="34" charset="0"/>
              <a:buChar char="•"/>
            </a:pPr>
            <a:endParaRPr lang="en-US" sz="1600" dirty="0" smtClean="0"/>
          </a:p>
          <a:p>
            <a:pPr lvl="1">
              <a:buFont typeface="Arial" panose="020B0604020202020204" pitchFamily="34" charset="0"/>
              <a:buChar char="•"/>
            </a:pPr>
            <a:r>
              <a:rPr lang="en-US" sz="2400" dirty="0" smtClean="0"/>
              <a:t>Required to disclose any party who has a 4% or greater ownership interest.</a:t>
            </a:r>
          </a:p>
          <a:p>
            <a:pPr marL="571500" lvl="1" indent="-171450">
              <a:buFont typeface="Arial" panose="020B0604020202020204" pitchFamily="34" charset="0"/>
              <a:buChar char="•"/>
            </a:pPr>
            <a:endParaRPr lang="en-US" sz="1600" dirty="0" smtClean="0"/>
          </a:p>
          <a:p>
            <a:pPr lvl="1">
              <a:buFont typeface="Arial" panose="020B0604020202020204" pitchFamily="34" charset="0"/>
              <a:buChar char="•"/>
            </a:pPr>
            <a:r>
              <a:rPr lang="en-US" sz="2400" dirty="0" smtClean="0"/>
              <a:t>If XYZ, Inc. owns the facility, and ABC, LLC owns 100% of XYZ, Inc.,  ABC, LLC must be broken down to the requirement above or state that no party has a 4% or greater interest at that point.</a:t>
            </a:r>
            <a:endParaRPr lang="en-US" sz="2400" dirty="0"/>
          </a:p>
          <a:p>
            <a:pPr marL="0" indent="0" algn="ctr">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200" b="1" dirty="0">
                <a:solidFill>
                  <a:srgbClr val="0070C0"/>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846518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85172" y="521099"/>
            <a:ext cx="6400800" cy="5486400"/>
          </a:xfrm>
        </p:spPr>
        <p:txBody>
          <a:bodyPr>
            <a:normAutofit/>
          </a:bodyPr>
          <a:lstStyle/>
          <a:p>
            <a:pPr marL="0" indent="0" algn="ctr">
              <a:buNone/>
            </a:pPr>
            <a:r>
              <a:rPr lang="en-US" sz="4000" b="1" dirty="0" smtClean="0">
                <a:solidFill>
                  <a:srgbClr val="0070C0"/>
                </a:solidFill>
              </a:rPr>
              <a:t>Who are the agencies?</a:t>
            </a:r>
          </a:p>
          <a:p>
            <a:pPr marL="0" indent="0" algn="ctr">
              <a:buNone/>
            </a:pPr>
            <a:endParaRPr lang="en-US" sz="2800" dirty="0" smtClean="0">
              <a:solidFill>
                <a:srgbClr val="0070C0"/>
              </a:solidFill>
            </a:endParaRPr>
          </a:p>
          <a:p>
            <a:pPr lvl="1">
              <a:buFont typeface="Arial" panose="020B0604020202020204" pitchFamily="34" charset="0"/>
              <a:buChar char="•"/>
            </a:pPr>
            <a:r>
              <a:rPr lang="en-US" sz="2000" dirty="0" smtClean="0"/>
              <a:t>There are 26 State Agencies, as well as numerous Boards and Commissions.</a:t>
            </a:r>
          </a:p>
          <a:p>
            <a:pPr marL="457200" lvl="1" indent="0">
              <a:buNone/>
            </a:pPr>
            <a:endParaRPr lang="en-US" sz="2000" dirty="0" smtClean="0"/>
          </a:p>
        </p:txBody>
      </p:sp>
      <p:sp>
        <p:nvSpPr>
          <p:cNvPr id="3" name="Text Placeholder 2"/>
          <p:cNvSpPr>
            <a:spLocks noGrp="1"/>
          </p:cNvSpPr>
          <p:nvPr>
            <p:ph type="body" sz="quarter" idx="14"/>
          </p:nvPr>
        </p:nvSpPr>
        <p:spPr>
          <a:xfrm>
            <a:off x="137160" y="1307592"/>
            <a:ext cx="1879600"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200" b="1" dirty="0">
                <a:solidFill>
                  <a:srgbClr val="0070C0"/>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lgn="ctr">
              <a:buNone/>
            </a:pPr>
            <a:endParaRPr lang="en-US" b="1" dirty="0"/>
          </a:p>
          <a:p>
            <a:pPr marL="0" indent="0" algn="ctr">
              <a:buNone/>
            </a:pPr>
            <a:endParaRPr lang="en-US" b="1" dirty="0" smtClean="0"/>
          </a:p>
          <a:p>
            <a:pPr marL="0" indent="0" algn="ctr">
              <a:buNone/>
            </a:pPr>
            <a:endParaRPr lang="en-US" sz="1800" b="1" dirty="0" smtClean="0"/>
          </a:p>
          <a:p>
            <a:pPr marL="0" indent="0" algn="ctr">
              <a:buNone/>
            </a:pPr>
            <a:endParaRPr lang="en-US" sz="1800" b="1" dirty="0"/>
          </a:p>
          <a:p>
            <a:pPr marL="0" indent="0" algn="ctr">
              <a:buNone/>
            </a:pPr>
            <a:endParaRPr lang="en-US" sz="1800" b="1" dirty="0" smtClean="0"/>
          </a:p>
          <a:p>
            <a:pPr marL="0" indent="0" algn="ctr">
              <a:buNone/>
            </a:pPr>
            <a:endParaRPr lang="en-US" sz="1800" b="1" dirty="0"/>
          </a:p>
          <a:p>
            <a:pPr marL="0" indent="0" algn="ctr">
              <a:buNone/>
            </a:pPr>
            <a:endParaRPr lang="en-US" sz="1800" b="1"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487049599"/>
              </p:ext>
            </p:extLst>
          </p:nvPr>
        </p:nvGraphicFramePr>
        <p:xfrm>
          <a:off x="2385172" y="2584438"/>
          <a:ext cx="6400800" cy="3860121"/>
        </p:xfrm>
        <a:graphic>
          <a:graphicData uri="http://schemas.openxmlformats.org/presentationml/2006/ole">
            <mc:AlternateContent xmlns:mc="http://schemas.openxmlformats.org/markup-compatibility/2006">
              <mc:Choice xmlns:v="urn:schemas-microsoft-com:vml" Requires="v">
                <p:oleObj spid="_x0000_s2171" name="Acrobat Document" r:id="rId3" imgW="7543732" imgH="5829300" progId="AcroExch.Document.7">
                  <p:embed/>
                </p:oleObj>
              </mc:Choice>
              <mc:Fallback>
                <p:oleObj name="Acrobat Document" r:id="rId3" imgW="7543732" imgH="5829300" progId="AcroExch.Document.7">
                  <p:embed/>
                  <p:pic>
                    <p:nvPicPr>
                      <p:cNvPr id="0" name=""/>
                      <p:cNvPicPr/>
                      <p:nvPr/>
                    </p:nvPicPr>
                    <p:blipFill>
                      <a:blip r:embed="rId4"/>
                      <a:stretch>
                        <a:fillRect/>
                      </a:stretch>
                    </p:blipFill>
                    <p:spPr>
                      <a:xfrm>
                        <a:off x="2385172" y="2584438"/>
                        <a:ext cx="6400800" cy="3860121"/>
                      </a:xfrm>
                      <a:prstGeom prst="rect">
                        <a:avLst/>
                      </a:prstGeom>
                      <a:ln>
                        <a:solidFill>
                          <a:srgbClr val="0070C0"/>
                        </a:solidFill>
                      </a:ln>
                    </p:spPr>
                  </p:pic>
                </p:oleObj>
              </mc:Fallback>
            </mc:AlternateContent>
          </a:graphicData>
        </a:graphic>
      </p:graphicFrame>
    </p:spTree>
    <p:extLst>
      <p:ext uri="{BB962C8B-B14F-4D97-AF65-F5344CB8AC3E}">
        <p14:creationId xmlns:p14="http://schemas.microsoft.com/office/powerpoint/2010/main" val="38542818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33863" y="619625"/>
            <a:ext cx="6400800" cy="5486400"/>
          </a:xfrm>
        </p:spPr>
        <p:txBody>
          <a:bodyPr/>
          <a:lstStyle/>
          <a:p>
            <a:pPr marL="0" indent="0" algn="ctr">
              <a:buNone/>
            </a:pPr>
            <a:r>
              <a:rPr lang="en-US" sz="4000" b="1" dirty="0" smtClean="0">
                <a:solidFill>
                  <a:srgbClr val="0070C0"/>
                </a:solidFill>
              </a:rPr>
              <a:t>Final Approval (FA)</a:t>
            </a:r>
          </a:p>
          <a:p>
            <a:pPr marL="0" indent="0">
              <a:buNone/>
            </a:pPr>
            <a:endParaRPr lang="en-US" dirty="0"/>
          </a:p>
          <a:p>
            <a:pPr marL="857250" lvl="1" indent="-457200">
              <a:buFont typeface="Arial" panose="020B0604020202020204" pitchFamily="34" charset="0"/>
              <a:buChar char="•"/>
            </a:pPr>
            <a:r>
              <a:rPr lang="en-US" dirty="0" smtClean="0"/>
              <a:t>Once all documents are received, they are reviewed by DMS. </a:t>
            </a:r>
          </a:p>
          <a:p>
            <a:pPr marL="857250" lvl="1" indent="-457200">
              <a:buFont typeface="Arial" panose="020B0604020202020204" pitchFamily="34" charset="0"/>
              <a:buChar char="•"/>
            </a:pPr>
            <a:endParaRPr lang="en-US" sz="1100" dirty="0" smtClean="0"/>
          </a:p>
          <a:p>
            <a:pPr marL="857250" lvl="1" indent="-457200">
              <a:buFont typeface="Arial" panose="020B0604020202020204" pitchFamily="34" charset="0"/>
              <a:buChar char="•"/>
            </a:pPr>
            <a:r>
              <a:rPr lang="en-US" dirty="0" smtClean="0"/>
              <a:t>After review, a Final Approval letter, as well as two executed lease agreements are returned to the agency.</a:t>
            </a: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200" b="1" dirty="0">
                <a:solidFill>
                  <a:srgbClr val="0070C0"/>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14489379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76475" y="619125"/>
            <a:ext cx="6867525" cy="5486400"/>
          </a:xfrm>
        </p:spPr>
        <p:txBody>
          <a:bodyPr>
            <a:normAutofit/>
          </a:bodyPr>
          <a:lstStyle/>
          <a:p>
            <a:pPr marL="0" indent="0" algn="ctr">
              <a:buNone/>
            </a:pPr>
            <a:r>
              <a:rPr lang="en-US" sz="4000" b="1" dirty="0" smtClean="0">
                <a:solidFill>
                  <a:srgbClr val="0070C0"/>
                </a:solidFill>
              </a:rPr>
              <a:t>Fire Marshal (FM) Approval</a:t>
            </a:r>
          </a:p>
          <a:p>
            <a:pPr marL="0" indent="0" algn="ctr">
              <a:buNone/>
            </a:pPr>
            <a:endParaRPr lang="en-US" sz="1600" b="1" dirty="0" smtClean="0">
              <a:solidFill>
                <a:srgbClr val="0070C0"/>
              </a:solidFill>
            </a:endParaRPr>
          </a:p>
          <a:p>
            <a:pPr lvl="1">
              <a:buFont typeface="Arial" panose="020B0604020202020204" pitchFamily="34" charset="0"/>
              <a:buChar char="•"/>
            </a:pPr>
            <a:r>
              <a:rPr lang="en-US" dirty="0" smtClean="0"/>
              <a:t>Every new lease must have FM Approval. </a:t>
            </a:r>
          </a:p>
          <a:p>
            <a:pPr marL="857250" lvl="1" indent="-457200">
              <a:buFont typeface="Arial" panose="020B0604020202020204" pitchFamily="34" charset="0"/>
              <a:buChar char="•"/>
            </a:pPr>
            <a:endParaRPr lang="en-US" sz="1400" dirty="0" smtClean="0"/>
          </a:p>
          <a:p>
            <a:pPr lvl="1">
              <a:buFont typeface="Arial" panose="020B0604020202020204" pitchFamily="34" charset="0"/>
              <a:buChar char="•"/>
            </a:pPr>
            <a:r>
              <a:rPr lang="en-US" dirty="0" smtClean="0"/>
              <a:t>Also applicable for lease modifications where an agency is increasing SF or changing premise description.</a:t>
            </a:r>
          </a:p>
          <a:p>
            <a:pPr lvl="1">
              <a:buFont typeface="Arial" panose="020B0604020202020204" pitchFamily="34" charset="0"/>
              <a:buChar char="•"/>
            </a:pPr>
            <a:endParaRPr lang="en-US" sz="1400" dirty="0" smtClean="0"/>
          </a:p>
          <a:p>
            <a:pPr lvl="1">
              <a:buFont typeface="Arial" panose="020B0604020202020204" pitchFamily="34" charset="0"/>
              <a:buChar char="•"/>
            </a:pPr>
            <a:r>
              <a:rPr lang="en-US" dirty="0" smtClean="0"/>
              <a:t>Proposed plans are submitted to the DFS Division of State Fire Marshal.</a:t>
            </a:r>
          </a:p>
          <a:p>
            <a:pPr lvl="1">
              <a:buFont typeface="Arial" panose="020B0604020202020204" pitchFamily="34" charset="0"/>
              <a:buChar char="•"/>
            </a:pPr>
            <a:endParaRPr lang="en-US" sz="2400" dirty="0" smtClean="0"/>
          </a:p>
          <a:p>
            <a:endParaRPr lang="en-US" sz="26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200" b="1" dirty="0">
                <a:solidFill>
                  <a:srgbClr val="0070C0"/>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42370152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095500" y="380999"/>
            <a:ext cx="6747711" cy="5381625"/>
          </a:xfrm>
        </p:spPr>
        <p:txBody>
          <a:bodyPr>
            <a:normAutofit fontScale="92500" lnSpcReduction="20000"/>
          </a:bodyPr>
          <a:lstStyle/>
          <a:p>
            <a:pPr marL="0" indent="0" algn="ctr">
              <a:buNone/>
            </a:pPr>
            <a:r>
              <a:rPr lang="en-US" sz="4700" b="1" dirty="0">
                <a:solidFill>
                  <a:srgbClr val="0070C0"/>
                </a:solidFill>
              </a:rPr>
              <a:t>Fire Marshal (FM) Approval</a:t>
            </a:r>
          </a:p>
          <a:p>
            <a:pPr marL="0" indent="0">
              <a:buNone/>
            </a:pPr>
            <a:endParaRPr lang="en-US" sz="2200" dirty="0" smtClean="0"/>
          </a:p>
          <a:p>
            <a:pPr lvl="1">
              <a:buFont typeface="Arial" panose="020B0604020202020204" pitchFamily="34" charset="0"/>
              <a:buChar char="•"/>
            </a:pPr>
            <a:r>
              <a:rPr lang="en-US" dirty="0" smtClean="0"/>
              <a:t>All </a:t>
            </a:r>
            <a:r>
              <a:rPr lang="en-US" dirty="0"/>
              <a:t>costs to bring the space into compliance is the Lessor’s responsibility.</a:t>
            </a:r>
          </a:p>
          <a:p>
            <a:pPr lvl="1">
              <a:buFont typeface="Arial" panose="020B0604020202020204" pitchFamily="34" charset="0"/>
              <a:buChar char="•"/>
            </a:pPr>
            <a:endParaRPr lang="en-US" sz="1200" dirty="0"/>
          </a:p>
          <a:p>
            <a:pPr lvl="1">
              <a:buFont typeface="Arial" panose="020B0604020202020204" pitchFamily="34" charset="0"/>
              <a:buChar char="•"/>
            </a:pPr>
            <a:r>
              <a:rPr lang="en-US" dirty="0"/>
              <a:t>If only minor improvements </a:t>
            </a:r>
            <a:r>
              <a:rPr lang="en-US" dirty="0" smtClean="0"/>
              <a:t>(</a:t>
            </a:r>
            <a:r>
              <a:rPr lang="en-US" dirty="0"/>
              <a:t>e.g., paint and carpet) or no improvements are being done, a Life Safety Inspection can be </a:t>
            </a:r>
            <a:r>
              <a:rPr lang="en-US" dirty="0" smtClean="0"/>
              <a:t>completed.</a:t>
            </a:r>
            <a:endParaRPr lang="en-US" dirty="0"/>
          </a:p>
          <a:p>
            <a:pPr lvl="1">
              <a:buFont typeface="Arial" panose="020B0604020202020204" pitchFamily="34" charset="0"/>
              <a:buChar char="•"/>
            </a:pPr>
            <a:endParaRPr lang="en-US" sz="1200" dirty="0"/>
          </a:p>
          <a:p>
            <a:pPr lvl="1">
              <a:buFont typeface="Arial" panose="020B0604020202020204" pitchFamily="34" charset="0"/>
              <a:buChar char="•"/>
            </a:pPr>
            <a:r>
              <a:rPr lang="en-US" dirty="0"/>
              <a:t>A Life Safety Inspection is conducted by the local authorities.</a:t>
            </a: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200" b="1" dirty="0">
                <a:solidFill>
                  <a:srgbClr val="0070C0"/>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4753294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27848" y="476250"/>
            <a:ext cx="6343650" cy="5276850"/>
          </a:xfrm>
        </p:spPr>
        <p:txBody>
          <a:bodyPr>
            <a:normAutofit fontScale="92500"/>
          </a:bodyPr>
          <a:lstStyle/>
          <a:p>
            <a:pPr marL="0" indent="0" algn="ctr">
              <a:buNone/>
            </a:pPr>
            <a:r>
              <a:rPr lang="en-US" sz="4300" b="1" dirty="0" smtClean="0">
                <a:solidFill>
                  <a:srgbClr val="0070C0"/>
                </a:solidFill>
              </a:rPr>
              <a:t>Commission Agreement (CA)</a:t>
            </a:r>
          </a:p>
          <a:p>
            <a:pPr marL="0" indent="0" algn="ctr">
              <a:buNone/>
            </a:pPr>
            <a:endParaRPr lang="en-US" sz="1400" b="1" dirty="0" smtClean="0">
              <a:solidFill>
                <a:srgbClr val="0070C0"/>
              </a:solidFill>
            </a:endParaRPr>
          </a:p>
          <a:p>
            <a:pPr lvl="1">
              <a:buFont typeface="Arial" panose="020B0604020202020204" pitchFamily="34" charset="0"/>
              <a:buChar char="•"/>
            </a:pPr>
            <a:r>
              <a:rPr lang="en-US" dirty="0" smtClean="0"/>
              <a:t>For any lease action where a Tenant Broker is involved, and seeking a commission, DMS requires a copy of the executed CA for our files.</a:t>
            </a:r>
          </a:p>
          <a:p>
            <a:pPr lvl="1">
              <a:buFont typeface="Arial" panose="020B0604020202020204" pitchFamily="34" charset="0"/>
              <a:buChar char="•"/>
            </a:pPr>
            <a:endParaRPr lang="en-US" sz="1050" dirty="0" smtClean="0"/>
          </a:p>
          <a:p>
            <a:pPr lvl="1">
              <a:buFont typeface="Arial" panose="020B0604020202020204" pitchFamily="34" charset="0"/>
              <a:buChar char="•"/>
            </a:pPr>
            <a:r>
              <a:rPr lang="en-US" dirty="0" smtClean="0"/>
              <a:t>Always pull the current CA off our website.</a:t>
            </a:r>
          </a:p>
          <a:p>
            <a:pPr lvl="1">
              <a:buFont typeface="Arial" panose="020B0604020202020204" pitchFamily="34" charset="0"/>
              <a:buChar char="•"/>
            </a:pPr>
            <a:endParaRPr lang="en-US" sz="800" dirty="0" smtClean="0"/>
          </a:p>
          <a:p>
            <a:pPr lvl="1">
              <a:buFont typeface="Arial" panose="020B0604020202020204" pitchFamily="34" charset="0"/>
              <a:buChar char="•"/>
            </a:pPr>
            <a:r>
              <a:rPr lang="en-US" dirty="0" smtClean="0"/>
              <a:t>Do not make any alterations to the standard CA.</a:t>
            </a:r>
          </a:p>
          <a:p>
            <a:pPr marL="0" indent="0">
              <a:buNone/>
            </a:pPr>
            <a:endParaRPr lang="en-US" sz="2800" dirty="0" smtClean="0"/>
          </a:p>
          <a:p>
            <a:endParaRPr lang="en-US" sz="28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200" b="1" dirty="0">
                <a:solidFill>
                  <a:srgbClr val="0070C0"/>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6147906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27848" y="543427"/>
            <a:ext cx="6400800" cy="5486400"/>
          </a:xfrm>
        </p:spPr>
        <p:txBody>
          <a:bodyPr>
            <a:normAutofit lnSpcReduction="10000"/>
          </a:bodyPr>
          <a:lstStyle/>
          <a:p>
            <a:pPr marL="0" indent="0" algn="ctr">
              <a:buNone/>
            </a:pPr>
            <a:r>
              <a:rPr lang="en-US" sz="4000" b="1" dirty="0" smtClean="0">
                <a:solidFill>
                  <a:srgbClr val="0070C0"/>
                </a:solidFill>
              </a:rPr>
              <a:t>Tenant Broker Evaluation Form</a:t>
            </a:r>
          </a:p>
          <a:p>
            <a:pPr marL="0" indent="0" algn="ctr">
              <a:buNone/>
            </a:pPr>
            <a:endParaRPr lang="en-US" sz="1900" b="1" dirty="0" smtClean="0">
              <a:solidFill>
                <a:srgbClr val="0070C0"/>
              </a:solidFill>
            </a:endParaRPr>
          </a:p>
          <a:p>
            <a:pPr lvl="1">
              <a:buFont typeface="Arial" panose="020B0604020202020204" pitchFamily="34" charset="0"/>
              <a:buChar char="•"/>
            </a:pPr>
            <a:r>
              <a:rPr lang="en-US" sz="2600" dirty="0" smtClean="0"/>
              <a:t>The agencies are required to grade how well the Tenant Broker performed each lease action.</a:t>
            </a:r>
          </a:p>
          <a:p>
            <a:pPr marL="857250" lvl="1" indent="-457200">
              <a:buFont typeface="Arial" panose="020B0604020202020204" pitchFamily="34" charset="0"/>
              <a:buChar char="•"/>
            </a:pPr>
            <a:endParaRPr lang="en-US" sz="1700" dirty="0" smtClean="0"/>
          </a:p>
          <a:p>
            <a:pPr lvl="1">
              <a:buFont typeface="Arial" panose="020B0604020202020204" pitchFamily="34" charset="0"/>
              <a:buChar char="•"/>
            </a:pPr>
            <a:r>
              <a:rPr lang="en-US" sz="2600" dirty="0" smtClean="0"/>
              <a:t>This Tenant Broker evaluation form is provided to DMS at final approval.</a:t>
            </a:r>
          </a:p>
          <a:p>
            <a:pPr lvl="1">
              <a:buFont typeface="Arial" panose="020B0604020202020204" pitchFamily="34" charset="0"/>
              <a:buChar char="•"/>
            </a:pPr>
            <a:endParaRPr lang="en-US" sz="1700" dirty="0" smtClean="0"/>
          </a:p>
          <a:p>
            <a:pPr lvl="1">
              <a:buFont typeface="Arial" panose="020B0604020202020204" pitchFamily="34" charset="0"/>
              <a:buChar char="•"/>
            </a:pPr>
            <a:r>
              <a:rPr lang="en-US" sz="2600" dirty="0" smtClean="0"/>
              <a:t>The evaluation form can be found on our website under our pre-approved </a:t>
            </a:r>
            <a:r>
              <a:rPr lang="en-US" sz="2600" dirty="0"/>
              <a:t>l</a:t>
            </a:r>
            <a:r>
              <a:rPr lang="en-US" sz="2600" dirty="0" smtClean="0"/>
              <a:t>ease </a:t>
            </a:r>
            <a:r>
              <a:rPr lang="en-US" sz="2600" dirty="0"/>
              <a:t>f</a:t>
            </a:r>
            <a:r>
              <a:rPr lang="en-US" sz="2600" dirty="0" smtClean="0"/>
              <a:t>orms.</a:t>
            </a:r>
          </a:p>
          <a:p>
            <a:pPr marL="0" indent="0">
              <a:buNone/>
            </a:pPr>
            <a:endParaRPr lang="en-US" dirty="0" smtClean="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200" b="1" dirty="0">
                <a:solidFill>
                  <a:srgbClr val="0070C0"/>
                </a:solidFill>
              </a:rPr>
              <a:t>Lease Final Approval</a:t>
            </a:r>
          </a:p>
          <a:p>
            <a:pPr marL="0" lvl="0" indent="0">
              <a:lnSpc>
                <a:spcPct val="150000"/>
              </a:lnSpc>
              <a:buNone/>
            </a:pPr>
            <a:r>
              <a:rPr lang="en-US" sz="1100" dirty="0">
                <a:solidFill>
                  <a:prstClr val="black"/>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7082076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400" dirty="0" smtClean="0">
                <a:solidFill>
                  <a:srgbClr val="0070C0"/>
                </a:solidFill>
              </a:rPr>
              <a:t>SECTION #11</a:t>
            </a:r>
          </a:p>
          <a:p>
            <a:pPr marL="0" indent="0" algn="ctr">
              <a:buNone/>
            </a:pPr>
            <a:endParaRPr lang="en-US" sz="4400" dirty="0" smtClean="0">
              <a:solidFill>
                <a:srgbClr val="0070C0"/>
              </a:solidFill>
            </a:endParaRPr>
          </a:p>
          <a:p>
            <a:pPr marL="0" indent="0" algn="ctr">
              <a:buNone/>
            </a:pPr>
            <a:r>
              <a:rPr lang="en-US" sz="4400" dirty="0" smtClean="0">
                <a:solidFill>
                  <a:srgbClr val="0070C0"/>
                </a:solidFill>
              </a:rPr>
              <a:t>Space Planning</a:t>
            </a:r>
          </a:p>
          <a:p>
            <a:pPr marL="0" indent="0" algn="ctr">
              <a:buNone/>
            </a:pPr>
            <a:r>
              <a:rPr lang="en-US" sz="4400" dirty="0" smtClean="0">
                <a:solidFill>
                  <a:srgbClr val="0070C0"/>
                </a:solidFill>
              </a:rPr>
              <a:t>CADD Drawings </a:t>
            </a:r>
          </a:p>
          <a:p>
            <a:pPr marL="0" indent="0" algn="ctr">
              <a:buNone/>
            </a:pPr>
            <a:r>
              <a:rPr lang="en-US" sz="4400" dirty="0" smtClean="0">
                <a:solidFill>
                  <a:srgbClr val="0070C0"/>
                </a:solidFill>
              </a:rPr>
              <a:t>Tenant Improvements</a:t>
            </a:r>
          </a:p>
          <a:p>
            <a:pPr marL="0" indent="0" algn="ctr">
              <a:buNone/>
            </a:pPr>
            <a:endParaRPr lang="en-US" dirty="0">
              <a:solidFill>
                <a:srgbClr val="FF0000"/>
              </a:solidFill>
            </a:endParaRPr>
          </a:p>
          <a:p>
            <a:pPr marL="0" indent="0" algn="ctr">
              <a:buNone/>
            </a:pPr>
            <a:r>
              <a:rPr lang="en-US" dirty="0" smtClean="0"/>
              <a:t>Erika DeRose</a:t>
            </a: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t>Lease Final Approval</a:t>
            </a:r>
          </a:p>
          <a:p>
            <a:pPr marL="0" lvl="0" indent="0">
              <a:lnSpc>
                <a:spcPct val="150000"/>
              </a:lnSpc>
              <a:buNone/>
            </a:pPr>
            <a:r>
              <a:rPr lang="en-US" sz="1200" b="1" dirty="0">
                <a:solidFill>
                  <a:srgbClr val="0070C0"/>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3722401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69958" y="703847"/>
            <a:ext cx="6400800" cy="5486400"/>
          </a:xfrm>
        </p:spPr>
        <p:txBody>
          <a:bodyPr/>
          <a:lstStyle/>
          <a:p>
            <a:pPr marL="0" lvl="0" indent="0" algn="ctr">
              <a:buNone/>
            </a:pPr>
            <a:r>
              <a:rPr lang="en-US" sz="4000" b="1" dirty="0" smtClean="0">
                <a:solidFill>
                  <a:srgbClr val="0070C0"/>
                </a:solidFill>
              </a:rPr>
              <a:t>AutoCADD Drawings</a:t>
            </a:r>
          </a:p>
          <a:p>
            <a:pPr marL="0" lvl="0" indent="0">
              <a:buNone/>
            </a:pPr>
            <a:endParaRPr lang="en-US" sz="1800" dirty="0" smtClean="0"/>
          </a:p>
          <a:p>
            <a:pPr marL="400050" lvl="1" indent="0">
              <a:buNone/>
            </a:pPr>
            <a:r>
              <a:rPr lang="en-US" sz="1800" dirty="0" smtClean="0"/>
              <a:t>Florida Facilities Pool:</a:t>
            </a:r>
            <a:endParaRPr lang="en-US" sz="1800" dirty="0"/>
          </a:p>
          <a:p>
            <a:pPr marL="1085850" lvl="2">
              <a:buFont typeface="Arial" panose="020B0604020202020204" pitchFamily="34" charset="0"/>
              <a:buChar char="•"/>
            </a:pPr>
            <a:r>
              <a:rPr lang="en-US" sz="1800" dirty="0"/>
              <a:t>113 total structures managed throughout the state of Florida.</a:t>
            </a:r>
          </a:p>
          <a:p>
            <a:pPr marL="1085850" lvl="2">
              <a:buFont typeface="Arial" panose="020B0604020202020204" pitchFamily="34" charset="0"/>
              <a:buChar char="•"/>
            </a:pPr>
            <a:r>
              <a:rPr lang="en-US" sz="1800" dirty="0"/>
              <a:t>72 of these structures are revenue generating</a:t>
            </a:r>
            <a:r>
              <a:rPr lang="en-US" sz="1800" dirty="0" smtClean="0"/>
              <a:t>.</a:t>
            </a:r>
          </a:p>
          <a:p>
            <a:pPr marL="685800" lvl="1">
              <a:buFont typeface="Arial" panose="020B0604020202020204" pitchFamily="34" charset="0"/>
              <a:buChar char="•"/>
            </a:pPr>
            <a:endParaRPr lang="en-US" sz="1800" dirty="0"/>
          </a:p>
          <a:p>
            <a:pPr marL="685800" lvl="1">
              <a:buFont typeface="Arial" panose="020B0604020202020204" pitchFamily="34" charset="0"/>
              <a:buChar char="•"/>
            </a:pPr>
            <a:endParaRPr lang="en-US" sz="1800" dirty="0" smtClean="0"/>
          </a:p>
          <a:p>
            <a:pPr marL="400050" lvl="1" indent="0">
              <a:buNone/>
            </a:pPr>
            <a:r>
              <a:rPr lang="en-US" sz="1800" dirty="0"/>
              <a:t>FFP OCCUPANCY:</a:t>
            </a:r>
          </a:p>
          <a:p>
            <a:pPr lvl="2">
              <a:buFont typeface="Arial" panose="020B0604020202020204" pitchFamily="34" charset="0"/>
              <a:buChar char="•"/>
            </a:pPr>
            <a:r>
              <a:rPr lang="en-US" sz="1800" dirty="0"/>
              <a:t>Our current occupancy rate is 95%!</a:t>
            </a:r>
          </a:p>
          <a:p>
            <a:pPr lvl="2">
              <a:buFont typeface="Arial" panose="020B0604020202020204" pitchFamily="34" charset="0"/>
              <a:buChar char="•"/>
            </a:pPr>
            <a:r>
              <a:rPr lang="en-US" sz="1800" dirty="0"/>
              <a:t>It is important to always check with your DMS Leasing Account Manager when looking for space in a particular area so that they can help you find FFP vacancies or compare costs with possible private leases.</a:t>
            </a:r>
          </a:p>
          <a:p>
            <a:pPr marL="0" indent="0">
              <a:buNone/>
            </a:pPr>
            <a:endParaRPr lang="en-US"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200" b="1" dirty="0">
                <a:solidFill>
                  <a:srgbClr val="0070C0"/>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30759910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43150" y="800100"/>
            <a:ext cx="6534150" cy="5486400"/>
          </a:xfrm>
        </p:spPr>
        <p:txBody>
          <a:bodyPr/>
          <a:lstStyle/>
          <a:p>
            <a:pPr marL="0" indent="0" algn="ctr">
              <a:buNone/>
            </a:pPr>
            <a:r>
              <a:rPr lang="en-US" sz="4000" b="1" dirty="0" smtClean="0">
                <a:solidFill>
                  <a:srgbClr val="0070C0"/>
                </a:solidFill>
              </a:rPr>
              <a:t>Tenant Fit in Pool Buildings</a:t>
            </a:r>
          </a:p>
          <a:p>
            <a:pPr marL="0" indent="0">
              <a:buNone/>
            </a:pPr>
            <a:endParaRPr lang="en-US" dirty="0"/>
          </a:p>
          <a:p>
            <a:pPr marL="400050" lvl="1" indent="0">
              <a:buNone/>
            </a:pPr>
            <a:r>
              <a:rPr lang="en-US" sz="3200" dirty="0" smtClean="0"/>
              <a:t>DMS works with agencies, Tenant Brokers, and our Bureau of Building Construction to perform test fits in FFP buildings.</a:t>
            </a:r>
            <a:endParaRPr lang="en-US" sz="3200" dirty="0"/>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200" b="1" dirty="0">
                <a:solidFill>
                  <a:srgbClr val="0070C0"/>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Tree>
    <p:extLst>
      <p:ext uri="{BB962C8B-B14F-4D97-AF65-F5344CB8AC3E}">
        <p14:creationId xmlns:p14="http://schemas.microsoft.com/office/powerpoint/2010/main" val="25046479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37160" y="1306286"/>
            <a:ext cx="2073969" cy="4980214"/>
          </a:xfrm>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200" b="1" dirty="0">
                <a:solidFill>
                  <a:srgbClr val="0070C0"/>
                </a:solidFill>
              </a:rPr>
              <a:t>Space Planning</a:t>
            </a:r>
          </a:p>
          <a:p>
            <a:pPr marL="0" lvl="0" indent="0">
              <a:lnSpc>
                <a:spcPct val="150000"/>
              </a:lnSpc>
              <a:buNone/>
            </a:pPr>
            <a:r>
              <a:rPr lang="en-US" sz="1100" dirty="0">
                <a:solidFill>
                  <a:prstClr val="black"/>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endParaRPr lang="en-US" dirty="0"/>
          </a:p>
        </p:txBody>
      </p:sp>
      <p:sp>
        <p:nvSpPr>
          <p:cNvPr id="4" name="TextBox 3"/>
          <p:cNvSpPr txBox="1"/>
          <p:nvPr/>
        </p:nvSpPr>
        <p:spPr>
          <a:xfrm>
            <a:off x="2435551" y="683664"/>
            <a:ext cx="2478281" cy="923330"/>
          </a:xfrm>
          <a:prstGeom prst="rect">
            <a:avLst/>
          </a:prstGeom>
          <a:noFill/>
        </p:spPr>
        <p:txBody>
          <a:bodyPr wrap="square" rtlCol="0">
            <a:spAutoFit/>
          </a:bodyPr>
          <a:lstStyle/>
          <a:p>
            <a:r>
              <a:rPr lang="en-US" dirty="0" smtClean="0"/>
              <a:t>Want to add an office? Remove a door? Reconfigure cubicles?</a:t>
            </a:r>
            <a:endParaRPr lang="en-US" dirty="0"/>
          </a:p>
        </p:txBody>
      </p:sp>
      <p:pic>
        <p:nvPicPr>
          <p:cNvPr id="1026" name="Picture 2" descr="C:\Users\DeRoseE\AppData\Local\Microsoft\Windows\Temporary Internet Files\Content.IE5\HUUHCMUF\MC90043267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832" y="720081"/>
            <a:ext cx="867206" cy="8672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81038" y="725780"/>
            <a:ext cx="2478281" cy="923330"/>
          </a:xfrm>
          <a:prstGeom prst="rect">
            <a:avLst/>
          </a:prstGeom>
          <a:noFill/>
        </p:spPr>
        <p:txBody>
          <a:bodyPr wrap="square" rtlCol="0">
            <a:spAutoFit/>
          </a:bodyPr>
          <a:lstStyle/>
          <a:p>
            <a:r>
              <a:rPr lang="en-US" dirty="0" smtClean="0"/>
              <a:t>Submit a TI Request Form available on the DMS </a:t>
            </a:r>
            <a:r>
              <a:rPr lang="en-US" dirty="0" smtClean="0">
                <a:hlinkClick r:id="rId3"/>
              </a:rPr>
              <a:t>Website</a:t>
            </a:r>
            <a:r>
              <a:rPr lang="en-US" dirty="0" smtClean="0"/>
              <a:t>.</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325" y="2152117"/>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454704" y="1926109"/>
            <a:ext cx="2478281" cy="1200329"/>
          </a:xfrm>
          <a:prstGeom prst="rect">
            <a:avLst/>
          </a:prstGeom>
          <a:noFill/>
        </p:spPr>
        <p:txBody>
          <a:bodyPr wrap="square" rtlCol="0">
            <a:spAutoFit/>
          </a:bodyPr>
          <a:lstStyle/>
          <a:p>
            <a:r>
              <a:rPr lang="en-US" dirty="0" smtClean="0"/>
              <a:t>Need a floor plan to mark-up and send with your TI Request Form?</a:t>
            </a:r>
            <a:endParaRPr lang="en-US" dirty="0"/>
          </a:p>
        </p:txBody>
      </p:sp>
      <p:sp>
        <p:nvSpPr>
          <p:cNvPr id="18" name="TextBox 17"/>
          <p:cNvSpPr txBox="1"/>
          <p:nvPr/>
        </p:nvSpPr>
        <p:spPr>
          <a:xfrm>
            <a:off x="5798171" y="1984545"/>
            <a:ext cx="3157822" cy="1692771"/>
          </a:xfrm>
          <a:prstGeom prst="rect">
            <a:avLst/>
          </a:prstGeom>
          <a:noFill/>
        </p:spPr>
        <p:txBody>
          <a:bodyPr wrap="square" rtlCol="0">
            <a:spAutoFit/>
          </a:bodyPr>
          <a:lstStyle/>
          <a:p>
            <a:r>
              <a:rPr lang="en-US" dirty="0" smtClean="0"/>
              <a:t>Contact Erika DeRose, the DMS Leasing-AutoCAD and Interior Designer, at:</a:t>
            </a:r>
          </a:p>
          <a:p>
            <a:r>
              <a:rPr lang="en-US" sz="1400" dirty="0" smtClean="0">
                <a:hlinkClick r:id="rId5"/>
              </a:rPr>
              <a:t>erika.derose@dms.myflorida.com</a:t>
            </a:r>
            <a:endParaRPr lang="en-US" sz="1400" dirty="0" smtClean="0"/>
          </a:p>
          <a:p>
            <a:endParaRPr lang="en-US" dirty="0" smtClean="0"/>
          </a:p>
          <a:p>
            <a:endParaRPr lang="en-US" dirty="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8734" y="4241522"/>
            <a:ext cx="4136166" cy="2225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1351" y="3126438"/>
            <a:ext cx="1869568" cy="1882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0093" y="4700603"/>
            <a:ext cx="2082517" cy="1787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65797" y="230734"/>
            <a:ext cx="6390196" cy="376015"/>
          </a:xfrm>
          <a:prstGeom prst="rect">
            <a:avLst/>
          </a:prstGeom>
          <a:noFill/>
        </p:spPr>
        <p:txBody>
          <a:bodyPr wrap="square" rtlCol="0">
            <a:spAutoFit/>
          </a:bodyPr>
          <a:lstStyle/>
          <a:p>
            <a:pPr algn="ctr"/>
            <a:r>
              <a:rPr lang="en-US" b="1" dirty="0" smtClean="0">
                <a:solidFill>
                  <a:srgbClr val="0070C0"/>
                </a:solidFill>
              </a:rPr>
              <a:t>Tenant Improvements in FFP Buildings </a:t>
            </a:r>
            <a:endParaRPr lang="en-US" b="1" dirty="0">
              <a:solidFill>
                <a:srgbClr val="0070C0"/>
              </a:solidFill>
            </a:endParaRPr>
          </a:p>
        </p:txBody>
      </p:sp>
      <p:sp>
        <p:nvSpPr>
          <p:cNvPr id="2" name="Slide Number Placeholder 1"/>
          <p:cNvSpPr>
            <a:spLocks noGrp="1"/>
          </p:cNvSpPr>
          <p:nvPr>
            <p:ph type="sldNum" sz="quarter" idx="12"/>
          </p:nvPr>
        </p:nvSpPr>
        <p:spPr/>
        <p:txBody>
          <a:bodyPr/>
          <a:lstStyle/>
          <a:p>
            <a:fld id="{5127E8A8-A1AC-3744-8503-C3C2F1EEADF2}" type="slidenum">
              <a:rPr lang="en-US" smtClean="0"/>
              <a:t>98</a:t>
            </a:fld>
            <a:endParaRPr lang="en-US" dirty="0"/>
          </a:p>
        </p:txBody>
      </p:sp>
    </p:spTree>
    <p:extLst>
      <p:ext uri="{BB962C8B-B14F-4D97-AF65-F5344CB8AC3E}">
        <p14:creationId xmlns:p14="http://schemas.microsoft.com/office/powerpoint/2010/main" val="658851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800" dirty="0" smtClean="0">
                <a:solidFill>
                  <a:srgbClr val="0070C0"/>
                </a:solidFill>
              </a:rPr>
              <a:t>SECTION #12</a:t>
            </a:r>
          </a:p>
          <a:p>
            <a:pPr marL="0" indent="0" algn="ctr">
              <a:buNone/>
            </a:pPr>
            <a:endParaRPr lang="en-US" sz="4800" dirty="0">
              <a:solidFill>
                <a:srgbClr val="0070C0"/>
              </a:solidFill>
            </a:endParaRPr>
          </a:p>
          <a:p>
            <a:pPr marL="0" indent="0" algn="ctr">
              <a:buNone/>
            </a:pPr>
            <a:r>
              <a:rPr lang="en-US" sz="4800" dirty="0" smtClean="0">
                <a:solidFill>
                  <a:srgbClr val="0070C0"/>
                </a:solidFill>
              </a:rPr>
              <a:t>Parking </a:t>
            </a:r>
            <a:endParaRPr lang="en-US" sz="4000" dirty="0">
              <a:solidFill>
                <a:srgbClr val="0070C0"/>
              </a:solidFill>
            </a:endParaRPr>
          </a:p>
          <a:p>
            <a:pPr marL="0" indent="0" algn="ctr">
              <a:buNone/>
            </a:pPr>
            <a:endParaRPr lang="en-US" sz="4000" dirty="0" smtClean="0">
              <a:solidFill>
                <a:srgbClr val="FF0000"/>
              </a:solidFill>
            </a:endParaRPr>
          </a:p>
          <a:p>
            <a:pPr marL="0" indent="0" algn="ctr">
              <a:buNone/>
            </a:pPr>
            <a:r>
              <a:rPr lang="en-US" sz="3600" dirty="0" smtClean="0"/>
              <a:t>Nancy Gebhart</a:t>
            </a:r>
          </a:p>
        </p:txBody>
      </p:sp>
      <p:sp>
        <p:nvSpPr>
          <p:cNvPr id="3" name="Text Placeholder 2"/>
          <p:cNvSpPr>
            <a:spLocks noGrp="1"/>
          </p:cNvSpPr>
          <p:nvPr>
            <p:ph type="body" sz="quarter" idx="14"/>
          </p:nvPr>
        </p:nvSpPr>
        <p:spPr/>
        <p:txBody>
          <a:bodyPr/>
          <a:lstStyle/>
          <a:p>
            <a:pPr marL="0" lvl="0" indent="0">
              <a:lnSpc>
                <a:spcPct val="150000"/>
              </a:lnSpc>
              <a:buNone/>
            </a:pPr>
            <a:r>
              <a:rPr lang="en-US" sz="1100" dirty="0">
                <a:solidFill>
                  <a:prstClr val="black"/>
                </a:solidFill>
              </a:rPr>
              <a:t>Introductions</a:t>
            </a:r>
            <a:endParaRPr lang="en-US" sz="1200" dirty="0">
              <a:solidFill>
                <a:prstClr val="black"/>
              </a:solidFill>
            </a:endParaRPr>
          </a:p>
          <a:p>
            <a:pPr marL="0" lvl="0" indent="0">
              <a:lnSpc>
                <a:spcPct val="150000"/>
              </a:lnSpc>
              <a:buNone/>
            </a:pPr>
            <a:r>
              <a:rPr lang="en-US" sz="1100" dirty="0">
                <a:solidFill>
                  <a:prstClr val="black"/>
                </a:solidFill>
              </a:rPr>
              <a:t>REDM Division Director</a:t>
            </a:r>
          </a:p>
          <a:p>
            <a:pPr marL="0" lvl="0" indent="0">
              <a:lnSpc>
                <a:spcPct val="150000"/>
              </a:lnSpc>
              <a:buNone/>
            </a:pPr>
            <a:r>
              <a:rPr lang="en-US" sz="1100" dirty="0">
                <a:solidFill>
                  <a:prstClr val="black"/>
                </a:solidFill>
              </a:rPr>
              <a:t>Leasing Background</a:t>
            </a:r>
          </a:p>
          <a:p>
            <a:pPr marL="0" lvl="0" indent="0">
              <a:lnSpc>
                <a:spcPct val="150000"/>
              </a:lnSpc>
              <a:buNone/>
            </a:pPr>
            <a:r>
              <a:rPr lang="en-US" sz="1100" dirty="0">
                <a:solidFill>
                  <a:prstClr val="black"/>
                </a:solidFill>
              </a:rPr>
              <a:t>Strategic Planning</a:t>
            </a:r>
          </a:p>
          <a:p>
            <a:pPr marL="0" lvl="0" indent="0">
              <a:lnSpc>
                <a:spcPct val="150000"/>
              </a:lnSpc>
              <a:buNone/>
            </a:pPr>
            <a:r>
              <a:rPr lang="en-US" sz="1100" dirty="0">
                <a:solidFill>
                  <a:prstClr val="black"/>
                </a:solidFill>
              </a:rPr>
              <a:t>Hiring a Broker</a:t>
            </a:r>
          </a:p>
          <a:p>
            <a:pPr marL="0" lvl="0" indent="0">
              <a:lnSpc>
                <a:spcPct val="150000"/>
              </a:lnSpc>
              <a:buNone/>
            </a:pPr>
            <a:r>
              <a:rPr lang="en-US" sz="1100" dirty="0">
                <a:solidFill>
                  <a:prstClr val="black"/>
                </a:solidFill>
              </a:rPr>
              <a:t>Approval Process</a:t>
            </a:r>
          </a:p>
          <a:p>
            <a:pPr marL="0" lvl="0" indent="0">
              <a:lnSpc>
                <a:spcPct val="150000"/>
              </a:lnSpc>
              <a:buNone/>
            </a:pPr>
            <a:r>
              <a:rPr lang="en-US" sz="1100" dirty="0">
                <a:solidFill>
                  <a:prstClr val="black"/>
                </a:solidFill>
              </a:rPr>
              <a:t>Lease Procurement</a:t>
            </a:r>
          </a:p>
          <a:p>
            <a:pPr marL="0" lvl="0" indent="0">
              <a:lnSpc>
                <a:spcPct val="150000"/>
              </a:lnSpc>
              <a:buNone/>
            </a:pPr>
            <a:r>
              <a:rPr lang="en-US" sz="1100" dirty="0">
                <a:solidFill>
                  <a:prstClr val="black"/>
                </a:solidFill>
              </a:rPr>
              <a:t>Lease Modification</a:t>
            </a:r>
          </a:p>
          <a:p>
            <a:pPr marL="0" lvl="0" indent="0">
              <a:lnSpc>
                <a:spcPct val="150000"/>
              </a:lnSpc>
              <a:buNone/>
            </a:pPr>
            <a:r>
              <a:rPr lang="en-US" sz="1100" dirty="0">
                <a:solidFill>
                  <a:prstClr val="black"/>
                </a:solidFill>
              </a:rPr>
              <a:t>Special Procurement</a:t>
            </a:r>
          </a:p>
          <a:p>
            <a:pPr marL="0" lvl="0" indent="0">
              <a:lnSpc>
                <a:spcPct val="150000"/>
              </a:lnSpc>
              <a:buNone/>
            </a:pPr>
            <a:r>
              <a:rPr lang="en-US" sz="1100" dirty="0">
                <a:solidFill>
                  <a:prstClr val="black"/>
                </a:solidFill>
              </a:rPr>
              <a:t>Lease Prior Approval</a:t>
            </a:r>
          </a:p>
          <a:p>
            <a:pPr marL="0" lvl="0" indent="0">
              <a:lnSpc>
                <a:spcPct val="150000"/>
              </a:lnSpc>
              <a:buNone/>
            </a:pPr>
            <a:r>
              <a:rPr lang="en-US" sz="1100" dirty="0">
                <a:solidFill>
                  <a:prstClr val="black"/>
                </a:solidFill>
              </a:rPr>
              <a:t>Lease Final Approval</a:t>
            </a:r>
          </a:p>
          <a:p>
            <a:pPr marL="0" lvl="0" indent="0">
              <a:lnSpc>
                <a:spcPct val="150000"/>
              </a:lnSpc>
              <a:buNone/>
            </a:pPr>
            <a:r>
              <a:rPr lang="en-US" sz="1100" dirty="0"/>
              <a:t>Space Planning</a:t>
            </a:r>
          </a:p>
          <a:p>
            <a:pPr marL="0" lvl="0" indent="0">
              <a:lnSpc>
                <a:spcPct val="150000"/>
              </a:lnSpc>
              <a:buNone/>
            </a:pPr>
            <a:r>
              <a:rPr lang="en-US" sz="1200" b="1" dirty="0">
                <a:solidFill>
                  <a:srgbClr val="0070C0"/>
                </a:solidFill>
              </a:rPr>
              <a:t>Paid Parking Program</a:t>
            </a:r>
          </a:p>
          <a:p>
            <a:pPr marL="0" lvl="0" indent="0">
              <a:lnSpc>
                <a:spcPct val="150000"/>
              </a:lnSpc>
              <a:buNone/>
            </a:pPr>
            <a:r>
              <a:rPr lang="en-US" sz="1100" dirty="0">
                <a:solidFill>
                  <a:prstClr val="black"/>
                </a:solidFill>
              </a:rPr>
              <a:t>Reporting</a:t>
            </a:r>
          </a:p>
          <a:p>
            <a:pPr marL="0" lvl="0" indent="0">
              <a:lnSpc>
                <a:spcPct val="150000"/>
              </a:lnSpc>
              <a:buNone/>
            </a:pPr>
            <a:r>
              <a:rPr lang="en-US" sz="1100" dirty="0">
                <a:solidFill>
                  <a:prstClr val="black"/>
                </a:solidFill>
              </a:rPr>
              <a:t>Questions</a:t>
            </a:r>
          </a:p>
          <a:p>
            <a:pPr marL="0" indent="0">
              <a:buNone/>
            </a:pPr>
            <a:endParaRPr lang="en-US" dirty="0"/>
          </a:p>
        </p:txBody>
      </p:sp>
    </p:spTree>
    <p:extLst>
      <p:ext uri="{BB962C8B-B14F-4D97-AF65-F5344CB8AC3E}">
        <p14:creationId xmlns:p14="http://schemas.microsoft.com/office/powerpoint/2010/main" val="3173664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Page">
  <a:themeElements>
    <a:clrScheme name="DMS 2013">
      <a:dk1>
        <a:sysClr val="windowText" lastClr="000000"/>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op Line Format">
  <a:themeElements>
    <a:clrScheme name="DMS 2013">
      <a:dk1>
        <a:srgbClr val="808285"/>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ight Line Format">
  <a:themeElements>
    <a:clrScheme name="DMS 2013">
      <a:dk1>
        <a:sysClr val="windowText" lastClr="000000"/>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eft Line Format">
  <a:themeElements>
    <a:clrScheme name="DMS 2013">
      <a:dk1>
        <a:sysClr val="windowText" lastClr="000000"/>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ottom Line Format">
  <a:themeElements>
    <a:clrScheme name="DMS 2013">
      <a:dk1>
        <a:sysClr val="windowText" lastClr="000000"/>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Title Page">
  <a:themeElements>
    <a:clrScheme name="DMS 2013">
      <a:dk1>
        <a:sysClr val="windowText" lastClr="000000"/>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41945B6F2FE342BF775AE3E57C149D" ma:contentTypeVersion="0" ma:contentTypeDescription="Create a new document." ma:contentTypeScope="" ma:versionID="e4db2b46f44a20f86931381c908c0f6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6B63413-9BA5-4EC3-B142-BA3FA157011A}">
  <ds:schemaRefs>
    <ds:schemaRef ds:uri="http://schemas.microsoft.com/sharepoint/v3/contenttype/forms"/>
  </ds:schemaRefs>
</ds:datastoreItem>
</file>

<file path=customXml/itemProps2.xml><?xml version="1.0" encoding="utf-8"?>
<ds:datastoreItem xmlns:ds="http://schemas.openxmlformats.org/officeDocument/2006/customXml" ds:itemID="{5C8F82CD-3E93-4D4F-949B-F390372D4EB0}">
  <ds:schemaRefs>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8AB86096-7682-4259-A693-C2531CE0B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3604</TotalTime>
  <Words>8255</Words>
  <Application>Microsoft Office PowerPoint</Application>
  <PresentationFormat>On-screen Show (4:3)</PresentationFormat>
  <Paragraphs>2563</Paragraphs>
  <Slides>110</Slides>
  <Notes>3</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110</vt:i4>
      </vt:variant>
    </vt:vector>
  </HeadingPairs>
  <TitlesOfParts>
    <vt:vector size="124" baseType="lpstr">
      <vt:lpstr>Arial</vt:lpstr>
      <vt:lpstr>Arial (body)</vt:lpstr>
      <vt:lpstr>Calibri</vt:lpstr>
      <vt:lpstr>Courier New</vt:lpstr>
      <vt:lpstr>Gill Sans MT</vt:lpstr>
      <vt:lpstr>Times New Roman</vt:lpstr>
      <vt:lpstr>Wingdings</vt:lpstr>
      <vt:lpstr>Title Page</vt:lpstr>
      <vt:lpstr>Top Line Format</vt:lpstr>
      <vt:lpstr>Right Line Format</vt:lpstr>
      <vt:lpstr>Left Line Format</vt:lpstr>
      <vt:lpstr>Bottom Line Format</vt:lpstr>
      <vt:lpstr>1_Title Page</vt:lpstr>
      <vt:lpstr>Acrobat Document</vt:lpstr>
      <vt:lpstr>Tenant Broker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DMS PPP</dc:title>
  <dc:creator>Linda Ogle</dc:creator>
  <cp:lastModifiedBy>Cobb, Philip</cp:lastModifiedBy>
  <cp:revision>449</cp:revision>
  <cp:lastPrinted>2014-06-03T12:45:20Z</cp:lastPrinted>
  <dcterms:created xsi:type="dcterms:W3CDTF">2013-04-02T18:21:51Z</dcterms:created>
  <dcterms:modified xsi:type="dcterms:W3CDTF">2014-06-06T20:27:07Z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0x0101004B41945B6F2FE342BF775AE3E57C149D</vt:lpwstr>
  </property>
  <property fmtid="{D5CDD505-2E9C-101B-9397-08002B2CF9AE}" pid="3" name="Order">
    <vt:r8>13800</vt:r8>
  </property>
  <property fmtid="{D5CDD505-2E9C-101B-9397-08002B2CF9AE}" pid="4" name="Area of Responsibility">
    <vt:lpwstr>Administration</vt:lpwstr>
  </property>
  <property fmtid="{D5CDD505-2E9C-101B-9397-08002B2CF9AE}" pid="5" name="Sort Priority">
    <vt:lpwstr>5</vt:lpwstr>
  </property>
</Properties>
</file>