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4.xml" ContentType="application/vnd.openxmlformats-officedocument.presentationml.tags+xml"/>
  <Override PartName="/ppt/notesSlides/notesSlide2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9.xml" ContentType="application/vnd.openxmlformats-officedocument.presentationml.notesSlide+xml"/>
  <Override PartName="/ppt/tags/tag7.xml" ContentType="application/vnd.openxmlformats-officedocument.presentationml.tags+xml"/>
  <Override PartName="/ppt/notesSlides/notesSlide30.xml" ContentType="application/vnd.openxmlformats-officedocument.presentationml.notesSlide+xml"/>
  <Override PartName="/ppt/tags/tag8.xml" ContentType="application/vnd.openxmlformats-officedocument.presentationml.tags+xml"/>
  <Override PartName="/ppt/notesSlides/notesSlide3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3.xml" ContentType="application/vnd.openxmlformats-officedocument.presentationml.notesSlide+xml"/>
  <Override PartName="/ppt/tags/tag13.xml" ContentType="application/vnd.openxmlformats-officedocument.presentationml.tags+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xml" ContentType="application/vnd.openxmlformats-officedocument.presentationml.tags+xml"/>
  <Override PartName="/ppt/notesSlides/notesSlide37.xml" ContentType="application/vnd.openxmlformats-officedocument.presentationml.notesSlide+xml"/>
  <Override PartName="/ppt/tags/tag16.xml" ContentType="application/vnd.openxmlformats-officedocument.presentationml.tags+xml"/>
  <Override PartName="/ppt/notesSlides/notesSlide38.xml" ContentType="application/vnd.openxmlformats-officedocument.presentationml.notesSlide+xml"/>
  <Override PartName="/ppt/tags/tag17.xml" ContentType="application/vnd.openxmlformats-officedocument.presentationml.tags+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9.xml" ContentType="application/vnd.openxmlformats-officedocument.presentationml.tags+xml"/>
  <Override PartName="/ppt/notesSlides/notesSlide43.xml" ContentType="application/vnd.openxmlformats-officedocument.presentationml.notesSlide+xml"/>
  <Override PartName="/ppt/tags/tag20.xml" ContentType="application/vnd.openxmlformats-officedocument.presentationml.tags+xml"/>
  <Override PartName="/ppt/notesSlides/notesSlide44.xml" ContentType="application/vnd.openxmlformats-officedocument.presentationml.notesSlide+xml"/>
  <Override PartName="/ppt/tags/tag21.xml" ContentType="application/vnd.openxmlformats-officedocument.presentationml.tags+xml"/>
  <Override PartName="/ppt/notesSlides/notesSlide4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6.xml" ContentType="application/vnd.openxmlformats-officedocument.presentationml.notesSlide+xml"/>
  <Override PartName="/ppt/tags/tag24.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25.xml" ContentType="application/vnd.openxmlformats-officedocument.presentationml.tags+xml"/>
  <Override PartName="/ppt/notesSlides/notesSlide5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5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54.xml" ContentType="application/vnd.openxmlformats-officedocument.presentationml.notesSlide+xml"/>
  <Override PartName="/ppt/tags/tag30.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31.xml" ContentType="application/vnd.openxmlformats-officedocument.presentationml.tags+xml"/>
  <Override PartName="/ppt/notesSlides/notesSlide81.xml" ContentType="application/vnd.openxmlformats-officedocument.presentationml.notesSlide+xml"/>
  <Override PartName="/ppt/tags/tag32.xml" ContentType="application/vnd.openxmlformats-officedocument.presentationml.tags+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 id="2147483693" r:id="rId5"/>
    <p:sldMasterId id="2147483656" r:id="rId6"/>
    <p:sldMasterId id="2147483711" r:id="rId7"/>
    <p:sldMasterId id="2147483715" r:id="rId8"/>
    <p:sldMasterId id="2147483721" r:id="rId9"/>
    <p:sldMasterId id="2147483724" r:id="rId10"/>
    <p:sldMasterId id="2147483727" r:id="rId11"/>
  </p:sldMasterIdLst>
  <p:notesMasterIdLst>
    <p:notesMasterId r:id="rId94"/>
  </p:notesMasterIdLst>
  <p:sldIdLst>
    <p:sldId id="256"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360" r:id="rId38"/>
    <p:sldId id="362" r:id="rId39"/>
    <p:sldId id="363" r:id="rId40"/>
    <p:sldId id="286" r:id="rId41"/>
    <p:sldId id="287" r:id="rId42"/>
    <p:sldId id="288" r:id="rId43"/>
    <p:sldId id="290" r:id="rId44"/>
    <p:sldId id="289" r:id="rId45"/>
    <p:sldId id="291" r:id="rId46"/>
    <p:sldId id="293" r:id="rId47"/>
    <p:sldId id="294" r:id="rId48"/>
    <p:sldId id="295" r:id="rId49"/>
    <p:sldId id="296" r:id="rId50"/>
    <p:sldId id="297" r:id="rId51"/>
    <p:sldId id="298" r:id="rId52"/>
    <p:sldId id="299" r:id="rId53"/>
    <p:sldId id="300" r:id="rId54"/>
    <p:sldId id="301" r:id="rId55"/>
    <p:sldId id="302" r:id="rId56"/>
    <p:sldId id="310" r:id="rId57"/>
    <p:sldId id="352" r:id="rId58"/>
    <p:sldId id="312" r:id="rId59"/>
    <p:sldId id="313" r:id="rId60"/>
    <p:sldId id="314" r:id="rId61"/>
    <p:sldId id="353" r:id="rId62"/>
    <p:sldId id="316" r:id="rId63"/>
    <p:sldId id="317" r:id="rId64"/>
    <p:sldId id="318" r:id="rId65"/>
    <p:sldId id="354" r:id="rId66"/>
    <p:sldId id="320" r:id="rId67"/>
    <p:sldId id="321" r:id="rId68"/>
    <p:sldId id="322" r:id="rId69"/>
    <p:sldId id="323" r:id="rId70"/>
    <p:sldId id="324" r:id="rId71"/>
    <p:sldId id="325" r:id="rId72"/>
    <p:sldId id="355" r:id="rId73"/>
    <p:sldId id="327" r:id="rId74"/>
    <p:sldId id="328" r:id="rId75"/>
    <p:sldId id="356" r:id="rId76"/>
    <p:sldId id="330" r:id="rId77"/>
    <p:sldId id="331" r:id="rId78"/>
    <p:sldId id="332" r:id="rId79"/>
    <p:sldId id="333" r:id="rId80"/>
    <p:sldId id="357" r:id="rId81"/>
    <p:sldId id="337" r:id="rId82"/>
    <p:sldId id="338" r:id="rId83"/>
    <p:sldId id="339" r:id="rId84"/>
    <p:sldId id="340" r:id="rId85"/>
    <p:sldId id="341" r:id="rId86"/>
    <p:sldId id="342" r:id="rId87"/>
    <p:sldId id="343" r:id="rId88"/>
    <p:sldId id="344" r:id="rId89"/>
    <p:sldId id="346" r:id="rId90"/>
    <p:sldId id="348" r:id="rId91"/>
    <p:sldId id="358" r:id="rId92"/>
    <p:sldId id="359" r:id="rId93"/>
  </p:sldIdLst>
  <p:sldSz cx="9144000" cy="6858000" type="screen4x3"/>
  <p:notesSz cx="6858000" cy="9144000"/>
  <p:custDataLst>
    <p:tags r:id="rId9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D4E33B-B3F0-5944-8ADE-502611392893}">
          <p14:sldIdLst>
            <p14:sldId id="256"/>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360"/>
            <p14:sldId id="362"/>
            <p14:sldId id="363"/>
            <p14:sldId id="286"/>
            <p14:sldId id="287"/>
            <p14:sldId id="288"/>
            <p14:sldId id="290"/>
            <p14:sldId id="289"/>
            <p14:sldId id="291"/>
            <p14:sldId id="293"/>
            <p14:sldId id="294"/>
            <p14:sldId id="295"/>
            <p14:sldId id="296"/>
            <p14:sldId id="297"/>
            <p14:sldId id="298"/>
            <p14:sldId id="299"/>
            <p14:sldId id="300"/>
            <p14:sldId id="301"/>
            <p14:sldId id="302"/>
            <p14:sldId id="310"/>
            <p14:sldId id="352"/>
            <p14:sldId id="312"/>
            <p14:sldId id="313"/>
            <p14:sldId id="314"/>
            <p14:sldId id="353"/>
            <p14:sldId id="316"/>
            <p14:sldId id="317"/>
            <p14:sldId id="318"/>
            <p14:sldId id="354"/>
            <p14:sldId id="320"/>
            <p14:sldId id="321"/>
            <p14:sldId id="322"/>
            <p14:sldId id="323"/>
            <p14:sldId id="324"/>
            <p14:sldId id="325"/>
            <p14:sldId id="355"/>
            <p14:sldId id="327"/>
            <p14:sldId id="328"/>
            <p14:sldId id="356"/>
            <p14:sldId id="330"/>
            <p14:sldId id="331"/>
            <p14:sldId id="332"/>
            <p14:sldId id="333"/>
            <p14:sldId id="357"/>
            <p14:sldId id="337"/>
            <p14:sldId id="338"/>
            <p14:sldId id="339"/>
            <p14:sldId id="340"/>
            <p14:sldId id="341"/>
            <p14:sldId id="342"/>
            <p14:sldId id="343"/>
            <p14:sldId id="344"/>
            <p14:sldId id="346"/>
            <p14:sldId id="348"/>
            <p14:sldId id="358"/>
            <p14:sldId id="35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Management Services" initials="ES" lastIdx="0" clrIdx="0"/>
  <p:cmAuthor id="1" name="DMS" initials="D" lastIdx="2" clrIdx="1"/>
  <p:cmAuthor id="2" name="Adams, Felicia N." initials="AFN"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76557" autoAdjust="0"/>
  </p:normalViewPr>
  <p:slideViewPr>
    <p:cSldViewPr snapToGrid="0" snapToObjects="1">
      <p:cViewPr>
        <p:scale>
          <a:sx n="80" d="100"/>
          <a:sy n="80" d="100"/>
        </p:scale>
        <p:origin x="-216" y="-54"/>
      </p:cViewPr>
      <p:guideLst>
        <p:guide orient="horz" pos="2160"/>
        <p:guide pos="2880"/>
      </p:guideLst>
    </p:cSldViewPr>
  </p:slideViewPr>
  <p:outlineViewPr>
    <p:cViewPr>
      <p:scale>
        <a:sx n="33" d="100"/>
        <a:sy n="33" d="100"/>
      </p:scale>
      <p:origin x="0" y="564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9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2.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ags" Target="tags/tag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anose="020F0502020204030204" pitchFamily="34" charset="0"/>
              </a:defRPr>
            </a:lvl1pPr>
          </a:lstStyle>
          <a:p>
            <a:fld id="{4EFF77FF-56D9-6E47-AE5E-A774ABE20A3E}" type="datetimeFigureOut">
              <a:rPr lang="en-US" smtClean="0"/>
              <a:pPr/>
              <a:t>9/19/2014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7BCFC3D3-1FE5-8644-96C4-0073BAF0B1F8}" type="slidenum">
              <a:rPr lang="en-US" smtClean="0"/>
              <a:pPr/>
              <a:t>‹#›</a:t>
            </a:fld>
            <a:endParaRPr lang="en-US" dirty="0"/>
          </a:p>
        </p:txBody>
      </p:sp>
    </p:spTree>
    <p:extLst>
      <p:ext uri="{BB962C8B-B14F-4D97-AF65-F5344CB8AC3E}">
        <p14:creationId xmlns:p14="http://schemas.microsoft.com/office/powerpoint/2010/main" val="13739896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Calibri" panose="020F0502020204030204" pitchFamily="34" charset="0"/>
        <a:ea typeface="+mn-ea"/>
        <a:cs typeface="+mn-cs"/>
      </a:defRPr>
    </a:lvl1pPr>
    <a:lvl2pPr marL="457200" algn="l" defTabSz="457200" rtl="0" eaLnBrk="1" latinLnBrk="0" hangingPunct="1">
      <a:defRPr sz="1200" kern="1200">
        <a:solidFill>
          <a:schemeClr val="tx1"/>
        </a:solidFill>
        <a:latin typeface="Calibri" panose="020F0502020204030204" pitchFamily="34" charset="0"/>
        <a:ea typeface="+mn-ea"/>
        <a:cs typeface="+mn-cs"/>
      </a:defRPr>
    </a:lvl2pPr>
    <a:lvl3pPr marL="914400" algn="l" defTabSz="457200" rtl="0" eaLnBrk="1" latinLnBrk="0" hangingPunct="1">
      <a:defRPr sz="1200" kern="1200">
        <a:solidFill>
          <a:schemeClr val="tx1"/>
        </a:solidFill>
        <a:latin typeface="Calibri" panose="020F0502020204030204" pitchFamily="34" charset="0"/>
        <a:ea typeface="+mn-ea"/>
        <a:cs typeface="+mn-cs"/>
      </a:defRPr>
    </a:lvl3pPr>
    <a:lvl4pPr marL="1371600" algn="l" defTabSz="457200" rtl="0" eaLnBrk="1" latinLnBrk="0" hangingPunct="1">
      <a:defRPr sz="1200" kern="1200">
        <a:solidFill>
          <a:schemeClr val="tx1"/>
        </a:solidFill>
        <a:latin typeface="Calibri" panose="020F0502020204030204" pitchFamily="34" charset="0"/>
        <a:ea typeface="+mn-ea"/>
        <a:cs typeface="+mn-cs"/>
      </a:defRPr>
    </a:lvl4pPr>
    <a:lvl5pPr marL="1828800" algn="l" defTabSz="457200" rtl="0" eaLnBrk="1" latinLnBrk="0" hangingPunct="1">
      <a:defRPr sz="1200" kern="1200">
        <a:solidFill>
          <a:schemeClr val="tx1"/>
        </a:solidFill>
        <a:latin typeface="Calibri" panose="020F050202020403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lsenate.gov/Statutes/index.cfm?App_mode=Display_Statute&amp;Search_String=&amp;URL=Ch0287/SEC056.HTM&amp;Title=-%3e2005-%3eCh0287-%3eSection%20056"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uyer.myfloridamarketplace.com/Buyer/Mai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FC3D3-1FE5-8644-96C4-0073BAF0B1F8}" type="slidenum">
              <a:rPr lang="en-US" smtClean="0"/>
              <a:pPr/>
              <a:t>1</a:t>
            </a:fld>
            <a:endParaRPr lang="en-US" dirty="0"/>
          </a:p>
        </p:txBody>
      </p:sp>
    </p:spTree>
    <p:extLst>
      <p:ext uri="{BB962C8B-B14F-4D97-AF65-F5344CB8AC3E}">
        <p14:creationId xmlns:p14="http://schemas.microsoft.com/office/powerpoint/2010/main" val="962694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If there are errors on your page, MyFloridaMarketPlace</a:t>
            </a:r>
            <a:r>
              <a:rPr lang="en-US" baseline="0" dirty="0" smtClean="0">
                <a:cs typeface="Arial" pitchFamily="34" charset="0"/>
              </a:rPr>
              <a:t> indicates at the top of the page the number of errors and where they are located.</a:t>
            </a:r>
          </a:p>
          <a:p>
            <a:endParaRPr lang="en-US" baseline="0" dirty="0" smtClean="0">
              <a:cs typeface="Arial" pitchFamily="34" charset="0"/>
            </a:endParaRPr>
          </a:p>
          <a:p>
            <a:r>
              <a:rPr lang="en-US" baseline="0" dirty="0" smtClean="0">
                <a:cs typeface="Arial" pitchFamily="34" charset="0"/>
              </a:rPr>
              <a:t>As you see in this example we need to correct 10 problems. </a:t>
            </a:r>
          </a:p>
          <a:p>
            <a:endParaRPr lang="en-US" baseline="0" dirty="0" smtClean="0">
              <a:cs typeface="Arial" pitchFamily="34" charset="0"/>
            </a:endParaRPr>
          </a:p>
          <a:p>
            <a:r>
              <a:rPr lang="en-US" baseline="0" dirty="0" smtClean="0">
                <a:cs typeface="Arial" pitchFamily="34" charset="0"/>
              </a:rPr>
              <a:t>The first error on the page is the blank vendor location.  As you correct errors, the number indicated at the top reduces and </a:t>
            </a:r>
            <a:r>
              <a:rPr lang="en-US" dirty="0" smtClean="0">
                <a:cs typeface="Arial" pitchFamily="34" charset="0"/>
              </a:rPr>
              <a:t>MyFloridaMarketPlace</a:t>
            </a:r>
            <a:r>
              <a:rPr lang="en-US" baseline="0" dirty="0" smtClean="0">
                <a:cs typeface="Arial" pitchFamily="34" charset="0"/>
              </a:rPr>
              <a:t> highlights the next error on the page.</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cs typeface="Arial" pitchFamily="34" charset="0"/>
              </a:rPr>
              <a:t>MyFloridaMarketPlace</a:t>
            </a:r>
            <a:r>
              <a:rPr lang="en-US" baseline="0" dirty="0" smtClean="0">
                <a:cs typeface="Arial" pitchFamily="34" charset="0"/>
              </a:rPr>
              <a:t> and your agency need to prevent confidential information from being entered into MyFloridaMarketPlace. </a:t>
            </a:r>
          </a:p>
          <a:p>
            <a:pPr defTabSz="897252" eaLnBrk="0" fontAlgn="base" hangingPunct="0">
              <a:spcBef>
                <a:spcPct val="30000"/>
              </a:spcBef>
              <a:spcAft>
                <a:spcPct val="0"/>
              </a:spcAft>
              <a:defRPr/>
            </a:pPr>
            <a:endParaRPr lang="en-US" baseline="0" dirty="0" smtClean="0">
              <a:cs typeface="Arial" pitchFamily="34" charset="0"/>
            </a:endParaRPr>
          </a:p>
          <a:p>
            <a:pPr defTabSz="897252" eaLnBrk="0" fontAlgn="base" hangingPunct="0">
              <a:spcBef>
                <a:spcPct val="30000"/>
              </a:spcBef>
              <a:spcAft>
                <a:spcPct val="0"/>
              </a:spcAft>
              <a:defRPr/>
            </a:pPr>
            <a:r>
              <a:rPr lang="en-US" baseline="0" dirty="0" smtClean="0">
                <a:cs typeface="Arial" pitchFamily="34" charset="0"/>
              </a:rPr>
              <a:t>This includes information in the comments field, the line item description and the attachments.</a:t>
            </a:r>
          </a:p>
          <a:p>
            <a:pPr defTabSz="897252" eaLnBrk="0" fontAlgn="base" hangingPunct="0">
              <a:spcBef>
                <a:spcPct val="30000"/>
              </a:spcBef>
              <a:spcAft>
                <a:spcPct val="0"/>
              </a:spcAft>
              <a:defRPr/>
            </a:pPr>
            <a:endParaRPr lang="en-US" baseline="0" dirty="0" smtClean="0">
              <a:cs typeface="Arial" pitchFamily="34" charset="0"/>
            </a:endParaRPr>
          </a:p>
          <a:p>
            <a:pPr defTabSz="897252" eaLnBrk="0" fontAlgn="base" hangingPunct="0">
              <a:spcBef>
                <a:spcPct val="30000"/>
              </a:spcBef>
              <a:spcAft>
                <a:spcPct val="0"/>
              </a:spcAft>
              <a:defRPr/>
            </a:pPr>
            <a:r>
              <a:rPr lang="en-US" baseline="0" dirty="0" smtClean="0">
                <a:cs typeface="Arial" pitchFamily="34" charset="0"/>
              </a:rPr>
              <a:t>Before you add an attachment, you have to check the confirmation box, confirming you have not disclosed any confidential information.</a:t>
            </a: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baseline="0" dirty="0" smtClean="0">
                <a:cs typeface="Arial" pitchFamily="34" charset="0"/>
              </a:rPr>
              <a:t>This list is not exhaustive, but provides the common types of confidential information to redact from attachments included in MFMP.  </a:t>
            </a:r>
          </a:p>
          <a:p>
            <a:pPr defTabSz="897252" eaLnBrk="0" fontAlgn="base" hangingPunct="0">
              <a:spcBef>
                <a:spcPct val="30000"/>
              </a:spcBef>
              <a:spcAft>
                <a:spcPct val="0"/>
              </a:spcAft>
              <a:defRPr/>
            </a:pPr>
            <a:endParaRPr lang="en-US" baseline="0" dirty="0" smtClean="0">
              <a:cs typeface="Arial" pitchFamily="34" charset="0"/>
            </a:endParaRPr>
          </a:p>
          <a:p>
            <a:pPr defTabSz="897252" eaLnBrk="0" fontAlgn="base" hangingPunct="0">
              <a:spcBef>
                <a:spcPct val="30000"/>
              </a:spcBef>
              <a:spcAft>
                <a:spcPct val="0"/>
              </a:spcAft>
              <a:defRPr/>
            </a:pPr>
            <a:r>
              <a:rPr lang="en-US" baseline="0" dirty="0" smtClean="0">
                <a:cs typeface="Arial" pitchFamily="34" charset="0"/>
              </a:rPr>
              <a:t>Direct agency-specific questions your </a:t>
            </a:r>
            <a:r>
              <a:rPr lang="en-US" dirty="0">
                <a:solidFill>
                  <a:srgbClr val="595959"/>
                </a:solidFill>
                <a:cs typeface="Arial" pitchFamily="34" charset="0"/>
              </a:rPr>
              <a:t>HIPAA compliance officer or General Counsel’s Office.</a:t>
            </a: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cs typeface="Arial" pitchFamily="34" charset="0"/>
              </a:rPr>
              <a:t>MyFloridaMarketPlace</a:t>
            </a:r>
            <a:r>
              <a:rPr lang="en-US" baseline="0" dirty="0" smtClean="0">
                <a:cs typeface="Arial" pitchFamily="34" charset="0"/>
              </a:rPr>
              <a:t> allows you to add and delete comments and attachments.  </a:t>
            </a:r>
          </a:p>
          <a:p>
            <a:pPr defTabSz="897252" eaLnBrk="0" fontAlgn="base" hangingPunct="0">
              <a:spcBef>
                <a:spcPct val="30000"/>
              </a:spcBef>
              <a:spcAft>
                <a:spcPct val="0"/>
              </a:spcAft>
              <a:defRPr/>
            </a:pPr>
            <a:r>
              <a:rPr lang="en-US" dirty="0" smtClean="0">
                <a:cs typeface="Arial" pitchFamily="34" charset="0"/>
              </a:rPr>
              <a:t>If </a:t>
            </a:r>
            <a:r>
              <a:rPr lang="en-US" baseline="0" dirty="0" smtClean="0">
                <a:cs typeface="Arial" pitchFamily="34" charset="0"/>
              </a:rPr>
              <a:t>you add an attachment or comment and realize either or both include confidential information, you can delete the attachment or comment. </a:t>
            </a:r>
          </a:p>
          <a:p>
            <a:pPr defTabSz="897252" eaLnBrk="0" fontAlgn="base" hangingPunct="0">
              <a:spcBef>
                <a:spcPct val="30000"/>
              </a:spcBef>
              <a:spcAft>
                <a:spcPct val="0"/>
              </a:spcAft>
              <a:defRPr/>
            </a:pPr>
            <a:endParaRPr lang="en-US" baseline="0" dirty="0" smtClean="0">
              <a:cs typeface="Arial" pitchFamily="34" charset="0"/>
            </a:endParaRPr>
          </a:p>
          <a:p>
            <a:pPr defTabSz="897252" eaLnBrk="0" fontAlgn="base" hangingPunct="0">
              <a:spcBef>
                <a:spcPct val="30000"/>
              </a:spcBef>
              <a:spcAft>
                <a:spcPct val="0"/>
              </a:spcAft>
              <a:defRPr/>
            </a:pPr>
            <a:r>
              <a:rPr lang="en-US" baseline="0" dirty="0" smtClean="0">
                <a:cs typeface="Arial" pitchFamily="34" charset="0"/>
              </a:rPr>
              <a:t>The history tab maintains the history of when you add and delete items.</a:t>
            </a:r>
          </a:p>
          <a:p>
            <a:pPr lvl="0"/>
            <a:endParaRPr lang="en-US" dirty="0" smtClean="0">
              <a:cs typeface="Arial" pitchFamily="34" charset="0"/>
            </a:endParaRPr>
          </a:p>
          <a:p>
            <a:pPr lvl="0"/>
            <a:r>
              <a:rPr lang="en-US" dirty="0" smtClean="0">
                <a:cs typeface="Arial" pitchFamily="34" charset="0"/>
              </a:rPr>
              <a:t>The most important thing to remember:  </a:t>
            </a:r>
            <a:r>
              <a:rPr lang="en-US" u="none" dirty="0" smtClean="0">
                <a:cs typeface="Arial" pitchFamily="34" charset="0"/>
              </a:rPr>
              <a:t>Whomever </a:t>
            </a:r>
            <a:r>
              <a:rPr lang="en-US" b="1" u="none" dirty="0" smtClean="0">
                <a:cs typeface="Arial" pitchFamily="34" charset="0"/>
              </a:rPr>
              <a:t>attaches</a:t>
            </a:r>
            <a:r>
              <a:rPr lang="en-US" u="none" dirty="0" smtClean="0">
                <a:cs typeface="Arial" pitchFamily="34" charset="0"/>
              </a:rPr>
              <a:t> the document is the only person who can </a:t>
            </a:r>
            <a:r>
              <a:rPr lang="en-US" b="1" u="none" dirty="0" smtClean="0">
                <a:cs typeface="Arial" pitchFamily="34" charset="0"/>
              </a:rPr>
              <a:t>remove</a:t>
            </a:r>
            <a:r>
              <a:rPr lang="en-US" u="none" dirty="0" smtClean="0">
                <a:cs typeface="Arial" pitchFamily="34" charset="0"/>
              </a:rPr>
              <a:t> the document.</a:t>
            </a:r>
          </a:p>
          <a:p>
            <a:pPr lvl="0"/>
            <a:r>
              <a:rPr lang="en-US" dirty="0" smtClean="0">
                <a:cs typeface="Arial" pitchFamily="34" charset="0"/>
              </a:rPr>
              <a:t>This applies to requisitions, orders, receipts, invoices and invoice reconciliations.  </a:t>
            </a:r>
          </a:p>
          <a:p>
            <a:pPr lvl="0"/>
            <a:endParaRPr lang="en-US" dirty="0" smtClean="0">
              <a:cs typeface="Arial" pitchFamily="34" charset="0"/>
            </a:endParaRPr>
          </a:p>
          <a:p>
            <a:pPr lvl="0"/>
            <a:r>
              <a:rPr lang="en-US" dirty="0" smtClean="0">
                <a:cs typeface="Arial" pitchFamily="34" charset="0"/>
              </a:rPr>
              <a:t>A customer can remove an attachment or comment even if the approval process has already begun.  The transaction workflow will not regenerate if you remove the attachment</a:t>
            </a:r>
            <a:r>
              <a:rPr lang="en-US" baseline="0" dirty="0" smtClean="0">
                <a:cs typeface="Arial" pitchFamily="34" charset="0"/>
              </a:rPr>
              <a:t> or comment.</a:t>
            </a: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cs typeface="Arial" pitchFamily="34" charset="0"/>
              </a:rPr>
              <a:t>In MyFloridaMarketPlace, customers can choose to identify Green and Recycled items by selecting the Yes radio button for non-catalog and punch-out items. </a:t>
            </a:r>
            <a:r>
              <a:rPr lang="en-US" dirty="0" smtClean="0">
                <a:cs typeface="Arial" pitchFamily="34" charset="0"/>
              </a:rPr>
              <a:t>MyFloridaMarketPlace</a:t>
            </a:r>
            <a:r>
              <a:rPr lang="en-US" baseline="0" dirty="0" smtClean="0">
                <a:cs typeface="Arial" pitchFamily="34" charset="0"/>
              </a:rPr>
              <a:t> populates this information for the line item catalogs available in the system.  </a:t>
            </a:r>
          </a:p>
          <a:p>
            <a:endParaRPr lang="en-US" baseline="0" dirty="0" smtClean="0">
              <a:cs typeface="Arial" pitchFamily="34" charset="0"/>
            </a:endParaRPr>
          </a:p>
          <a:p>
            <a:r>
              <a:rPr lang="en-US" baseline="0" dirty="0" smtClean="0">
                <a:cs typeface="Arial" pitchFamily="34" charset="0"/>
              </a:rPr>
              <a:t>If you are unsure if an item should be marked "Green" or "Recycled" contact your Purchasing department.</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You can copy </a:t>
            </a:r>
            <a:r>
              <a:rPr lang="en-US" baseline="0" dirty="0" smtClean="0">
                <a:cs typeface="Arial" pitchFamily="34" charset="0"/>
              </a:rPr>
              <a:t>requisitions you previously created. </a:t>
            </a:r>
          </a:p>
          <a:p>
            <a:endParaRPr lang="en-US" baseline="0" dirty="0" smtClean="0">
              <a:cs typeface="Arial" pitchFamily="34" charset="0"/>
            </a:endParaRPr>
          </a:p>
          <a:p>
            <a:r>
              <a:rPr lang="en-US" baseline="0" dirty="0" smtClean="0">
                <a:cs typeface="Arial" pitchFamily="34" charset="0"/>
              </a:rPr>
              <a:t>If you have the Query group, you can copy requisitions created by other customers.  </a:t>
            </a:r>
          </a:p>
          <a:p>
            <a:endParaRPr lang="en-US" baseline="0" dirty="0" smtClean="0">
              <a:cs typeface="Arial" pitchFamily="34" charset="0"/>
            </a:endParaRPr>
          </a:p>
          <a:p>
            <a:r>
              <a:rPr lang="en-US" baseline="0" dirty="0" smtClean="0">
                <a:cs typeface="Arial" pitchFamily="34" charset="0"/>
              </a:rPr>
              <a:t>When you copy a requisition, MyFloridaMarketPlace uses the history tab to maintain a history of who, by name, and the date the requisition was copied as well as recording the original requisition number you are copying from.</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Preferences option allows you to update information</a:t>
            </a:r>
            <a:r>
              <a:rPr lang="en-US" baseline="0" dirty="0" smtClean="0"/>
              <a:t> in MyFloridaMarketPlace including :</a:t>
            </a:r>
          </a:p>
          <a:p>
            <a:pPr marL="168244" indent="-168244">
              <a:buFont typeface="Arial" charset="0"/>
              <a:buChar char="•"/>
            </a:pPr>
            <a:r>
              <a:rPr lang="en-US" baseline="0" dirty="0" smtClean="0"/>
              <a:t>Your password, or your secret security question and answer. </a:t>
            </a:r>
          </a:p>
          <a:p>
            <a:pPr marL="168244" indent="-168244">
              <a:buFont typeface="Arial" charset="0"/>
              <a:buChar char="•"/>
            </a:pPr>
            <a:r>
              <a:rPr lang="en-US" baseline="0" dirty="0" smtClean="0"/>
              <a:t>your Delegation of Approval Authority when you go on leave </a:t>
            </a:r>
          </a:p>
          <a:p>
            <a:pPr marL="168244" indent="-168244">
              <a:buFont typeface="Arial" charset="0"/>
              <a:buChar char="•"/>
            </a:pPr>
            <a:r>
              <a:rPr lang="en-US" baseline="0" dirty="0" smtClean="0"/>
              <a:t>email notifications which allow you to adjust the number and/or frequency of the emails you receive from MFMP.  </a:t>
            </a:r>
          </a:p>
          <a:p>
            <a:pPr marL="168244" indent="-168244">
              <a:buFont typeface="Arial" charset="0"/>
              <a:buChar char="•"/>
            </a:pPr>
            <a:endParaRPr lang="en-US" baseline="0" dirty="0" smtClean="0"/>
          </a:p>
          <a:p>
            <a:pPr marL="0" indent="0">
              <a:buFont typeface="Arial" charset="0"/>
              <a:buNone/>
            </a:pPr>
            <a:r>
              <a:rPr lang="en-US" dirty="0" smtClean="0"/>
              <a:t>Use the preference dropdown feature on the menu bar to complete these actions.</a:t>
            </a:r>
            <a:endParaRPr lang="en-US" dirty="0"/>
          </a:p>
        </p:txBody>
      </p:sp>
      <p:sp>
        <p:nvSpPr>
          <p:cNvPr id="4" name="Slide Number Placeholder 3"/>
          <p:cNvSpPr>
            <a:spLocks noGrp="1"/>
          </p:cNvSpPr>
          <p:nvPr>
            <p:ph type="sldNum" sz="quarter" idx="10"/>
          </p:nvPr>
        </p:nvSpPr>
        <p:spPr/>
        <p:txBody>
          <a:bodyPr/>
          <a:lstStyle/>
          <a:p>
            <a:fld id="{147FAEE6-8135-4CEB-9CFD-5D454C3EA2F5}"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t>To change your password, select Change Password from the dropdown.  </a:t>
            </a:r>
          </a:p>
          <a:p>
            <a:pPr defTabSz="897252" eaLnBrk="0" fontAlgn="base" hangingPunct="0">
              <a:spcBef>
                <a:spcPct val="30000"/>
              </a:spcBef>
              <a:spcAft>
                <a:spcPct val="0"/>
              </a:spcAft>
              <a:defRPr/>
            </a:pPr>
            <a:r>
              <a:rPr lang="en-US" dirty="0" smtClean="0"/>
              <a:t>Enter your current password, enter your new password and confirm it.  Click ok.  You can update your password at any time.  </a:t>
            </a:r>
          </a:p>
          <a:p>
            <a:pPr defTabSz="897252" eaLnBrk="0" fontAlgn="base" hangingPunct="0">
              <a:spcBef>
                <a:spcPct val="30000"/>
              </a:spcBef>
              <a:spcAft>
                <a:spcPct val="0"/>
              </a:spcAft>
              <a:defRPr/>
            </a:pPr>
            <a:endParaRPr lang="en-US" dirty="0" smtClean="0"/>
          </a:p>
          <a:p>
            <a:pPr defTabSz="897252" eaLnBrk="0" fontAlgn="base" hangingPunct="0">
              <a:spcBef>
                <a:spcPct val="30000"/>
              </a:spcBef>
              <a:spcAft>
                <a:spcPct val="0"/>
              </a:spcAft>
              <a:defRPr/>
            </a:pPr>
            <a:r>
              <a:rPr lang="en-US" dirty="0" smtClean="0"/>
              <a:t>Your password must meet the MFMP password</a:t>
            </a:r>
            <a:r>
              <a:rPr lang="en-US" baseline="0" dirty="0" smtClean="0"/>
              <a:t> requirements which we will discuss in the next couple of slides.</a:t>
            </a:r>
          </a:p>
          <a:p>
            <a:pPr defTabSz="897252" eaLnBrk="0" fontAlgn="base" hangingPunct="0">
              <a:spcBef>
                <a:spcPct val="30000"/>
              </a:spcBef>
              <a:spcAft>
                <a:spcPct val="0"/>
              </a:spcAft>
              <a:defRPr/>
            </a:pPr>
            <a:endParaRPr lang="en-US" baseline="0" dirty="0" smtClean="0"/>
          </a:p>
          <a:p>
            <a:pPr defTabSz="897252"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4ED36BAE-5554-4EF5-A637-6171A5C6F82A}"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t>To change your "Secret question and answer" select it from the Preferences dropdown.  </a:t>
            </a:r>
          </a:p>
          <a:p>
            <a:pPr defTabSz="897252" eaLnBrk="0" fontAlgn="base" hangingPunct="0">
              <a:spcBef>
                <a:spcPct val="30000"/>
              </a:spcBef>
              <a:spcAft>
                <a:spcPct val="0"/>
              </a:spcAft>
              <a:defRPr/>
            </a:pPr>
            <a:r>
              <a:rPr lang="en-US" dirty="0" smtClean="0"/>
              <a:t>Type in your current secret question answer, then use the drop down to select your new question and type in the answer. </a:t>
            </a:r>
          </a:p>
          <a:p>
            <a:pPr defTabSz="897252" eaLnBrk="0" fontAlgn="base" hangingPunct="0">
              <a:spcBef>
                <a:spcPct val="30000"/>
              </a:spcBef>
              <a:spcAft>
                <a:spcPct val="0"/>
              </a:spcAft>
              <a:defRPr/>
            </a:pPr>
            <a:r>
              <a:rPr lang="en-US" dirty="0" smtClean="0"/>
              <a:t>Please note that the answer to the secret question </a:t>
            </a:r>
            <a:r>
              <a:rPr lang="en-US" u="sng" dirty="0" smtClean="0"/>
              <a:t>is</a:t>
            </a:r>
            <a:r>
              <a:rPr lang="en-US" dirty="0" smtClean="0"/>
              <a:t> case-sensitive and has to be at least five characters.</a:t>
            </a:r>
          </a:p>
          <a:p>
            <a:endParaRPr lang="en-US" dirty="0" smtClean="0"/>
          </a:p>
          <a:p>
            <a:pPr lvl="0"/>
            <a:r>
              <a:rPr lang="en-US" dirty="0" smtClean="0"/>
              <a:t>Examples of the secret questions are, what is your pet’s name or what is your mother’s maiden name?</a:t>
            </a:r>
            <a:endParaRPr lang="en-US" dirty="0"/>
          </a:p>
        </p:txBody>
      </p:sp>
      <p:sp>
        <p:nvSpPr>
          <p:cNvPr id="4" name="Slide Number Placeholder 3"/>
          <p:cNvSpPr>
            <a:spLocks noGrp="1"/>
          </p:cNvSpPr>
          <p:nvPr>
            <p:ph type="sldNum" sz="quarter" idx="10"/>
          </p:nvPr>
        </p:nvSpPr>
        <p:spPr/>
        <p:txBody>
          <a:bodyPr/>
          <a:lstStyle/>
          <a:p>
            <a:pPr>
              <a:defRPr/>
            </a:pPr>
            <a:fld id="{4ED36BAE-5554-4EF5-A637-6171A5C6F82A}" type="slidenum">
              <a:rPr lang="en-US" smtClean="0">
                <a:solidFill>
                  <a:prstClr val="black"/>
                </a:solidFill>
              </a:rPr>
              <a:pPr>
                <a:def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MFMP </a:t>
            </a:r>
            <a:r>
              <a:rPr lang="en-US" baseline="0" dirty="0" smtClean="0"/>
              <a:t>password requirements comply with State of Florida security standards. </a:t>
            </a:r>
            <a:endParaRPr lang="en-US" dirty="0" smtClean="0"/>
          </a:p>
          <a:p>
            <a:r>
              <a:rPr lang="en-US" baseline="0" dirty="0" smtClean="0"/>
              <a:t>In MFMP all passwords expire after 90 days.  </a:t>
            </a:r>
          </a:p>
          <a:p>
            <a:r>
              <a:rPr lang="en-US" baseline="0" dirty="0" smtClean="0"/>
              <a:t>You can not reuse your last 5 passwords.</a:t>
            </a:r>
          </a:p>
          <a:p>
            <a:r>
              <a:rPr lang="en-US" dirty="0" smtClean="0"/>
              <a:t>Your passwords must be between 7 and 16 characters long </a:t>
            </a:r>
            <a:r>
              <a:rPr lang="en-US" b="1" dirty="0" smtClean="0"/>
              <a:t>with no spaces</a:t>
            </a:r>
            <a:r>
              <a:rPr lang="en-US" dirty="0" smtClean="0"/>
              <a:t>. </a:t>
            </a:r>
          </a:p>
          <a:p>
            <a:r>
              <a:rPr lang="en-US" dirty="0" smtClean="0"/>
              <a:t>- Passwords need to include: </a:t>
            </a:r>
          </a:p>
          <a:p>
            <a:r>
              <a:rPr lang="en-US" dirty="0" smtClean="0"/>
              <a:t>- One uppercase letter</a:t>
            </a:r>
          </a:p>
          <a:p>
            <a:r>
              <a:rPr lang="en-US" dirty="0" smtClean="0"/>
              <a:t>- One lowercase letter and </a:t>
            </a:r>
          </a:p>
          <a:p>
            <a:pPr>
              <a:buFontTx/>
              <a:buChar char="-"/>
            </a:pPr>
            <a:r>
              <a:rPr lang="en-US" dirty="0" smtClean="0"/>
              <a:t>One digit – you must locate a single digit within the middle of the password.  For example:  Password2  </a:t>
            </a:r>
            <a:br>
              <a:rPr lang="en-US" dirty="0" smtClean="0"/>
            </a:br>
            <a:r>
              <a:rPr lang="en-US" dirty="0" smtClean="0"/>
              <a:t>  and 2Password are invalid; however, Password22 and</a:t>
            </a:r>
            <a:r>
              <a:rPr lang="en-US" baseline="0" dirty="0" smtClean="0"/>
              <a:t> </a:t>
            </a:r>
            <a:r>
              <a:rPr lang="en-US" dirty="0" smtClean="0"/>
              <a:t>Pass2word are both valid.  </a:t>
            </a:r>
          </a:p>
          <a:p>
            <a:pPr>
              <a:buFontTx/>
              <a:buChar char="-"/>
            </a:pPr>
            <a:endParaRPr lang="en-US" dirty="0" smtClean="0"/>
          </a:p>
          <a:p>
            <a:pPr>
              <a:buFontTx/>
              <a:buNone/>
            </a:pPr>
            <a:r>
              <a:rPr lang="en-US" dirty="0" smtClean="0"/>
              <a:t>An</a:t>
            </a:r>
            <a:r>
              <a:rPr lang="en-US" baseline="0" dirty="0" smtClean="0"/>
              <a:t> example of a password that will meet the criteria and be more memorable is to use your favorite password with some modifications.</a:t>
            </a:r>
          </a:p>
          <a:p>
            <a:pPr>
              <a:buFontTx/>
              <a:buNone/>
            </a:pPr>
            <a:r>
              <a:rPr lang="en-US" baseline="0" dirty="0" smtClean="0"/>
              <a:t>MFMP passwords expire every 90 days, or quarterly. An example would be: q3Password12015</a:t>
            </a:r>
          </a:p>
          <a:p>
            <a:pPr>
              <a:buFontTx/>
              <a:buNone/>
            </a:pPr>
            <a:r>
              <a:rPr lang="en-US" baseline="0" dirty="0" smtClean="0"/>
              <a:t>Where Password1 represents your favorite password.</a:t>
            </a:r>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a:lnSpc>
                <a:spcPct val="115000"/>
              </a:lnSpc>
              <a:buSzPts val="1200"/>
            </a:pPr>
            <a:r>
              <a:rPr lang="en-US" dirty="0" smtClean="0">
                <a:ea typeface="Calibri"/>
                <a:cs typeface="Arial" pitchFamily="34" charset="0"/>
              </a:rPr>
              <a:t>Today’s</a:t>
            </a:r>
            <a:r>
              <a:rPr lang="en-US" dirty="0">
                <a:ea typeface="Calibri"/>
                <a:cs typeface="Arial" pitchFamily="34" charset="0"/>
              </a:rPr>
              <a:t>, agenda is on the screen. </a:t>
            </a:r>
          </a:p>
          <a:p>
            <a:pPr marL="168244" indent="-168244">
              <a:lnSpc>
                <a:spcPct val="115000"/>
              </a:lnSpc>
              <a:buSzPts val="1200"/>
              <a:buFont typeface="Arial" charset="0"/>
              <a:buChar char="•"/>
            </a:pPr>
            <a:r>
              <a:rPr lang="en-US" dirty="0">
                <a:ea typeface="Calibri"/>
                <a:cs typeface="Arial" pitchFamily="34" charset="0"/>
              </a:rPr>
              <a:t>We will go through an overview of MyFloridaMarketPlace which includes basic navigation information.  </a:t>
            </a:r>
          </a:p>
          <a:p>
            <a:pPr marL="168244" indent="-168244">
              <a:lnSpc>
                <a:spcPct val="115000"/>
              </a:lnSpc>
              <a:buSzPts val="1200"/>
              <a:buFont typeface="Arial" charset="0"/>
              <a:buChar char="•"/>
            </a:pPr>
            <a:r>
              <a:rPr lang="en-US" dirty="0">
                <a:ea typeface="Calibri"/>
                <a:cs typeface="Arial" pitchFamily="34" charset="0"/>
              </a:rPr>
              <a:t>We will review some basic purchasing information and incorporate that information into creating and approving a requisition.  </a:t>
            </a:r>
          </a:p>
          <a:p>
            <a:pPr marL="168244" indent="-168244">
              <a:lnSpc>
                <a:spcPct val="115000"/>
              </a:lnSpc>
              <a:buSzPts val="1200"/>
              <a:buFont typeface="Arial" charset="0"/>
              <a:buChar char="•"/>
            </a:pPr>
            <a:r>
              <a:rPr lang="en-US" dirty="0">
                <a:ea typeface="Calibri"/>
                <a:cs typeface="Arial" pitchFamily="34" charset="0"/>
              </a:rPr>
              <a:t>We will look at creating a change order on an approved order, then, how to receive commodities and approve services. </a:t>
            </a:r>
          </a:p>
          <a:p>
            <a:pPr marL="168244" indent="-168244">
              <a:lnSpc>
                <a:spcPct val="115000"/>
              </a:lnSpc>
              <a:buSzPts val="1200"/>
              <a:buFont typeface="Arial" charset="0"/>
              <a:buChar char="•"/>
            </a:pPr>
            <a:r>
              <a:rPr lang="en-US" dirty="0">
                <a:ea typeface="Calibri"/>
                <a:cs typeface="Arial" pitchFamily="34" charset="0"/>
              </a:rPr>
              <a:t>We will take a look at how to create a system search and spend some time in the training environment reviewing the information we have learned.</a:t>
            </a:r>
          </a:p>
          <a:p>
            <a:pPr marL="168244" indent="-168244">
              <a:lnSpc>
                <a:spcPct val="115000"/>
              </a:lnSpc>
              <a:buSzPts val="1200"/>
              <a:buFont typeface="Arial" charset="0"/>
              <a:buChar char="•"/>
            </a:pPr>
            <a:r>
              <a:rPr lang="en-US" dirty="0">
                <a:ea typeface="Calibri"/>
                <a:cs typeface="Arial" pitchFamily="34" charset="0"/>
              </a:rPr>
              <a:t>Finally, we will look at some resources to assist you in your journey through MyFloridaMarketPlace.  </a:t>
            </a:r>
          </a:p>
          <a:p>
            <a:pPr>
              <a:lnSpc>
                <a:spcPct val="115000"/>
              </a:lnSpc>
              <a:buSzPts val="1200"/>
            </a:pPr>
            <a:endParaRPr lang="en-US" dirty="0">
              <a:ea typeface="Calibri"/>
              <a:cs typeface="Arial" pitchFamily="34" charset="0"/>
            </a:endParaRPr>
          </a:p>
          <a:p>
            <a:pPr>
              <a:lnSpc>
                <a:spcPct val="115000"/>
              </a:lnSpc>
              <a:buSzPts val="1200"/>
            </a:pPr>
            <a:r>
              <a:rPr lang="en-US" dirty="0">
                <a:ea typeface="Calibri"/>
                <a:cs typeface="Arial" pitchFamily="34" charset="0"/>
              </a:rPr>
              <a:t>As we go through today’s session, we will use the terms </a:t>
            </a:r>
            <a:r>
              <a:rPr lang="en-US" dirty="0" smtClean="0">
                <a:ea typeface="Calibri"/>
                <a:cs typeface="Arial" pitchFamily="34" charset="0"/>
              </a:rPr>
              <a:t>MFMP </a:t>
            </a:r>
            <a:r>
              <a:rPr lang="en-US" dirty="0">
                <a:ea typeface="Calibri"/>
                <a:cs typeface="Arial" pitchFamily="34" charset="0"/>
              </a:rPr>
              <a:t>and MyFloridaMarketPlace.  Both terms refer to the MyFloridaMarketPlace system, and </a:t>
            </a:r>
            <a:r>
              <a:rPr lang="en-US" dirty="0" smtClean="0">
                <a:ea typeface="Calibri"/>
                <a:cs typeface="Arial" pitchFamily="34" charset="0"/>
              </a:rPr>
              <a:t>MFMP </a:t>
            </a:r>
            <a:r>
              <a:rPr lang="en-US" dirty="0">
                <a:ea typeface="Calibri"/>
                <a:cs typeface="Arial" pitchFamily="34" charset="0"/>
              </a:rPr>
              <a:t>is the current system version.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If you forget your password, click the</a:t>
            </a:r>
            <a:r>
              <a:rPr lang="en-US" baseline="0" dirty="0" smtClean="0"/>
              <a:t> “Forgot Password” option on the MyFloridaMarketPlace login page. </a:t>
            </a:r>
          </a:p>
          <a:p>
            <a:pPr lvl="0"/>
            <a:r>
              <a:rPr lang="en-US" baseline="0" dirty="0" smtClean="0"/>
              <a:t>Enter your username and then answer your secret question.  MyFloridaMarketPlace emails you the </a:t>
            </a:r>
            <a:r>
              <a:rPr lang="en-US" dirty="0" smtClean="0"/>
              <a:t> “Password Reset Instructions” with a personalized link that allows you to access a new screen to enter a new password. </a:t>
            </a:r>
          </a:p>
          <a:p>
            <a:pPr lvl="0"/>
            <a:endParaRPr lang="en-US" dirty="0" smtClean="0"/>
          </a:p>
          <a:p>
            <a:pPr lvl="0"/>
            <a:r>
              <a:rPr lang="en-US" dirty="0" smtClean="0"/>
              <a:t>Emails for password reset requests expires 24 hours after they initiate. Upon the creation of a new password, MFMP automatically logs you in. Once you successfully create a new password, the link in the “Password Reset Instructions” email becomes unusable.</a:t>
            </a:r>
          </a:p>
          <a:p>
            <a:pPr lvl="0"/>
            <a:endParaRPr lang="en-US" dirty="0" smtClean="0"/>
          </a:p>
          <a:p>
            <a:pPr lvl="0"/>
            <a:r>
              <a:rPr lang="en-US" dirty="0" smtClean="0"/>
              <a:t>If you enter three incorrect responses to your secret question, the password reset functionality becomes disabled for 60 minutes. If this happens, contact your agency system administrator who can reset your password. The system administrator can reset your password not the MFMP customer service desk. </a:t>
            </a:r>
            <a:endParaRPr lang="en-US" dirty="0"/>
          </a:p>
        </p:txBody>
      </p:sp>
      <p:sp>
        <p:nvSpPr>
          <p:cNvPr id="4" name="Slide Number Placeholder 3"/>
          <p:cNvSpPr>
            <a:spLocks noGrp="1"/>
          </p:cNvSpPr>
          <p:nvPr>
            <p:ph type="sldNum" sz="quarter" idx="10"/>
          </p:nvPr>
        </p:nvSpPr>
        <p:spPr/>
        <p:txBody>
          <a:bodyPr/>
          <a:lstStyle/>
          <a:p>
            <a:pPr>
              <a:defRPr/>
            </a:pPr>
            <a:fld id="{4ED36BAE-5554-4EF5-A637-6171A5C6F82A}"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a:lnSpc>
                <a:spcPct val="115000"/>
              </a:lnSpc>
              <a:spcBef>
                <a:spcPct val="0"/>
              </a:spcBef>
            </a:pPr>
            <a:r>
              <a:rPr lang="en-US" sz="1100" dirty="0">
                <a:ea typeface="Times New Roman" pitchFamily="18" charset="0"/>
                <a:cs typeface="Arial" pitchFamily="34" charset="0"/>
              </a:rPr>
              <a:t>MyFloridaMarketPlace recommends you set your Delegation of Approval Authority when you plan to be out of the office.  </a:t>
            </a:r>
          </a:p>
          <a:p>
            <a:pPr marL="168244" indent="-168244">
              <a:lnSpc>
                <a:spcPct val="115000"/>
              </a:lnSpc>
              <a:spcBef>
                <a:spcPct val="0"/>
              </a:spcBef>
              <a:buFont typeface="Arial" charset="0"/>
              <a:buChar char="•"/>
            </a:pPr>
            <a:r>
              <a:rPr lang="en-US" sz="1100" dirty="0">
                <a:ea typeface="Times New Roman" pitchFamily="18" charset="0"/>
                <a:cs typeface="Arial" pitchFamily="34" charset="0"/>
              </a:rPr>
              <a:t>Setting the Delegation of Authority allows someone to </a:t>
            </a:r>
            <a:r>
              <a:rPr lang="en-US" sz="1100" b="1" i="1" dirty="0">
                <a:ea typeface="Times New Roman" pitchFamily="18" charset="0"/>
                <a:cs typeface="Arial" pitchFamily="34" charset="0"/>
              </a:rPr>
              <a:t>approve</a:t>
            </a:r>
            <a:r>
              <a:rPr lang="en-US" sz="1100" dirty="0">
                <a:ea typeface="Times New Roman" pitchFamily="18" charset="0"/>
                <a:cs typeface="Arial" pitchFamily="34" charset="0"/>
              </a:rPr>
              <a:t>  and </a:t>
            </a:r>
            <a:r>
              <a:rPr lang="en-US" sz="1100" b="1" i="1" dirty="0">
                <a:ea typeface="Times New Roman" pitchFamily="18" charset="0"/>
                <a:cs typeface="Arial" pitchFamily="34" charset="0"/>
              </a:rPr>
              <a:t>receive</a:t>
            </a:r>
            <a:r>
              <a:rPr lang="en-US" sz="1100" dirty="0">
                <a:ea typeface="Times New Roman" pitchFamily="18" charset="0"/>
                <a:cs typeface="Arial" pitchFamily="34" charset="0"/>
              </a:rPr>
              <a:t> items in your absence.  </a:t>
            </a:r>
          </a:p>
          <a:p>
            <a:pPr marL="168244" indent="-168244">
              <a:lnSpc>
                <a:spcPct val="115000"/>
              </a:lnSpc>
              <a:spcBef>
                <a:spcPct val="0"/>
              </a:spcBef>
              <a:buFont typeface="Arial" charset="0"/>
              <a:buChar char="•"/>
            </a:pPr>
            <a:r>
              <a:rPr lang="en-US" sz="1100" dirty="0">
                <a:ea typeface="Times New Roman" pitchFamily="18" charset="0"/>
                <a:cs typeface="Arial" pitchFamily="34" charset="0"/>
              </a:rPr>
              <a:t>Your supervisor must approve your delegations, so be sure to set up your delegation to allow your supervisor enough time to approve it.  </a:t>
            </a:r>
          </a:p>
          <a:p>
            <a:pPr marL="0" indent="0">
              <a:lnSpc>
                <a:spcPct val="115000"/>
              </a:lnSpc>
              <a:spcBef>
                <a:spcPct val="0"/>
              </a:spcBef>
              <a:buFont typeface="Arial" charset="0"/>
              <a:buNone/>
            </a:pPr>
            <a:endParaRPr lang="en-US" sz="1100" dirty="0">
              <a:ea typeface="Times New Roman" pitchFamily="18" charset="0"/>
              <a:cs typeface="Arial" pitchFamily="34" charset="0"/>
            </a:endParaRPr>
          </a:p>
          <a:p>
            <a:pPr marL="168244" indent="-168244">
              <a:lnSpc>
                <a:spcPct val="115000"/>
              </a:lnSpc>
              <a:spcBef>
                <a:spcPct val="0"/>
              </a:spcBef>
              <a:buFont typeface="Arial" charset="0"/>
              <a:buChar char="•"/>
            </a:pPr>
            <a:r>
              <a:rPr lang="en-US" sz="1100" dirty="0">
                <a:ea typeface="Times New Roman" pitchFamily="18" charset="0"/>
                <a:cs typeface="Arial" pitchFamily="34" charset="0"/>
              </a:rPr>
              <a:t>Delegations begin at 12 a.m. the day you select as the Begin date and end at 11:59 p.m. on the designated End Date.</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4F4798-3498-4BB8-8A3A-59A552025563}" type="slidenum">
              <a:rPr lang="en-US" smtClean="0">
                <a:solidFill>
                  <a:prstClr val="black"/>
                </a:solidFill>
              </a:rPr>
              <a:pPr/>
              <a:t>21</a:t>
            </a:fld>
            <a:endParaRPr lang="en-US" dirty="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Under Preferences on the menu</a:t>
            </a:r>
            <a:r>
              <a:rPr lang="en-US" baseline="0" dirty="0" smtClean="0">
                <a:cs typeface="Arial" pitchFamily="34" charset="0"/>
              </a:rPr>
              <a:t> bar, select Delegate Authority.  </a:t>
            </a:r>
          </a:p>
          <a:p>
            <a:pPr marL="168244" indent="-168244">
              <a:buFont typeface="Arial" charset="0"/>
              <a:buChar char="•"/>
            </a:pPr>
            <a:r>
              <a:rPr lang="en-US" baseline="0" dirty="0" smtClean="0">
                <a:cs typeface="Arial" pitchFamily="34" charset="0"/>
              </a:rPr>
              <a:t>Enter the name of the customer you want to delegate to, enter the start and end dates.  </a:t>
            </a:r>
          </a:p>
          <a:p>
            <a:pPr marL="168244" indent="-168244">
              <a:buFont typeface="Arial" charset="0"/>
              <a:buChar char="•"/>
            </a:pPr>
            <a:r>
              <a:rPr lang="en-US" baseline="0" dirty="0" smtClean="0">
                <a:cs typeface="Arial" pitchFamily="34" charset="0"/>
              </a:rPr>
              <a:t>The Delegation Reason is not required, but it is visible to your supervisor when approving.  </a:t>
            </a:r>
          </a:p>
          <a:p>
            <a:pPr marL="168244" indent="-168244">
              <a:buFont typeface="Arial" charset="0"/>
              <a:buChar char="•"/>
            </a:pPr>
            <a:r>
              <a:rPr lang="en-US" baseline="0" dirty="0" smtClean="0">
                <a:cs typeface="Arial" pitchFamily="34" charset="0"/>
              </a:rPr>
              <a:t>If you wish to continue to be notified of approvals, based on your email notifications, place a check in the box.</a:t>
            </a:r>
            <a:endParaRPr lang="en-US" dirty="0">
              <a:cs typeface="Arial" pitchFamily="34" charset="0"/>
            </a:endParaRPr>
          </a:p>
        </p:txBody>
      </p:sp>
      <p:sp>
        <p:nvSpPr>
          <p:cNvPr id="4" name="Slide Number Placeholder 3"/>
          <p:cNvSpPr>
            <a:spLocks noGrp="1"/>
          </p:cNvSpPr>
          <p:nvPr>
            <p:ph type="sldNum" sz="quarter" idx="10"/>
          </p:nvPr>
        </p:nvSpPr>
        <p:spPr/>
        <p:txBody>
          <a:bodyPr/>
          <a:lstStyle/>
          <a:p>
            <a:fld id="{19E1E8D1-FF38-4A26-AF1B-926E6F9FB49B}"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t>The MFMP email notification preferences settings dictate the method and frequency of emails you get from MyFloridaMarketPlace.  </a:t>
            </a:r>
          </a:p>
          <a:p>
            <a:pPr defTabSz="897252" eaLnBrk="0" fontAlgn="base" hangingPunct="0">
              <a:spcBef>
                <a:spcPct val="30000"/>
              </a:spcBef>
              <a:spcAft>
                <a:spcPct val="0"/>
              </a:spcAft>
              <a:defRPr/>
            </a:pPr>
            <a:endParaRPr lang="en-US" dirty="0" smtClean="0"/>
          </a:p>
          <a:p>
            <a:pPr defTabSz="897252" eaLnBrk="0" fontAlgn="base" hangingPunct="0">
              <a:spcBef>
                <a:spcPct val="30000"/>
              </a:spcBef>
              <a:spcAft>
                <a:spcPct val="0"/>
              </a:spcAft>
              <a:defRPr/>
            </a:pPr>
            <a:r>
              <a:rPr lang="en-US" dirty="0" smtClean="0"/>
              <a:t>Select "Change email notification preference"</a:t>
            </a:r>
            <a:r>
              <a:rPr lang="en-US" baseline="0" dirty="0" smtClean="0"/>
              <a:t> to update these preferences.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set different notification functions with different notification</a:t>
            </a:r>
            <a:r>
              <a:rPr lang="en-US" baseline="0" dirty="0" smtClean="0"/>
              <a:t> frequencies. </a:t>
            </a:r>
            <a:r>
              <a:rPr lang="en-US" dirty="0" smtClean="0"/>
              <a:t>Select </a:t>
            </a:r>
            <a:r>
              <a:rPr lang="en-US" dirty="0" smtClean="0">
                <a:solidFill>
                  <a:srgbClr val="FF0000"/>
                </a:solidFill>
              </a:rPr>
              <a:t>the type of notifications you want to </a:t>
            </a:r>
            <a:r>
              <a:rPr lang="en-US" dirty="0" smtClean="0"/>
              <a:t>edit. </a:t>
            </a:r>
          </a:p>
          <a:p>
            <a:r>
              <a:rPr lang="en-US" dirty="0" smtClean="0"/>
              <a:t>The table provides the recommended email preferences you may want to update based on your role in MyFloridaMarketPlace.</a:t>
            </a:r>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For the notification method, indicate if you want to receive emails immediately or receive a daily summary. Complete this selection for items for which you are an approver and those for which you are a watcher.  If you select Summary,  you will receive an</a:t>
            </a:r>
            <a:r>
              <a:rPr lang="en-US" baseline="0" dirty="0" smtClean="0"/>
              <a:t> email summary every morning of all items that came to you for approval on the previous day.</a:t>
            </a:r>
            <a:endParaRPr lang="en-US" dirty="0" smtClean="0"/>
          </a:p>
          <a:p>
            <a:pPr lvl="0"/>
            <a:endParaRPr lang="en-US" dirty="0" smtClean="0"/>
          </a:p>
          <a:p>
            <a:pPr defTabSz="914350">
              <a:defRPr/>
            </a:pPr>
            <a:r>
              <a:rPr lang="en-US" dirty="0" smtClean="0"/>
              <a:t>Now, lets amend the frequency that you receive these emails.  Do you want to receive a notification each time your document is approved or just when it is fully approved.  Do you want a reminder when something is overdue?  Do you want this reminder just once, or repeatedly.   We recommend that you select the “never send” option </a:t>
            </a:r>
            <a:r>
              <a:rPr lang="en-US" b="1" i="1" dirty="0" smtClean="0"/>
              <a:t>only</a:t>
            </a:r>
            <a:r>
              <a:rPr lang="en-US" dirty="0" smtClean="0"/>
              <a:t> if you are in the system daily.</a:t>
            </a: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t>MyFloridaMarketPlace</a:t>
            </a:r>
            <a:r>
              <a:rPr lang="en-US" baseline="0" dirty="0" smtClean="0"/>
              <a:t> email</a:t>
            </a:r>
            <a:r>
              <a:rPr lang="en-US" dirty="0" smtClean="0"/>
              <a:t> notification messages are easy to read, and contain a link to the item that needs action. </a:t>
            </a:r>
          </a:p>
          <a:p>
            <a:pPr defTabSz="897252" eaLnBrk="0" fontAlgn="base" hangingPunct="0">
              <a:spcBef>
                <a:spcPct val="30000"/>
              </a:spcBef>
              <a:spcAft>
                <a:spcPct val="0"/>
              </a:spcAft>
              <a:defRPr/>
            </a:pPr>
            <a:endParaRPr lang="en-US" dirty="0" smtClean="0"/>
          </a:p>
          <a:p>
            <a:pPr marL="168244" indent="-168244" defTabSz="897252" eaLnBrk="0" fontAlgn="base" hangingPunct="0">
              <a:spcBef>
                <a:spcPct val="30000"/>
              </a:spcBef>
              <a:spcAft>
                <a:spcPct val="0"/>
              </a:spcAft>
              <a:buFont typeface="Arial" charset="0"/>
              <a:buChar char="•"/>
              <a:defRPr/>
            </a:pPr>
            <a:r>
              <a:rPr lang="en-US" dirty="0" smtClean="0"/>
              <a:t>This screen displays a sample email generated by MFMP. Customers, such as Approvers, who may not log in to MFMP frequently, will find these messages informative.</a:t>
            </a:r>
          </a:p>
          <a:p>
            <a:pPr marL="168244" indent="-168244" defTabSz="897252" eaLnBrk="0" fontAlgn="base" hangingPunct="0">
              <a:spcBef>
                <a:spcPct val="30000"/>
              </a:spcBef>
              <a:spcAft>
                <a:spcPct val="0"/>
              </a:spcAft>
              <a:buFont typeface="Arial" charset="0"/>
              <a:buChar char="•"/>
              <a:defRPr/>
            </a:pPr>
            <a:r>
              <a:rPr lang="en-US" dirty="0" smtClean="0"/>
              <a:t>From this email, click Open to enter your username and password on the login screen.  Then you will be automatically</a:t>
            </a:r>
            <a:r>
              <a:rPr lang="en-US" baseline="0" dirty="0" smtClean="0"/>
              <a:t> connected with the item you need to approve or take action on.</a:t>
            </a:r>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marL="0" indent="0">
              <a:lnSpc>
                <a:spcPct val="115000"/>
              </a:lnSpc>
              <a:buSzPts val="1200"/>
              <a:buFont typeface="Arial" charset="0"/>
              <a:buNone/>
            </a:pPr>
            <a:r>
              <a:rPr lang="en-US" dirty="0" smtClean="0">
                <a:ea typeface="Calibri"/>
                <a:cs typeface="Arial" pitchFamily="34" charset="0"/>
              </a:rPr>
              <a:t>Now we </a:t>
            </a:r>
            <a:r>
              <a:rPr lang="en-US" dirty="0">
                <a:ea typeface="Calibri"/>
                <a:cs typeface="Arial" pitchFamily="34" charset="0"/>
              </a:rPr>
              <a:t>will review some basic purchasing information and incorporate that information into creating </a:t>
            </a:r>
            <a:r>
              <a:rPr lang="en-US" dirty="0" smtClean="0">
                <a:ea typeface="Calibri"/>
                <a:cs typeface="Arial" pitchFamily="34" charset="0"/>
              </a:rPr>
              <a:t>requisitions.  </a:t>
            </a:r>
            <a:endParaRPr lang="en-US" dirty="0">
              <a:ea typeface="Calibri"/>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Calibri" panose="020F0502020204030204" pitchFamily="34" charset="0"/>
                <a:ea typeface="+mn-ea"/>
                <a:cs typeface="+mn-cs"/>
              </a:rPr>
              <a:t>A requisition officially notifies purchasing offices of a need for a commodity and/or service. MFMP automates the approval process and approved requisitions generate purchase orders. Requisitions have approval flows based on agency Purchasing Unit Identifier (PUI), individual profiles and the amounts / items purchased. </a:t>
            </a:r>
          </a:p>
          <a:p>
            <a:endParaRPr lang="en-US" sz="1200" b="0" i="0" u="none" strike="noStrike" kern="1200" baseline="0" dirty="0" smtClean="0">
              <a:solidFill>
                <a:schemeClr val="tx1"/>
              </a:solidFill>
              <a:latin typeface="Calibri" panose="020F0502020204030204" pitchFamily="34" charset="0"/>
              <a:ea typeface="+mn-ea"/>
              <a:cs typeface="+mn-cs"/>
            </a:endParaRPr>
          </a:p>
          <a:p>
            <a:r>
              <a:rPr lang="en-US" sz="1200" b="0" i="0" u="none" strike="noStrike" kern="1200" baseline="0" dirty="0" smtClean="0">
                <a:solidFill>
                  <a:schemeClr val="tx1"/>
                </a:solidFill>
                <a:latin typeface="Calibri" panose="020F0502020204030204" pitchFamily="34" charset="0"/>
                <a:ea typeface="+mn-ea"/>
                <a:cs typeface="+mn-cs"/>
              </a:rPr>
              <a:t>MFMP assigns all requisitions a number. Once fully approved, MFMP assigns the requisition an order number. If you select your requisition to auto encumber through MFMP, the encumbrance number and the order number are the same. </a:t>
            </a:r>
            <a:endParaRPr lang="en-US" dirty="0" smtClean="0"/>
          </a:p>
          <a:p>
            <a:endParaRPr lang="en-US" dirty="0" smtClean="0"/>
          </a:p>
        </p:txBody>
      </p:sp>
      <p:sp>
        <p:nvSpPr>
          <p:cNvPr id="56324" name="Slide Number Placeholder 3"/>
          <p:cNvSpPr>
            <a:spLocks noGrp="1"/>
          </p:cNvSpPr>
          <p:nvPr>
            <p:ph type="sldNum" sz="quarter" idx="5"/>
          </p:nvPr>
        </p:nvSpPr>
        <p:spPr>
          <a:noFill/>
        </p:spPr>
        <p:txBody>
          <a:bodyPr/>
          <a:lstStyle/>
          <a:p>
            <a:fld id="{327FCB07-EC89-4466-A7BA-E001DF4C4C9B}"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This diagram shows an overview of the process a requisition takes through the approval process in MFMP.  </a:t>
            </a:r>
          </a:p>
          <a:p>
            <a:endParaRPr lang="en-US" dirty="0" smtClean="0"/>
          </a:p>
          <a:p>
            <a:r>
              <a:rPr lang="en-US" dirty="0" smtClean="0"/>
              <a:t>Someone identifies the need for a purchase and then initiates a requisition.</a:t>
            </a:r>
          </a:p>
          <a:p>
            <a:r>
              <a:rPr lang="en-US" dirty="0" smtClean="0"/>
              <a:t>Management and your purchasing department review the requisition and approve or deny it based on your agency’s practices.</a:t>
            </a:r>
          </a:p>
          <a:p>
            <a:endParaRPr lang="en-US" dirty="0" smtClean="0"/>
          </a:p>
          <a:p>
            <a:r>
              <a:rPr lang="en-US" dirty="0" smtClean="0"/>
              <a:t>If </a:t>
            </a:r>
            <a:r>
              <a:rPr lang="en-US" b="1" dirty="0" smtClean="0">
                <a:solidFill>
                  <a:srgbClr val="FF0000"/>
                </a:solidFill>
              </a:rPr>
              <a:t>anyone</a:t>
            </a:r>
            <a:r>
              <a:rPr lang="en-US" dirty="0" smtClean="0"/>
              <a:t> </a:t>
            </a:r>
            <a:r>
              <a:rPr lang="en-US" b="1" dirty="0" smtClean="0"/>
              <a:t>denies</a:t>
            </a:r>
            <a:r>
              <a:rPr lang="en-US" dirty="0" smtClean="0"/>
              <a:t> the requisition, </a:t>
            </a:r>
            <a:r>
              <a:rPr lang="en-US" dirty="0" smtClean="0">
                <a:cs typeface="Arial" pitchFamily="34" charset="0"/>
              </a:rPr>
              <a:t>MyFloridaMarketPlace</a:t>
            </a:r>
            <a:r>
              <a:rPr lang="en-US" dirty="0" smtClean="0"/>
              <a:t> returns it to the requester to amend or begin again.</a:t>
            </a:r>
          </a:p>
          <a:p>
            <a:endParaRPr lang="en-US" dirty="0" smtClean="0"/>
          </a:p>
          <a:p>
            <a:r>
              <a:rPr lang="en-US" dirty="0" smtClean="0"/>
              <a:t>Once management and your purchasing department approve the requisition, </a:t>
            </a:r>
            <a:r>
              <a:rPr lang="en-US" dirty="0" smtClean="0">
                <a:cs typeface="Arial" pitchFamily="34" charset="0"/>
              </a:rPr>
              <a:t>MyFloridaMarketPlace</a:t>
            </a:r>
            <a:r>
              <a:rPr lang="en-US" dirty="0" smtClean="0"/>
              <a:t> automatically sends the order to the vendor via the vendor’s preferred method.</a:t>
            </a:r>
          </a:p>
          <a:p>
            <a:endParaRPr lang="en-US" dirty="0" smtClean="0"/>
          </a:p>
          <a:p>
            <a:r>
              <a:rPr lang="en-US" dirty="0" smtClean="0"/>
              <a:t>The vendor fills the order and provides you with the desired commodities or services.</a:t>
            </a:r>
          </a:p>
        </p:txBody>
      </p:sp>
      <p:sp>
        <p:nvSpPr>
          <p:cNvPr id="56324" name="Slide Number Placeholder 3"/>
          <p:cNvSpPr>
            <a:spLocks noGrp="1"/>
          </p:cNvSpPr>
          <p:nvPr>
            <p:ph type="sldNum" sz="quarter" idx="5"/>
          </p:nvPr>
        </p:nvSpPr>
        <p:spPr>
          <a:noFill/>
        </p:spPr>
        <p:txBody>
          <a:bodyPr/>
          <a:lstStyle/>
          <a:p>
            <a:fld id="{327FCB07-EC89-4466-A7BA-E001DF4C4C9B}"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lvl="0"/>
            <a:r>
              <a:rPr lang="en-US" dirty="0"/>
              <a:t>MyFloridaMarketPlace, also known as </a:t>
            </a:r>
            <a:r>
              <a:rPr lang="en-US" dirty="0" smtClean="0"/>
              <a:t>MFMP, </a:t>
            </a:r>
            <a:r>
              <a:rPr lang="en-US" dirty="0"/>
              <a:t>is the </a:t>
            </a:r>
            <a:r>
              <a:rPr lang="en-US" dirty="0" smtClean="0"/>
              <a:t>State</a:t>
            </a:r>
            <a:r>
              <a:rPr lang="en-US" baseline="0" dirty="0" smtClean="0"/>
              <a:t> </a:t>
            </a:r>
            <a:r>
              <a:rPr lang="en-US" dirty="0" smtClean="0"/>
              <a:t>of </a:t>
            </a:r>
            <a:r>
              <a:rPr lang="en-US" dirty="0"/>
              <a:t>Florida’s electronic procurement system, which began in July 2003.</a:t>
            </a:r>
          </a:p>
          <a:p>
            <a:r>
              <a:rPr lang="en-US" dirty="0"/>
              <a:t> </a:t>
            </a:r>
          </a:p>
          <a:p>
            <a:pPr lvl="0"/>
            <a:r>
              <a:rPr lang="en-US" dirty="0"/>
              <a:t>When used completely, </a:t>
            </a:r>
            <a:r>
              <a:rPr lang="en-US" dirty="0" smtClean="0"/>
              <a:t>MyFloridaMarketPlace </a:t>
            </a:r>
            <a:r>
              <a:rPr lang="en-US" dirty="0"/>
              <a:t>provides a complete audit trail from procurement to payment.  It records your </a:t>
            </a:r>
            <a:r>
              <a:rPr lang="en-US" dirty="0" smtClean="0"/>
              <a:t>requisitions, </a:t>
            </a:r>
            <a:r>
              <a:rPr lang="en-US" dirty="0"/>
              <a:t>purchase orders, and your receiving reports all the way to invoicing and payment. </a:t>
            </a:r>
            <a:r>
              <a:rPr lang="en-US" dirty="0" smtClean="0"/>
              <a:t>MFMP</a:t>
            </a:r>
            <a:r>
              <a:rPr lang="en-US" baseline="0" dirty="0" smtClean="0"/>
              <a:t> also keeps a history of all actions completed within the transaction. This allows for review of what information was changed and who initiated the change.</a:t>
            </a:r>
            <a:endParaRPr lang="en-US" dirty="0"/>
          </a:p>
          <a:p>
            <a:pPr lvl="0"/>
            <a:endParaRPr lang="en-US" dirty="0"/>
          </a:p>
          <a:p>
            <a:pPr lvl="0"/>
            <a:r>
              <a:rPr lang="en-US" dirty="0" smtClean="0"/>
              <a:t>MyFloridaMarketPlace </a:t>
            </a:r>
            <a:r>
              <a:rPr lang="en-US" dirty="0"/>
              <a:t>is an Internet-based program available 24/7.  With </a:t>
            </a:r>
            <a:r>
              <a:rPr lang="en-US" dirty="0" smtClean="0"/>
              <a:t>MyFloridaMarketPlace </a:t>
            </a:r>
            <a:r>
              <a:rPr lang="en-US" dirty="0"/>
              <a:t>you can access online catalogs and information about vendors and their registration.</a:t>
            </a:r>
          </a:p>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z="1200" b="0" i="0" u="none" strike="noStrike" kern="1200" baseline="0" dirty="0" smtClean="0">
                <a:solidFill>
                  <a:schemeClr val="tx1"/>
                </a:solidFill>
                <a:latin typeface="Calibri" panose="020F0502020204030204" pitchFamily="34" charset="0"/>
                <a:ea typeface="+mn-ea"/>
                <a:cs typeface="+mn-cs"/>
              </a:rPr>
              <a:t>If you select your requisition to auto encumber through MFMP, the encumbrance number and the order number are the same and will be preceded by A.  If you select to unencumber your order, the order number is preceded with PO.  If the order is unencumbered and set up against a STC, it may be preceded with C or MA.</a:t>
            </a:r>
            <a:endParaRPr lang="en-US" dirty="0"/>
          </a:p>
        </p:txBody>
      </p:sp>
      <p:sp>
        <p:nvSpPr>
          <p:cNvPr id="56324" name="Slide Number Placeholder 3"/>
          <p:cNvSpPr>
            <a:spLocks noGrp="1"/>
          </p:cNvSpPr>
          <p:nvPr>
            <p:ph type="sldNum" sz="quarter" idx="5"/>
          </p:nvPr>
        </p:nvSpPr>
        <p:spPr>
          <a:noFill/>
        </p:spPr>
        <p:txBody>
          <a:bodyPr/>
          <a:lstStyle/>
          <a:p>
            <a:fld id="{327FCB07-EC89-4466-A7BA-E001DF4C4C9B}"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custDataLst>
              <p:tags r:id="rId1"/>
            </p:custDataLst>
          </p:nvPr>
        </p:nvSpPr>
        <p:spPr>
          <a:noFill/>
          <a:ln/>
        </p:spPr>
        <p:txBody>
          <a:bodyPr/>
          <a:lstStyle/>
          <a:p>
            <a:r>
              <a:rPr lang="en-US" dirty="0" smtClean="0"/>
              <a:t>When you create a requisition in </a:t>
            </a:r>
            <a:r>
              <a:rPr lang="en-US" dirty="0" smtClean="0">
                <a:cs typeface="Arial" pitchFamily="34" charset="0"/>
              </a:rPr>
              <a:t>MyFloridaMarketPlace</a:t>
            </a:r>
            <a:r>
              <a:rPr lang="en-US" dirty="0" smtClean="0"/>
              <a:t>, it becomes a purchase order and the vendor receives the approved PO electronically.</a:t>
            </a:r>
          </a:p>
          <a:p>
            <a:endParaRPr lang="en-US" dirty="0" smtClean="0"/>
          </a:p>
          <a:p>
            <a:r>
              <a:rPr lang="en-US" dirty="0" smtClean="0"/>
              <a:t>Remember:  The purchase order is a contract between the vendor and the State. </a:t>
            </a:r>
          </a:p>
          <a:p>
            <a:r>
              <a:rPr lang="en-US" dirty="0" smtClean="0"/>
              <a:t>You need to set up your purchase order the same way the vendor will invoice it.</a:t>
            </a:r>
          </a:p>
          <a:p>
            <a:r>
              <a:rPr lang="en-US" dirty="0" smtClean="0"/>
              <a:t>For example; are you purchasing 1 case of 12 widgets, or 12 individual widgets?  </a:t>
            </a:r>
          </a:p>
          <a:p>
            <a:r>
              <a:rPr lang="en-US" dirty="0" smtClean="0"/>
              <a:t>Include information to document the purchase such as a justification or vendor quotes.</a:t>
            </a:r>
          </a:p>
          <a:p>
            <a:endParaRPr lang="en-US" dirty="0" smtClean="0"/>
          </a:p>
          <a:p>
            <a:r>
              <a:rPr lang="en-US" dirty="0" smtClean="0"/>
              <a:t>If your purchase order is set up incorrectly, you may confuse your vendor, or create confusion with the payment. These items may even prevent you from completing a change order later.</a:t>
            </a:r>
          </a:p>
          <a:p>
            <a:endParaRPr lang="en-US" dirty="0" smtClean="0"/>
          </a:p>
          <a:p>
            <a:r>
              <a:rPr lang="en-US" dirty="0" smtClean="0"/>
              <a:t>Also, when setting up a purchase order, it’s important to always use the unit price. We will see an example of using the unit price on the next slide.</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custDataLst>
              <p:tags r:id="rId1"/>
            </p:custDataLst>
          </p:nvPr>
        </p:nvSpPr>
        <p:spPr>
          <a:noFill/>
          <a:ln/>
        </p:spPr>
        <p:txBody>
          <a:bodyPr/>
          <a:lstStyle/>
          <a:p>
            <a:r>
              <a:rPr lang="en-US" dirty="0" smtClean="0"/>
              <a:t>Let’s take a look at a best practice example for setting up a requisition.  </a:t>
            </a:r>
          </a:p>
          <a:p>
            <a:r>
              <a:rPr lang="en-US" dirty="0" smtClean="0"/>
              <a:t>For this example we need a requisition for janitorial services for the fiscal year.  </a:t>
            </a:r>
          </a:p>
          <a:p>
            <a:pPr marL="168244" indent="-168244">
              <a:buFont typeface="Arial" pitchFamily="34" charset="0"/>
              <a:buChar char="•"/>
            </a:pPr>
            <a:r>
              <a:rPr lang="en-US" dirty="0" smtClean="0"/>
              <a:t>We will make 12 payments with a fixed cost of $1,000 a month.  </a:t>
            </a:r>
          </a:p>
          <a:p>
            <a:pPr marL="168244" indent="-168244">
              <a:buFont typeface="Arial" pitchFamily="34" charset="0"/>
              <a:buChar char="•"/>
            </a:pPr>
            <a:r>
              <a:rPr lang="en-US" dirty="0" smtClean="0"/>
              <a:t>We will set up the requisition for a quantity of 12 and a unit price of $1,000.  </a:t>
            </a:r>
          </a:p>
          <a:p>
            <a:pPr marL="168244" indent="-168244">
              <a:buFont typeface="Arial" pitchFamily="34" charset="0"/>
              <a:buChar char="•"/>
            </a:pPr>
            <a:r>
              <a:rPr lang="en-US" dirty="0" smtClean="0"/>
              <a:t>This gives the requisition total of $12,000 and Finance and Accounting the ability to pay twelve invoices.</a:t>
            </a:r>
          </a:p>
          <a:p>
            <a:endParaRPr lang="en-US" dirty="0" smtClean="0"/>
          </a:p>
          <a:p>
            <a:r>
              <a:rPr lang="en-US" dirty="0" smtClean="0"/>
              <a:t>If we set up the requisition for a quantity of 1 and a unit price of $12,000, it will still give us a requisition that totals $12,000.  </a:t>
            </a:r>
          </a:p>
          <a:p>
            <a:r>
              <a:rPr lang="en-US" dirty="0" smtClean="0"/>
              <a:t>However, Finance and Accounting will be able to create only one invoice in </a:t>
            </a:r>
            <a:r>
              <a:rPr lang="en-US" dirty="0" smtClean="0">
                <a:cs typeface="Arial" pitchFamily="34" charset="0"/>
              </a:rPr>
              <a:t>MyFloridaMarketPlace</a:t>
            </a:r>
            <a:r>
              <a:rPr lang="en-US" dirty="0" smtClean="0"/>
              <a:t>. </a:t>
            </a:r>
          </a:p>
          <a:p>
            <a:r>
              <a:rPr lang="en-US" dirty="0" smtClean="0"/>
              <a:t>Every subsequent invoice will Auto Reject.  </a:t>
            </a:r>
          </a:p>
          <a:p>
            <a:endParaRPr lang="en-US" dirty="0" smtClean="0"/>
          </a:p>
          <a:p>
            <a:r>
              <a:rPr lang="en-US" dirty="0" smtClean="0"/>
              <a:t>Also, you will receive an error message when you try to create a change order.</a:t>
            </a:r>
          </a:p>
        </p:txBody>
      </p:sp>
      <p:sp>
        <p:nvSpPr>
          <p:cNvPr id="58372" name="Slide Number Placeholder 3"/>
          <p:cNvSpPr>
            <a:spLocks noGrp="1"/>
          </p:cNvSpPr>
          <p:nvPr>
            <p:ph type="sldNum" sz="quarter" idx="5"/>
          </p:nvPr>
        </p:nvSpPr>
        <p:spPr>
          <a:noFill/>
        </p:spPr>
        <p:txBody>
          <a:bodyPr/>
          <a:lstStyle/>
          <a:p>
            <a:fld id="{51C4EC79-77B8-4325-8FAD-B161361F821B}"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custDataLst>
              <p:tags r:id="rId1"/>
            </p:custDataLst>
          </p:nvPr>
        </p:nvSpPr>
        <p:spPr>
          <a:noFill/>
          <a:ln/>
        </p:spPr>
        <p:txBody>
          <a:bodyPr/>
          <a:lstStyle/>
          <a:p>
            <a:pPr eaLnBrk="1" hangingPunct="1"/>
            <a:r>
              <a:rPr lang="en-US" dirty="0" smtClean="0">
                <a:cs typeface="Arial" pitchFamily="34" charset="0"/>
              </a:rPr>
              <a:t>A blanket purchase order is an arrangement under which an agency buyer contracts with a vendor to provide an item, or group of items, ordered on an as-needed basis.  </a:t>
            </a:r>
          </a:p>
          <a:p>
            <a:pPr eaLnBrk="1" hangingPunct="1"/>
            <a:r>
              <a:rPr lang="en-US" dirty="0" smtClean="0">
                <a:cs typeface="Arial" pitchFamily="34" charset="0"/>
              </a:rPr>
              <a:t>An agency generally uses a blanket purchase order for a fiscal year period for such items as copier supplies, maintenance or services where the actual needs are unknown although needed quickly.  </a:t>
            </a:r>
          </a:p>
          <a:p>
            <a:pPr eaLnBrk="1" hangingPunct="1"/>
            <a:endParaRPr lang="en-US" dirty="0" smtClean="0">
              <a:cs typeface="Arial" pitchFamily="34" charset="0"/>
            </a:endParaRPr>
          </a:p>
          <a:p>
            <a:pPr eaLnBrk="1" hangingPunct="1"/>
            <a:r>
              <a:rPr lang="en-US" dirty="0" smtClean="0">
                <a:cs typeface="Arial" pitchFamily="34" charset="0"/>
              </a:rPr>
              <a:t>You must apply all purchasing categories, thresholds, and special requirements to blanket purchase orders, just as you would to any other purchase.  </a:t>
            </a:r>
            <a:r>
              <a:rPr lang="en-US" dirty="0" smtClean="0"/>
              <a:t>When setting up Blanket Purchase Orders make sure you include all the required information that Finance and Accounting needs in order to make the payments.  </a:t>
            </a:r>
          </a:p>
          <a:p>
            <a:endParaRPr lang="en-US" dirty="0" smtClean="0"/>
          </a:p>
          <a:p>
            <a:r>
              <a:rPr lang="en-US" dirty="0" smtClean="0"/>
              <a:t>Information to include</a:t>
            </a:r>
            <a:r>
              <a:rPr lang="en-US" baseline="0" dirty="0" smtClean="0"/>
              <a:t> with</a:t>
            </a:r>
            <a:r>
              <a:rPr lang="en-US" dirty="0" smtClean="0"/>
              <a:t> your purchase order is an adequate description, the contract period and a method of payment.</a:t>
            </a:r>
          </a:p>
          <a:p>
            <a:endParaRPr lang="en-US" dirty="0" smtClean="0"/>
          </a:p>
          <a:p>
            <a:r>
              <a:rPr lang="en-US" dirty="0" smtClean="0"/>
              <a:t>Some requisitions include services and commodities.  Set the PO up with one line as a blanket order, an estimated quantity at one dollar for the unit price, and one line with the known unit price and quantity.  </a:t>
            </a:r>
          </a:p>
          <a:p>
            <a:endParaRPr lang="en-US" dirty="0" smtClean="0"/>
          </a:p>
          <a:p>
            <a:r>
              <a:rPr lang="en-US" dirty="0" smtClean="0"/>
              <a:t>Many times, copiers should be set up this way. </a:t>
            </a:r>
          </a:p>
          <a:p>
            <a:endParaRPr lang="en-US" dirty="0" smtClean="0"/>
          </a:p>
          <a:p>
            <a:r>
              <a:rPr lang="en-US" dirty="0" smtClean="0"/>
              <a:t>Use the known monthly cost for the service period along with the number of months to pay on one line and an estimated number of copies for overage with the known overage fee on the second line.</a:t>
            </a:r>
          </a:p>
          <a:p>
            <a:endParaRPr lang="en-US" dirty="0" smtClean="0"/>
          </a:p>
        </p:txBody>
      </p:sp>
      <p:sp>
        <p:nvSpPr>
          <p:cNvPr id="60420" name="Slide Number Placeholder 3"/>
          <p:cNvSpPr>
            <a:spLocks noGrp="1"/>
          </p:cNvSpPr>
          <p:nvPr>
            <p:ph type="sldNum" sz="quarter" idx="5"/>
          </p:nvPr>
        </p:nvSpPr>
        <p:spPr>
          <a:noFill/>
        </p:spPr>
        <p:txBody>
          <a:bodyPr/>
          <a:lstStyle/>
          <a:p>
            <a:fld id="{6F94FF3A-A983-4D10-A876-42732248DBEA}"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2A0E078-7211-4A10-84CD-75C563B0D6B5}" type="slidenum">
              <a:rPr lang="en-US" smtClean="0"/>
              <a:pPr/>
              <a:t>34</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smtClean="0">
              <a:cs typeface="Arial" pitchFamily="34" charset="0"/>
            </a:endParaRPr>
          </a:p>
          <a:p>
            <a:pPr eaLnBrk="1" hangingPunct="1"/>
            <a:r>
              <a:rPr lang="en-US" dirty="0" smtClean="0">
                <a:cs typeface="Arial" pitchFamily="34" charset="0"/>
              </a:rPr>
              <a:t>DMS Memorandum No 3 (2008-2009) provides</a:t>
            </a:r>
            <a:r>
              <a:rPr lang="en-US" baseline="0" dirty="0" smtClean="0">
                <a:cs typeface="Arial" pitchFamily="34" charset="0"/>
              </a:rPr>
              <a:t> additional information about how to set up blanket purchase orders.  </a:t>
            </a:r>
          </a:p>
          <a:p>
            <a:pPr eaLnBrk="1" hangingPunct="1"/>
            <a:endParaRPr lang="en-US" baseline="0" dirty="0" smtClean="0">
              <a:cs typeface="Arial" pitchFamily="34" charset="0"/>
            </a:endParaRPr>
          </a:p>
          <a:p>
            <a:pPr eaLnBrk="1" hangingPunct="1"/>
            <a:r>
              <a:rPr lang="en-US" baseline="0" dirty="0" smtClean="0">
                <a:cs typeface="Arial" pitchFamily="34" charset="0"/>
              </a:rPr>
              <a:t>When setting up your blanket order, make sure you a</a:t>
            </a:r>
            <a:r>
              <a:rPr lang="en-US" dirty="0" smtClean="0">
                <a:cs typeface="Arial" pitchFamily="34" charset="0"/>
              </a:rPr>
              <a:t>dhere to the following guidelines and limitations:</a:t>
            </a:r>
          </a:p>
          <a:p>
            <a:pPr lvl="1" eaLnBrk="1" hangingPunct="1">
              <a:buFontTx/>
              <a:buChar char="•"/>
            </a:pPr>
            <a:r>
              <a:rPr lang="en-US" dirty="0" smtClean="0">
                <a:cs typeface="Arial" pitchFamily="34" charset="0"/>
              </a:rPr>
              <a:t>The total amount of the blanket purchase order cannot meet or exceed the Category two threshold, $35,000 for any given period unless the bid or single-source approval has been obtained or state/agency term contract is being used.</a:t>
            </a:r>
          </a:p>
          <a:p>
            <a:pPr lvl="1" eaLnBrk="1" hangingPunct="1">
              <a:buFontTx/>
              <a:buChar char="•"/>
            </a:pPr>
            <a:r>
              <a:rPr lang="en-US" dirty="0" smtClean="0">
                <a:cs typeface="Arial" pitchFamily="34" charset="0"/>
              </a:rPr>
              <a:t>Blanket purchase orders should not be for a period exceeding one fiscal year and not less than one quarter.  Blanket purchase orders may not cross fiscal year lines.  (Example:  You buy a new copier in January and want to do a blanket purchase order for supplies.  Issue the blanket purchase order through June 30 for the current fiscal year.)</a:t>
            </a:r>
          </a:p>
          <a:p>
            <a:pPr lvl="1" eaLnBrk="1" hangingPunct="1">
              <a:buFontTx/>
              <a:buChar char="•"/>
            </a:pPr>
            <a:r>
              <a:rPr lang="en-US" dirty="0" smtClean="0">
                <a:cs typeface="Arial" pitchFamily="34" charset="0"/>
              </a:rPr>
              <a:t>Blanket</a:t>
            </a:r>
            <a:r>
              <a:rPr lang="en-US" baseline="0" dirty="0" smtClean="0">
                <a:cs typeface="Arial" pitchFamily="34" charset="0"/>
              </a:rPr>
              <a:t> purchase orders</a:t>
            </a:r>
            <a:r>
              <a:rPr lang="en-US" dirty="0" smtClean="0">
                <a:cs typeface="Arial" pitchFamily="34" charset="0"/>
              </a:rPr>
              <a:t> must contain a statement outlining the maximum dollar amount allowed per purchase and a list of personnel authorized to use the purchase order.</a:t>
            </a:r>
          </a:p>
          <a:p>
            <a:pPr marL="448650" lvl="1" defTabSz="897301">
              <a:buFontTx/>
              <a:buChar char="•"/>
              <a:defRPr/>
            </a:pPr>
            <a:r>
              <a:rPr lang="en-US" dirty="0" smtClean="0">
                <a:cs typeface="Arial" pitchFamily="34" charset="0"/>
              </a:rPr>
              <a:t>Use blanket purchase orders only where they are necessary, where last minute purchases are common or where you are setting up purchases for the entire fiscal year.</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67A12BC-7DDE-4A9C-BFBD-C63E6CDB0600}" type="slidenum">
              <a:rPr lang="en-US" smtClean="0"/>
              <a:pPr/>
              <a:t>35</a:t>
            </a:fld>
            <a:endParaRPr lang="en-US"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Requesters begin the purchasing process.  Requesters can create and submit requisitions. They can create change orders for their previously established orders.  Requesters who have desktop receiving can complete receipts. Requesters can also search and copy orders they create.</a:t>
            </a:r>
          </a:p>
          <a:p>
            <a:pPr eaLnBrk="1" hangingPunct="1"/>
            <a:endParaRPr lang="en-US" dirty="0" smtClean="0"/>
          </a:p>
          <a:p>
            <a:pPr eaLnBrk="1" hangingPunct="1"/>
            <a:r>
              <a:rPr lang="en-US" dirty="0" smtClean="0"/>
              <a:t>In MFMP, everyone has</a:t>
            </a:r>
            <a:r>
              <a:rPr lang="en-US" baseline="0" dirty="0" smtClean="0"/>
              <a:t> the ability to </a:t>
            </a:r>
            <a:r>
              <a:rPr lang="en-US" dirty="0" smtClean="0"/>
              <a:t>create invoices against approved orders.  Check</a:t>
            </a:r>
            <a:r>
              <a:rPr lang="en-US" baseline="0" dirty="0" smtClean="0"/>
              <a:t> with your agency to determine if you the requester is responsible for this part of the process.</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cs typeface="Arial" pitchFamily="34" charset="0"/>
              </a:rPr>
              <a:t>The Division of State Purchasing creates statewide contracts and agreements for use by state agencies, local governments, educational institutions, and other entities. </a:t>
            </a:r>
          </a:p>
          <a:p>
            <a:pPr>
              <a:defRPr/>
            </a:pPr>
            <a:endParaRPr lang="en-US" dirty="0" smtClean="0">
              <a:cs typeface="Arial" pitchFamily="34" charset="0"/>
            </a:endParaRPr>
          </a:p>
          <a:p>
            <a:pPr>
              <a:defRPr/>
            </a:pPr>
            <a:r>
              <a:rPr lang="en-US" dirty="0" smtClean="0">
                <a:cs typeface="Arial" pitchFamily="34" charset="0"/>
              </a:rPr>
              <a:t>These agreements enable the state to pool buying power to lower total costs and reduce administrative burden while complying with Florida’s purchasing laws.</a:t>
            </a:r>
          </a:p>
          <a:p>
            <a:pPr>
              <a:defRPr/>
            </a:pPr>
            <a:endParaRPr lang="en-US" dirty="0" smtClean="0">
              <a:cs typeface="Arial" pitchFamily="34" charset="0"/>
            </a:endParaRPr>
          </a:p>
          <a:p>
            <a:pPr>
              <a:defRPr/>
            </a:pPr>
            <a:r>
              <a:rPr lang="en-US" dirty="0" smtClean="0">
                <a:cs typeface="Arial" pitchFamily="34" charset="0"/>
              </a:rPr>
              <a:t>Use of State Term Contracts is mandatory for state agencies, under section </a:t>
            </a:r>
            <a:r>
              <a:rPr lang="en-US" dirty="0" smtClean="0">
                <a:cs typeface="Arial" pitchFamily="34" charset="0"/>
                <a:hlinkClick r:id="rId3"/>
              </a:rPr>
              <a:t>287.056</a:t>
            </a:r>
            <a:r>
              <a:rPr lang="en-US" dirty="0" smtClean="0">
                <a:cs typeface="Arial" pitchFamily="34" charset="0"/>
              </a:rPr>
              <a:t> Florida Statutes. State Term Contracts are set up in MyFloridaMarketPlace as Line Item</a:t>
            </a:r>
            <a:r>
              <a:rPr lang="en-US" baseline="0" dirty="0" smtClean="0">
                <a:cs typeface="Arial" pitchFamily="34" charset="0"/>
              </a:rPr>
              <a:t> or</a:t>
            </a:r>
            <a:r>
              <a:rPr lang="en-US" dirty="0" smtClean="0">
                <a:cs typeface="Arial" pitchFamily="34" charset="0"/>
              </a:rPr>
              <a:t> punch-out catalogs.  </a:t>
            </a:r>
          </a:p>
          <a:p>
            <a:pPr>
              <a:defRPr/>
            </a:pPr>
            <a:endParaRPr lang="en-US" dirty="0" smtClean="0">
              <a:cs typeface="Arial" pitchFamily="34" charset="0"/>
            </a:endParaRPr>
          </a:p>
          <a:p>
            <a:pPr>
              <a:defRPr/>
            </a:pPr>
            <a:endParaRPr lang="en-US" dirty="0" smtClean="0"/>
          </a:p>
          <a:p>
            <a:pPr>
              <a:defRPr/>
            </a:pPr>
            <a:endParaRPr lang="en-US" dirty="0"/>
          </a:p>
        </p:txBody>
      </p:sp>
      <p:sp>
        <p:nvSpPr>
          <p:cNvPr id="63492" name="Slide Number Placeholder 3"/>
          <p:cNvSpPr>
            <a:spLocks noGrp="1"/>
          </p:cNvSpPr>
          <p:nvPr>
            <p:ph type="sldNum" sz="quarter" idx="5"/>
          </p:nvPr>
        </p:nvSpPr>
        <p:spPr>
          <a:noFill/>
        </p:spPr>
        <p:txBody>
          <a:bodyPr/>
          <a:lstStyle/>
          <a:p>
            <a:fld id="{A3255662-C328-49CB-9133-A1FB854C8E94}"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6CA4E31-E7BC-4EB0-B3C4-798873061385}" type="slidenum">
              <a:rPr lang="en-US" smtClean="0">
                <a:solidFill>
                  <a:srgbClr val="000000"/>
                </a:solidFill>
              </a:rPr>
              <a:pPr/>
              <a:t>37</a:t>
            </a:fld>
            <a:endParaRPr lang="en-US" dirty="0" smtClean="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custDataLst>
              <p:tags r:id="rId1"/>
            </p:custDataLst>
          </p:nvPr>
        </p:nvSpPr>
        <p:spPr>
          <a:noFill/>
          <a:ln/>
        </p:spPr>
        <p:txBody>
          <a:bodyPr/>
          <a:lstStyle/>
          <a:p>
            <a:r>
              <a:rPr lang="en-US" sz="1000" dirty="0" smtClean="0">
                <a:cs typeface="Arial" pitchFamily="34" charset="0"/>
              </a:rPr>
              <a:t>There are two type of Catalogs available; line item and punch-out.</a:t>
            </a:r>
          </a:p>
          <a:p>
            <a:endParaRPr lang="en-US" sz="1000" dirty="0" smtClean="0">
              <a:cs typeface="Arial" pitchFamily="34" charset="0"/>
            </a:endParaRPr>
          </a:p>
          <a:p>
            <a:r>
              <a:rPr lang="en-US" sz="1000" dirty="0" smtClean="0">
                <a:cs typeface="Arial" pitchFamily="34" charset="0"/>
              </a:rPr>
              <a:t>MFMP </a:t>
            </a:r>
            <a:r>
              <a:rPr lang="en-US" sz="1000" dirty="0">
                <a:cs typeface="Arial" pitchFamily="34" charset="0"/>
              </a:rPr>
              <a:t>enters Line item catalogs by line item.  </a:t>
            </a:r>
            <a:r>
              <a:rPr lang="en-US" sz="1000" dirty="0" smtClean="0">
                <a:cs typeface="Arial" pitchFamily="34" charset="0"/>
              </a:rPr>
              <a:t>You can search </a:t>
            </a:r>
            <a:r>
              <a:rPr lang="en-US" sz="1000" dirty="0">
                <a:cs typeface="Arial" pitchFamily="34" charset="0"/>
              </a:rPr>
              <a:t>for these items </a:t>
            </a:r>
            <a:r>
              <a:rPr lang="en-US" sz="1000" dirty="0" smtClean="0">
                <a:cs typeface="Arial" pitchFamily="34" charset="0"/>
              </a:rPr>
              <a:t>by </a:t>
            </a:r>
            <a:r>
              <a:rPr lang="en-US" sz="1000" dirty="0">
                <a:cs typeface="Arial" pitchFamily="34" charset="0"/>
              </a:rPr>
              <a:t>item </a:t>
            </a:r>
            <a:r>
              <a:rPr lang="en-US" sz="1000" dirty="0" smtClean="0">
                <a:cs typeface="Arial" pitchFamily="34" charset="0"/>
              </a:rPr>
              <a:t>description</a:t>
            </a:r>
            <a:r>
              <a:rPr lang="en-US" sz="1000" baseline="0" dirty="0" smtClean="0">
                <a:cs typeface="Arial" pitchFamily="34" charset="0"/>
              </a:rPr>
              <a:t>, number </a:t>
            </a:r>
            <a:r>
              <a:rPr lang="en-US" sz="1000" dirty="0" smtClean="0">
                <a:cs typeface="Arial" pitchFamily="34" charset="0"/>
              </a:rPr>
              <a:t>or </a:t>
            </a:r>
            <a:r>
              <a:rPr lang="en-US" sz="1000" dirty="0">
                <a:cs typeface="Arial" pitchFamily="34" charset="0"/>
              </a:rPr>
              <a:t>by contract.  When you locate the desired item, select </a:t>
            </a:r>
            <a:r>
              <a:rPr lang="en-US" sz="1000" dirty="0" smtClean="0">
                <a:cs typeface="Arial" pitchFamily="34" charset="0"/>
              </a:rPr>
              <a:t>"Add </a:t>
            </a:r>
            <a:r>
              <a:rPr lang="en-US" sz="1000" dirty="0">
                <a:cs typeface="Arial" pitchFamily="34" charset="0"/>
              </a:rPr>
              <a:t>to </a:t>
            </a:r>
            <a:r>
              <a:rPr lang="en-US" sz="1000" dirty="0" smtClean="0">
                <a:cs typeface="Arial" pitchFamily="34" charset="0"/>
              </a:rPr>
              <a:t>Cart" </a:t>
            </a:r>
            <a:r>
              <a:rPr lang="en-US" sz="1000" dirty="0">
                <a:cs typeface="Arial" pitchFamily="34" charset="0"/>
              </a:rPr>
              <a:t>and MyFloridaMarketPlace enters the item information into your requisition.</a:t>
            </a:r>
          </a:p>
          <a:p>
            <a:endParaRPr lang="en-US" sz="1000" dirty="0">
              <a:cs typeface="Arial" pitchFamily="34" charset="0"/>
            </a:endParaRPr>
          </a:p>
          <a:p>
            <a:r>
              <a:rPr lang="en-US" sz="1000" dirty="0">
                <a:cs typeface="Arial" pitchFamily="34" charset="0"/>
              </a:rPr>
              <a:t>Punchout catalogs allow you to punchout directly to the supplier’s website.  </a:t>
            </a:r>
            <a:r>
              <a:rPr lang="en-US" sz="1000" dirty="0" smtClean="0">
                <a:cs typeface="Arial" pitchFamily="34" charset="0"/>
              </a:rPr>
              <a:t>The website has Florida contract specific pricing and  </a:t>
            </a:r>
            <a:r>
              <a:rPr lang="en-US" sz="1000" dirty="0">
                <a:cs typeface="Arial" pitchFamily="34" charset="0"/>
              </a:rPr>
              <a:t>allows you to add items to your shopping </a:t>
            </a:r>
            <a:r>
              <a:rPr lang="en-US" sz="1000" dirty="0" smtClean="0">
                <a:cs typeface="Arial" pitchFamily="34" charset="0"/>
              </a:rPr>
              <a:t>cart</a:t>
            </a:r>
            <a:r>
              <a:rPr lang="en-US" sz="1000" baseline="0" dirty="0" smtClean="0">
                <a:cs typeface="Arial" pitchFamily="34" charset="0"/>
              </a:rPr>
              <a:t> giving customers an Amazon.com type shopping experience.</a:t>
            </a:r>
            <a:endParaRPr lang="en-US" sz="1000" dirty="0">
              <a:cs typeface="Arial" pitchFamily="34" charset="0"/>
            </a:endParaRPr>
          </a:p>
          <a:p>
            <a:endParaRPr lang="en-US" sz="1000" dirty="0">
              <a:cs typeface="Arial" pitchFamily="34" charset="0"/>
            </a:endParaRPr>
          </a:p>
          <a:p>
            <a:r>
              <a:rPr lang="en-US" sz="1000" dirty="0">
                <a:cs typeface="Arial" pitchFamily="34" charset="0"/>
              </a:rPr>
              <a:t>When you complete your shopping, </a:t>
            </a:r>
            <a:r>
              <a:rPr lang="en-US" sz="1000" dirty="0" smtClean="0">
                <a:cs typeface="Arial" pitchFamily="34" charset="0"/>
              </a:rPr>
              <a:t>checkout </a:t>
            </a:r>
            <a:r>
              <a:rPr lang="en-US" sz="1000" dirty="0">
                <a:cs typeface="Arial" pitchFamily="34" charset="0"/>
              </a:rPr>
              <a:t>from the supplier website and MyFloridaMarketPlace populates items on your requisition. </a:t>
            </a:r>
          </a:p>
          <a:p>
            <a:endParaRPr lang="en-US" sz="1000" dirty="0">
              <a:cs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cs typeface="Arial" pitchFamily="34" charset="0"/>
              </a:rPr>
              <a:t>The MyFloridaMarketPlace requisition process starts in one of two ways.</a:t>
            </a:r>
          </a:p>
          <a:p>
            <a:endParaRPr lang="en-US" dirty="0" smtClean="0">
              <a:cs typeface="Arial" pitchFamily="34" charset="0"/>
            </a:endParaRPr>
          </a:p>
          <a:p>
            <a:r>
              <a:rPr lang="en-US" dirty="0" smtClean="0">
                <a:cs typeface="Arial" pitchFamily="34" charset="0"/>
              </a:rPr>
              <a:t>From the Dashboard, to create a requisition, you can either search the catalog or you can click on the Requisition link under Create in the Common Actions section.  Either action kicks off the process. </a:t>
            </a:r>
          </a:p>
          <a:p>
            <a:endParaRPr lang="en-US" dirty="0" smtClean="0"/>
          </a:p>
          <a:p>
            <a:endParaRPr lang="en-US" dirty="0" smtClean="0"/>
          </a:p>
        </p:txBody>
      </p:sp>
      <p:sp>
        <p:nvSpPr>
          <p:cNvPr id="65540" name="Slide Number Placeholder 3"/>
          <p:cNvSpPr>
            <a:spLocks noGrp="1"/>
          </p:cNvSpPr>
          <p:nvPr>
            <p:ph type="sldNum" sz="quarter" idx="5"/>
          </p:nvPr>
        </p:nvSpPr>
        <p:spPr>
          <a:noFill/>
        </p:spPr>
        <p:txBody>
          <a:bodyPr/>
          <a:lstStyle/>
          <a:p>
            <a:fld id="{EE8D0D9C-FB82-42F2-B34F-B6AC48CFC4BB}"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417F898-7B13-4738-BFE4-E1CB64A5591A}" type="slidenum">
              <a:rPr lang="en-US" smtClean="0">
                <a:solidFill>
                  <a:srgbClr val="000000"/>
                </a:solidFill>
              </a:rPr>
              <a:pPr/>
              <a:t>39</a:t>
            </a:fld>
            <a:endParaRPr lang="en-US" dirty="0"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custDataLst>
              <p:tags r:id="rId1"/>
            </p:custDataLst>
          </p:nvPr>
        </p:nvSpPr>
        <p:spPr>
          <a:noFill/>
          <a:ln/>
        </p:spPr>
        <p:txBody>
          <a:bodyPr/>
          <a:lstStyle/>
          <a:p>
            <a:pPr eaLnBrk="1" hangingPunct="1"/>
            <a:r>
              <a:rPr lang="en-US" dirty="0" smtClean="0">
                <a:cs typeface="Arial" pitchFamily="34" charset="0"/>
              </a:rPr>
              <a:t>Create catalog orders when appropriate to comply with state law and to reduce data entry.</a:t>
            </a:r>
          </a:p>
          <a:p>
            <a:pPr eaLnBrk="1" hangingPunct="1"/>
            <a:endParaRPr lang="en-US" dirty="0" smtClean="0">
              <a:cs typeface="Arial" pitchFamily="34" charset="0"/>
            </a:endParaRPr>
          </a:p>
          <a:p>
            <a:pPr eaLnBrk="1" hangingPunct="1"/>
            <a:r>
              <a:rPr lang="en-US" dirty="0" smtClean="0">
                <a:cs typeface="Arial" pitchFamily="34" charset="0"/>
              </a:rPr>
              <a:t>MyFloridaMarketPlace auto-populates several fields on a catalog requisition.  These include:</a:t>
            </a:r>
          </a:p>
          <a:p>
            <a:pPr eaLnBrk="1" hangingPunct="1">
              <a:buFontTx/>
              <a:buChar char="•"/>
            </a:pPr>
            <a:r>
              <a:rPr lang="en-US" dirty="0" smtClean="0">
                <a:cs typeface="Arial" pitchFamily="34" charset="0"/>
              </a:rPr>
              <a:t>Vendor Information</a:t>
            </a:r>
          </a:p>
          <a:p>
            <a:pPr eaLnBrk="1" hangingPunct="1">
              <a:buFontTx/>
              <a:buChar char="•"/>
            </a:pPr>
            <a:r>
              <a:rPr lang="en-US" dirty="0" smtClean="0">
                <a:cs typeface="Arial" pitchFamily="34" charset="0"/>
              </a:rPr>
              <a:t>Commodity Code</a:t>
            </a:r>
          </a:p>
          <a:p>
            <a:pPr eaLnBrk="1" hangingPunct="1">
              <a:buFontTx/>
              <a:buChar char="•"/>
            </a:pPr>
            <a:r>
              <a:rPr lang="en-US" dirty="0" smtClean="0">
                <a:cs typeface="Arial" pitchFamily="34" charset="0"/>
              </a:rPr>
              <a:t>Method of Procurement</a:t>
            </a:r>
            <a:r>
              <a:rPr lang="en-US" baseline="0" dirty="0" smtClean="0">
                <a:cs typeface="Arial" pitchFamily="34" charset="0"/>
              </a:rPr>
              <a:t> </a:t>
            </a:r>
          </a:p>
          <a:p>
            <a:pPr eaLnBrk="1" hangingPunct="1">
              <a:buFontTx/>
              <a:buChar char="•"/>
            </a:pPr>
            <a:r>
              <a:rPr lang="en-US" dirty="0" smtClean="0">
                <a:cs typeface="Arial" pitchFamily="34" charset="0"/>
              </a:rPr>
              <a:t>Item Description</a:t>
            </a:r>
          </a:p>
          <a:p>
            <a:pPr eaLnBrk="1" hangingPunct="1">
              <a:buFontTx/>
              <a:buChar char="•"/>
            </a:pPr>
            <a:r>
              <a:rPr lang="en-US" dirty="0" smtClean="0">
                <a:cs typeface="Arial" pitchFamily="34" charset="0"/>
              </a:rPr>
              <a:t>Item Unit Price</a:t>
            </a:r>
          </a:p>
          <a:p>
            <a:pPr eaLnBrk="1" hangingPunct="1">
              <a:buFontTx/>
              <a:buChar char="•"/>
            </a:pPr>
            <a:r>
              <a:rPr lang="en-US" dirty="0" smtClean="0">
                <a:cs typeface="Arial" pitchFamily="34" charset="0"/>
              </a:rPr>
              <a:t>Supplier Part Number</a:t>
            </a:r>
          </a:p>
          <a:p>
            <a:pPr eaLnBrk="1" hangingPunct="1">
              <a:buFontTx/>
              <a:buChar char="•"/>
            </a:pPr>
            <a:r>
              <a:rPr lang="en-US" dirty="0" smtClean="0">
                <a:cs typeface="Arial" pitchFamily="34" charset="0"/>
              </a:rPr>
              <a:t>State Term Contract number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cs typeface="Arial" pitchFamily="34" charset="0"/>
              </a:rPr>
              <a:t>MyFloridaMarketPlace reduces error rates by</a:t>
            </a:r>
            <a:r>
              <a:rPr lang="en-US" baseline="0" dirty="0" smtClean="0">
                <a:cs typeface="Arial" pitchFamily="34" charset="0"/>
              </a:rPr>
              <a:t> validating purchasing and Finance and Accounting information. </a:t>
            </a:r>
            <a:br>
              <a:rPr lang="en-US" baseline="0" dirty="0" smtClean="0">
                <a:cs typeface="Arial" pitchFamily="34" charset="0"/>
              </a:rPr>
            </a:br>
            <a:r>
              <a:rPr lang="en-US" baseline="0" dirty="0" smtClean="0">
                <a:cs typeface="Arial" pitchFamily="34" charset="0"/>
              </a:rPr>
              <a:t>It allows for faster order processing through automating the transaction workflow and delivery to the supplier.</a:t>
            </a:r>
          </a:p>
          <a:p>
            <a:endParaRPr lang="en-US" baseline="0" dirty="0" smtClean="0">
              <a:cs typeface="Arial" pitchFamily="34" charset="0"/>
            </a:endParaRPr>
          </a:p>
          <a:p>
            <a:r>
              <a:rPr lang="en-US" dirty="0" smtClean="0">
                <a:cs typeface="Arial" pitchFamily="34" charset="0"/>
              </a:rPr>
              <a:t>When agencies make all purchases through MyFloridaMarketPlace, the system captures spend data for the entire state, as a single entity. </a:t>
            </a:r>
          </a:p>
          <a:p>
            <a:r>
              <a:rPr lang="en-US" dirty="0" smtClean="0">
                <a:cs typeface="Arial" pitchFamily="34" charset="0"/>
              </a:rPr>
              <a:t>That data is then accessible for leveraging during contract and purchasing negotiations to deliver best available pricing for all agencies.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dirty="0" smtClean="0"/>
              <a:t>When you search for products in catalogs, type in keywords and refine your search using the left navigation panel.</a:t>
            </a:r>
          </a:p>
          <a:p>
            <a:endParaRPr lang="en-US" dirty="0" smtClean="0"/>
          </a:p>
          <a:p>
            <a:r>
              <a:rPr lang="en-US" dirty="0" smtClean="0"/>
              <a:t>For example, search for the word “paper.” Use the “Refine your results” box on the left of the screen to view items listed with related contracts, keywords or sold by a specific supplier.  </a:t>
            </a:r>
          </a:p>
        </p:txBody>
      </p:sp>
      <p:sp>
        <p:nvSpPr>
          <p:cNvPr id="67588" name="Slide Number Placeholder 3"/>
          <p:cNvSpPr>
            <a:spLocks noGrp="1"/>
          </p:cNvSpPr>
          <p:nvPr>
            <p:ph type="sldNum" sz="quarter" idx="5"/>
          </p:nvPr>
        </p:nvSpPr>
        <p:spPr>
          <a:noFill/>
        </p:spPr>
        <p:txBody>
          <a:bodyPr/>
          <a:lstStyle/>
          <a:p>
            <a:fld id="{B4F6F403-FA6D-43E3-957E-127A66E51CD0}"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US" dirty="0">
                <a:solidFill>
                  <a:srgbClr val="595959"/>
                </a:solidFill>
                <a:cs typeface="Arial" pitchFamily="34" charset="0"/>
              </a:rPr>
              <a:t>You can customize your search results view to return several items in a condensed format, by clicking on the Thumbnails link.  You can also choose to sort your items by price or relevance.  </a:t>
            </a:r>
            <a:endParaRPr lang="en-US" dirty="0" smtClean="0">
              <a:solidFill>
                <a:srgbClr val="595959"/>
              </a:solidFill>
            </a:endParaRPr>
          </a:p>
          <a:p>
            <a:endParaRPr lang="en-US" dirty="0" smtClean="0"/>
          </a:p>
        </p:txBody>
      </p:sp>
      <p:sp>
        <p:nvSpPr>
          <p:cNvPr id="68612" name="Slide Number Placeholder 3"/>
          <p:cNvSpPr>
            <a:spLocks noGrp="1"/>
          </p:cNvSpPr>
          <p:nvPr>
            <p:ph type="sldNum" sz="quarter" idx="5"/>
          </p:nvPr>
        </p:nvSpPr>
        <p:spPr>
          <a:noFill/>
        </p:spPr>
        <p:txBody>
          <a:bodyPr/>
          <a:lstStyle/>
          <a:p>
            <a:fld id="{6D4FF2C6-1855-48B8-B945-1204749B0A03}"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dirty="0" smtClean="0">
                <a:cs typeface="Arial" pitchFamily="34" charset="0"/>
              </a:rPr>
              <a:t>You can compare catalog line items to help you make your purchase.  Select the items you want to compare by clicking the box to the left of the item and click "Compare."</a:t>
            </a:r>
          </a:p>
          <a:p>
            <a:endParaRPr lang="en-US" dirty="0" smtClean="0">
              <a:cs typeface="Arial" pitchFamily="34" charset="0"/>
            </a:endParaRPr>
          </a:p>
        </p:txBody>
      </p:sp>
      <p:sp>
        <p:nvSpPr>
          <p:cNvPr id="69636" name="Slide Number Placeholder 3"/>
          <p:cNvSpPr>
            <a:spLocks noGrp="1"/>
          </p:cNvSpPr>
          <p:nvPr>
            <p:ph type="sldNum" sz="quarter" idx="5"/>
          </p:nvPr>
        </p:nvSpPr>
        <p:spPr>
          <a:noFill/>
        </p:spPr>
        <p:txBody>
          <a:bodyPr/>
          <a:lstStyle/>
          <a:p>
            <a:fld id="{83E1A7DF-B0E6-4BEC-969C-3F48CCC24EA3}"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44740C0-152C-410D-941B-B666FA41011F}" type="slidenum">
              <a:rPr lang="en-US" smtClean="0">
                <a:solidFill>
                  <a:srgbClr val="000000"/>
                </a:solidFill>
              </a:rPr>
              <a:pPr/>
              <a:t>43</a:t>
            </a:fld>
            <a:endParaRPr lang="en-US" dirty="0" smtClean="0">
              <a:solidFill>
                <a:srgbClr val="000000"/>
              </a:solidFill>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custDataLst>
              <p:tags r:id="rId1"/>
            </p:custDataLst>
          </p:nvPr>
        </p:nvSpPr>
        <p:spPr>
          <a:noFill/>
          <a:ln/>
        </p:spPr>
        <p:txBody>
          <a:bodyPr/>
          <a:lstStyle/>
          <a:p>
            <a:pPr eaLnBrk="1" hangingPunct="1"/>
            <a:r>
              <a:rPr lang="en-US" dirty="0" smtClean="0">
                <a:cs typeface="Arial" pitchFamily="34" charset="0"/>
              </a:rPr>
              <a:t>If the item you are looking for is not available through one of the state term contract line item or punchout catalogs, you can create a non-catalog requisition.</a:t>
            </a:r>
          </a:p>
          <a:p>
            <a:pPr eaLnBrk="1" hangingPunct="1"/>
            <a:endParaRPr lang="en-US" dirty="0" smtClean="0">
              <a:cs typeface="Arial" pitchFamily="34" charset="0"/>
            </a:endParaRPr>
          </a:p>
          <a:p>
            <a:pPr eaLnBrk="1" hangingPunct="1"/>
            <a:r>
              <a:rPr lang="en-US" dirty="0" smtClean="0">
                <a:cs typeface="Arial" pitchFamily="34" charset="0"/>
              </a:rPr>
              <a:t>Unlike the catalog requisition, no data pre-populates on a non-catalog requisition.  </a:t>
            </a:r>
          </a:p>
          <a:p>
            <a:pPr eaLnBrk="1" hangingPunct="1"/>
            <a:r>
              <a:rPr lang="en-US" dirty="0" smtClean="0">
                <a:cs typeface="Arial" pitchFamily="34" charset="0"/>
              </a:rPr>
              <a:t>On the non-catalog requisition, enter a full description of the product you are ordering, including the unit price and the part number if applicable.  </a:t>
            </a:r>
          </a:p>
          <a:p>
            <a:pPr eaLnBrk="1" hangingPunct="1"/>
            <a:r>
              <a:rPr lang="en-US" dirty="0" smtClean="0">
                <a:cs typeface="Arial" pitchFamily="34" charset="0"/>
              </a:rPr>
              <a:t>Select the commodity code and then select the appropriate vendor location.  </a:t>
            </a:r>
          </a:p>
          <a:p>
            <a:pPr eaLnBrk="1" hangingPunct="1"/>
            <a:endParaRPr lang="en-US" dirty="0" smtClean="0">
              <a:cs typeface="Arial" pitchFamily="34" charset="0"/>
            </a:endParaRPr>
          </a:p>
          <a:p>
            <a:pPr eaLnBrk="1" hangingPunct="1"/>
            <a:r>
              <a:rPr lang="en-US" dirty="0" smtClean="0">
                <a:cs typeface="Arial" pitchFamily="34" charset="0"/>
              </a:rPr>
              <a:t>Enter the appropriate method of procurement and if you use a Method of Procurement, of A, B, or C, you will be required to enter the applicable contract number.  If you are using the P-Card to pay for the purchase, place a check in the P-Card box.  You will have an opportunity under the Accounting Details page to enter your P-Card number and expiration date.  (For Office Depot purchase marked as P-Card, you have to include your card number)</a:t>
            </a:r>
            <a:r>
              <a:rPr lang="en-US" baseline="0" dirty="0" smtClean="0">
                <a:cs typeface="Arial" pitchFamily="34" charset="0"/>
              </a:rPr>
              <a:t>  Marking the requisition as a P-Card order will preclude F&amp;A from invoicing against the approved order.</a:t>
            </a:r>
            <a:endParaRPr lang="en-US" dirty="0" smtClean="0">
              <a:cs typeface="Arial" pitchFamily="34" charset="0"/>
            </a:endParaRPr>
          </a:p>
          <a:p>
            <a:pPr eaLnBrk="1" hangingPunct="1"/>
            <a:endParaRPr lang="en-US" dirty="0" smtClean="0">
              <a:cs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z="1100" dirty="0"/>
              <a:t>The Method of Procurement is used by management, directors and state purchasing to analyze a department or the entire state’s spend by a particular vendor or for selected commodities.  </a:t>
            </a:r>
          </a:p>
          <a:p>
            <a:endParaRPr lang="en-US" sz="1100" dirty="0"/>
          </a:p>
          <a:p>
            <a:r>
              <a:rPr lang="en-US" sz="1100" dirty="0"/>
              <a:t>The Method of Procurement identifies the purchasing method approved for the particular purchase.  If you use a Method of Procurement A, B, or C, </a:t>
            </a:r>
            <a:r>
              <a:rPr lang="en-US" sz="1100" dirty="0" smtClean="0"/>
              <a:t>MFMP requires you to </a:t>
            </a:r>
            <a:r>
              <a:rPr lang="en-US" sz="1100" dirty="0"/>
              <a:t>enter the state term contract number.  </a:t>
            </a:r>
            <a:endParaRPr lang="en-US" sz="1100" dirty="0" smtClean="0"/>
          </a:p>
          <a:p>
            <a:endParaRPr lang="en-US" sz="11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Calibri" panose="020F0502020204030204" pitchFamily="34" charset="0"/>
                <a:ea typeface="+mn-ea"/>
                <a:cs typeface="+mn-cs"/>
              </a:rPr>
              <a:t>MOP B, F, or 16, representing informal quotes, should be associated by an </a:t>
            </a:r>
            <a:r>
              <a:rPr lang="en-US" sz="1200" kern="1200" dirty="0" err="1" smtClean="0">
                <a:solidFill>
                  <a:schemeClr val="tx1"/>
                </a:solidFill>
                <a:effectLst/>
                <a:latin typeface="Calibri" panose="020F0502020204030204" pitchFamily="34" charset="0"/>
                <a:ea typeface="+mn-ea"/>
                <a:cs typeface="+mn-cs"/>
              </a:rPr>
              <a:t>eQuote</a:t>
            </a:r>
            <a:r>
              <a:rPr lang="en-US" sz="1200" kern="1200" dirty="0" smtClean="0">
                <a:solidFill>
                  <a:schemeClr val="tx1"/>
                </a:solidFill>
                <a:effectLst/>
                <a:latin typeface="Calibri" panose="020F0502020204030204" pitchFamily="34" charset="0"/>
                <a:ea typeface="+mn-ea"/>
                <a:cs typeface="+mn-cs"/>
              </a:rPr>
              <a:t> to qualify for the Utilization Metric.  For more information about </a:t>
            </a:r>
            <a:r>
              <a:rPr lang="en-US" sz="1200" kern="1200" dirty="0" err="1" smtClean="0">
                <a:solidFill>
                  <a:schemeClr val="tx1"/>
                </a:solidFill>
                <a:effectLst/>
                <a:latin typeface="Calibri" panose="020F0502020204030204" pitchFamily="34" charset="0"/>
                <a:ea typeface="+mn-ea"/>
                <a:cs typeface="+mn-cs"/>
              </a:rPr>
              <a:t>eQuotes</a:t>
            </a:r>
            <a:r>
              <a:rPr lang="en-US" sz="1200" kern="1200" dirty="0" smtClean="0">
                <a:solidFill>
                  <a:schemeClr val="tx1"/>
                </a:solidFill>
                <a:effectLst/>
                <a:latin typeface="Calibri" panose="020F0502020204030204" pitchFamily="34" charset="0"/>
                <a:ea typeface="+mn-ea"/>
                <a:cs typeface="+mn-cs"/>
              </a:rPr>
              <a:t>, see the MFMP U </a:t>
            </a:r>
            <a:r>
              <a:rPr lang="en-US" sz="1200" kern="1200" dirty="0" err="1" smtClean="0">
                <a:solidFill>
                  <a:schemeClr val="tx1"/>
                </a:solidFill>
                <a:effectLst/>
                <a:latin typeface="Calibri" panose="020F0502020204030204" pitchFamily="34" charset="0"/>
                <a:ea typeface="+mn-ea"/>
                <a:cs typeface="+mn-cs"/>
              </a:rPr>
              <a:t>eQuote</a:t>
            </a:r>
            <a:r>
              <a:rPr lang="en-US" sz="1200" kern="1200" dirty="0" smtClean="0">
                <a:solidFill>
                  <a:schemeClr val="tx1"/>
                </a:solidFill>
                <a:effectLst/>
                <a:latin typeface="Calibri" panose="020F0502020204030204" pitchFamily="34" charset="0"/>
                <a:ea typeface="+mn-ea"/>
                <a:cs typeface="+mn-cs"/>
              </a:rPr>
              <a:t> Job Aids, register for an </a:t>
            </a:r>
            <a:r>
              <a:rPr lang="en-US" sz="1200" kern="1200" dirty="0" err="1" smtClean="0">
                <a:solidFill>
                  <a:schemeClr val="tx1"/>
                </a:solidFill>
                <a:effectLst/>
                <a:latin typeface="Calibri" panose="020F0502020204030204" pitchFamily="34" charset="0"/>
                <a:ea typeface="+mn-ea"/>
                <a:cs typeface="+mn-cs"/>
              </a:rPr>
              <a:t>eQuote</a:t>
            </a:r>
            <a:r>
              <a:rPr lang="en-US" sz="1200" kern="1200" dirty="0" smtClean="0">
                <a:solidFill>
                  <a:schemeClr val="tx1"/>
                </a:solidFill>
                <a:effectLst/>
                <a:latin typeface="Calibri" panose="020F0502020204030204" pitchFamily="34" charset="0"/>
                <a:ea typeface="+mn-ea"/>
                <a:cs typeface="+mn-cs"/>
              </a:rPr>
              <a:t> training session or the online recorded training, coming soon.</a:t>
            </a:r>
          </a:p>
          <a:p>
            <a:endParaRPr lang="en-US" sz="1100" dirty="0"/>
          </a:p>
          <a:p>
            <a:r>
              <a:rPr lang="en-US" sz="1100" dirty="0" smtClean="0"/>
              <a:t>For </a:t>
            </a:r>
            <a:r>
              <a:rPr lang="en-US" sz="1100" dirty="0"/>
              <a:t>a </a:t>
            </a:r>
            <a:r>
              <a:rPr lang="en-US" sz="1100" dirty="0" smtClean="0"/>
              <a:t>list </a:t>
            </a:r>
            <a:r>
              <a:rPr lang="en-US" sz="1100" dirty="0"/>
              <a:t>of the Method of Procurements available for state agencies, please see the list in the Appendix of the </a:t>
            </a:r>
            <a:r>
              <a:rPr lang="en-US" sz="1100" dirty="0" smtClean="0"/>
              <a:t>MFMP </a:t>
            </a:r>
            <a:r>
              <a:rPr lang="en-US" sz="1100" dirty="0"/>
              <a:t>Manual.</a:t>
            </a:r>
          </a:p>
          <a:p>
            <a:endParaRPr lang="en-US" dirty="0" smtClean="0"/>
          </a:p>
        </p:txBody>
      </p:sp>
      <p:sp>
        <p:nvSpPr>
          <p:cNvPr id="71684" name="Slide Number Placeholder 3"/>
          <p:cNvSpPr>
            <a:spLocks noGrp="1"/>
          </p:cNvSpPr>
          <p:nvPr>
            <p:ph type="sldNum" sz="quarter" idx="5"/>
          </p:nvPr>
        </p:nvSpPr>
        <p:spPr>
          <a:noFill/>
        </p:spPr>
        <p:txBody>
          <a:bodyPr/>
          <a:lstStyle/>
          <a:p>
            <a:fld id="{4BA8963B-1E36-480B-84D4-5506F6EA6FD5}" type="slidenum">
              <a:rPr lang="en-US" smtClean="0"/>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58FC10B-03B9-4FBD-BCE5-18F82261218F}" type="slidenum">
              <a:rPr lang="en-US" smtClean="0">
                <a:solidFill>
                  <a:srgbClr val="000000"/>
                </a:solidFill>
              </a:rPr>
              <a:pPr/>
              <a:t>45</a:t>
            </a:fld>
            <a:endParaRPr lang="en-US" dirty="0" smtClean="0">
              <a:solidFill>
                <a:srgbClr val="000000"/>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custDataLst>
              <p:tags r:id="rId1"/>
            </p:custDataLst>
          </p:nvPr>
        </p:nvSpPr>
        <p:spPr>
          <a:noFill/>
          <a:ln/>
        </p:spPr>
        <p:txBody>
          <a:bodyPr/>
          <a:lstStyle/>
          <a:p>
            <a:pPr eaLnBrk="1" hangingPunct="1"/>
            <a:r>
              <a:rPr lang="en-US" dirty="0" smtClean="0">
                <a:cs typeface="Arial" pitchFamily="34" charset="0"/>
              </a:rPr>
              <a:t>When you</a:t>
            </a:r>
            <a:r>
              <a:rPr lang="en-US" baseline="0" dirty="0" smtClean="0">
                <a:cs typeface="Arial" pitchFamily="34" charset="0"/>
              </a:rPr>
              <a:t> are through adding lines or products/services to your requisition, click Summary.  The summary or review</a:t>
            </a:r>
            <a:r>
              <a:rPr lang="en-US" dirty="0" smtClean="0">
                <a:cs typeface="Arial" pitchFamily="34" charset="0"/>
              </a:rPr>
              <a:t> process is the same for catalog and non-catalog requisitions.  </a:t>
            </a:r>
          </a:p>
          <a:p>
            <a:pPr eaLnBrk="1" hangingPunct="1"/>
            <a:r>
              <a:rPr lang="en-US" dirty="0" smtClean="0">
                <a:cs typeface="Arial" pitchFamily="34" charset="0"/>
              </a:rPr>
              <a:t>You need to add a title, review the PO start and end date and update your accounting information.  The end date should be the end of the contract period or enough time for F&amp;A to</a:t>
            </a:r>
            <a:r>
              <a:rPr lang="en-US" baseline="0" dirty="0" smtClean="0">
                <a:cs typeface="Arial" pitchFamily="34" charset="0"/>
              </a:rPr>
              <a:t> process payment.  A safe date is the last date of the fiscal year the order is for.</a:t>
            </a:r>
            <a:endParaRPr lang="en-US" dirty="0" smtClean="0">
              <a:cs typeface="Arial" pitchFamily="34" charset="0"/>
            </a:endParaRPr>
          </a:p>
          <a:p>
            <a:pPr eaLnBrk="1" hangingPunct="1"/>
            <a:endParaRPr lang="en-US" dirty="0" smtClean="0">
              <a:cs typeface="Arial" pitchFamily="34" charset="0"/>
            </a:endParaRPr>
          </a:p>
          <a:p>
            <a:pPr eaLnBrk="1" hangingPunct="1"/>
            <a:r>
              <a:rPr lang="en-US" dirty="0" smtClean="0">
                <a:cs typeface="Arial" pitchFamily="34" charset="0"/>
              </a:rPr>
              <a:t>You can check the line items header box to mass edit all lines or edit them one at a time.</a:t>
            </a:r>
          </a:p>
          <a:p>
            <a:pPr eaLnBrk="1" hangingPunct="1"/>
            <a:r>
              <a:rPr lang="en-US" dirty="0" smtClean="0">
                <a:cs typeface="Arial" pitchFamily="34" charset="0"/>
              </a:rPr>
              <a:t>Mass editing allows you to update all lines of the requisition with the same accounting information. </a:t>
            </a:r>
          </a:p>
          <a:p>
            <a:pPr eaLnBrk="1" hangingPunct="1"/>
            <a:endParaRPr lang="en-US" dirty="0" smtClean="0">
              <a:cs typeface="Arial" pitchFamily="34" charset="0"/>
            </a:endParaRPr>
          </a:p>
          <a:p>
            <a:pPr defTabSz="897301">
              <a:defRPr/>
            </a:pPr>
            <a:r>
              <a:rPr lang="en-US" b="0" dirty="0" smtClean="0">
                <a:cs typeface="Arial" pitchFamily="34" charset="0"/>
              </a:rPr>
              <a:t>Update</a:t>
            </a:r>
            <a:r>
              <a:rPr lang="en-US" b="0" baseline="0" dirty="0" smtClean="0">
                <a:cs typeface="Arial" pitchFamily="34" charset="0"/>
              </a:rPr>
              <a:t> the Organizational Code, update the expansion </a:t>
            </a:r>
            <a:r>
              <a:rPr lang="en-US" dirty="0" smtClean="0">
                <a:cs typeface="Arial" pitchFamily="34" charset="0"/>
              </a:rPr>
              <a:t>option by</a:t>
            </a:r>
            <a:r>
              <a:rPr lang="en-US" baseline="0" dirty="0" smtClean="0">
                <a:cs typeface="Arial" pitchFamily="34" charset="0"/>
              </a:rPr>
              <a:t> selecting </a:t>
            </a:r>
            <a:r>
              <a:rPr lang="en-US" dirty="0" smtClean="0">
                <a:cs typeface="Arial" pitchFamily="34" charset="0"/>
              </a:rPr>
              <a:t> "search for more" in the dropdown menu.  </a:t>
            </a:r>
          </a:p>
          <a:p>
            <a:pPr defTabSz="897301">
              <a:defRPr/>
            </a:pPr>
            <a:r>
              <a:rPr lang="en-US" dirty="0" smtClean="0">
                <a:cs typeface="Arial" pitchFamily="34" charset="0"/>
              </a:rPr>
              <a:t>Search for</a:t>
            </a:r>
            <a:r>
              <a:rPr lang="en-US" baseline="0" dirty="0" smtClean="0">
                <a:cs typeface="Arial" pitchFamily="34" charset="0"/>
              </a:rPr>
              <a:t> and s</a:t>
            </a:r>
            <a:r>
              <a:rPr lang="en-US" dirty="0" smtClean="0">
                <a:cs typeface="Arial" pitchFamily="34" charset="0"/>
              </a:rPr>
              <a:t>elect the EO and current version.  Unless otherwise instructed by your agency, select the latest version.  For example; EO K1, Version 02, not version 01.</a:t>
            </a:r>
          </a:p>
          <a:p>
            <a:pPr defTabSz="897301">
              <a:defRPr/>
            </a:pPr>
            <a:endParaRPr lang="en-US" dirty="0" smtClean="0">
              <a:cs typeface="Arial" pitchFamily="34" charset="0"/>
            </a:endParaRPr>
          </a:p>
          <a:p>
            <a:pPr defTabSz="897301">
              <a:defRPr/>
            </a:pPr>
            <a:r>
              <a:rPr lang="en-US" dirty="0" smtClean="0">
                <a:cs typeface="Arial" pitchFamily="34" charset="0"/>
              </a:rPr>
              <a:t>Remember, the commodity code selected populates the object code.  Double check the object code to ensure it is appropriate for your purchase.  </a:t>
            </a:r>
          </a:p>
          <a:p>
            <a:pPr defTabSz="897301">
              <a:defRPr/>
            </a:pPr>
            <a:endParaRPr lang="en-US" b="1" dirty="0" smtClean="0">
              <a:cs typeface="Arial" pitchFamily="34" charset="0"/>
            </a:endParaRPr>
          </a:p>
          <a:p>
            <a:pPr defTabSz="897301">
              <a:defRPr/>
            </a:pPr>
            <a:r>
              <a:rPr lang="en-US" b="1" dirty="0" smtClean="0">
                <a:cs typeface="Arial" pitchFamily="34" charset="0"/>
              </a:rPr>
              <a:t>If</a:t>
            </a:r>
            <a:r>
              <a:rPr lang="en-US" b="1" baseline="0" dirty="0" smtClean="0">
                <a:cs typeface="Arial" pitchFamily="34" charset="0"/>
              </a:rPr>
              <a:t> you receive an error “Category is required”, check with your F&amp;A or Budget team as there may be a problem with the EO/Object Code combination you selected.</a:t>
            </a:r>
            <a:endParaRPr lang="en-US" b="1" dirty="0" smtClean="0">
              <a:cs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406468F-AF41-45B3-B7D9-CC18AEC9B61D}" type="slidenum">
              <a:rPr lang="en-US" smtClean="0">
                <a:solidFill>
                  <a:srgbClr val="000000"/>
                </a:solidFill>
              </a:rPr>
              <a:pPr/>
              <a:t>46</a:t>
            </a:fld>
            <a:endParaRPr lang="en-US" dirty="0" smtClean="0">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custDataLst>
              <p:tags r:id="rId1"/>
            </p:custDataLst>
          </p:nvPr>
        </p:nvSpPr>
        <p:spPr>
          <a:noFill/>
          <a:ln/>
        </p:spPr>
        <p:txBody>
          <a:bodyPr/>
          <a:lstStyle/>
          <a:p>
            <a:pPr eaLnBrk="1" hangingPunct="1"/>
            <a:r>
              <a:rPr lang="en-US" dirty="0" smtClean="0"/>
              <a:t>Continue the review with the "Ship To" information. </a:t>
            </a:r>
          </a:p>
          <a:p>
            <a:pPr eaLnBrk="1" hangingPunct="1"/>
            <a:r>
              <a:rPr lang="en-US" dirty="0" smtClean="0"/>
              <a:t>The "Ship To"  information defaults to the information set up in your MyFloridaMarketPlace customer profile.  </a:t>
            </a:r>
          </a:p>
          <a:p>
            <a:pPr eaLnBrk="1" hangingPunct="1"/>
            <a:r>
              <a:rPr lang="en-US" dirty="0" smtClean="0"/>
              <a:t>Change it if you want the order shipped to a location other than your default location.  </a:t>
            </a:r>
          </a:p>
          <a:p>
            <a:pPr marL="168244" indent="-168244">
              <a:buFont typeface="Arial" pitchFamily="34" charset="0"/>
              <a:buChar char="•"/>
            </a:pPr>
            <a:r>
              <a:rPr lang="en-US" dirty="0" smtClean="0"/>
              <a:t>Enter a "Deliver To" name. </a:t>
            </a:r>
          </a:p>
          <a:p>
            <a:pPr marL="616894" lvl="1" indent="-168244">
              <a:buFont typeface="Arial" pitchFamily="34" charset="0"/>
              <a:buChar char="•"/>
            </a:pPr>
            <a:r>
              <a:rPr lang="en-US" dirty="0" smtClean="0"/>
              <a:t>This field is free text so the customer listed here does not need to have access to MyFloridaMarketPlace.</a:t>
            </a:r>
          </a:p>
          <a:p>
            <a:pPr eaLnBrk="1" hangingPunct="1"/>
            <a:r>
              <a:rPr lang="en-US" dirty="0" smtClean="0"/>
              <a:t>Attach documents as required to process the requisition.  </a:t>
            </a:r>
          </a:p>
          <a:p>
            <a:pPr marL="168244" indent="-168244">
              <a:buFont typeface="Arial" pitchFamily="34" charset="0"/>
              <a:buChar char="•"/>
            </a:pPr>
            <a:r>
              <a:rPr lang="en-US" dirty="0" smtClean="0"/>
              <a:t>Before attaching a document, check the certification box, certifying that there is no confidential information attached. </a:t>
            </a:r>
          </a:p>
          <a:p>
            <a:pPr eaLnBrk="1" hangingPunct="1"/>
            <a:r>
              <a:rPr lang="en-US" dirty="0" smtClean="0"/>
              <a:t>Attachments and comments are not visible to the supplier by default.  </a:t>
            </a:r>
          </a:p>
          <a:p>
            <a:pPr marL="168244" indent="-168244">
              <a:buFont typeface="Arial" pitchFamily="34" charset="0"/>
              <a:buChar char="•"/>
            </a:pPr>
            <a:r>
              <a:rPr lang="en-US" dirty="0" smtClean="0"/>
              <a:t>Check the "Visible to Supplier" box if you want the supplier to see the comments or the attachments.</a:t>
            </a:r>
          </a:p>
          <a:p>
            <a:pPr eaLnBrk="1" hangingPunct="1"/>
            <a:r>
              <a:rPr lang="en-US" dirty="0" smtClean="0"/>
              <a:t>Review your requisition for accuracy and submit it.</a:t>
            </a:r>
          </a:p>
          <a:p>
            <a:pPr eaLnBrk="1" hangingPunct="1"/>
            <a:endParaRPr lang="en-US" dirty="0" smtClean="0"/>
          </a:p>
          <a:p>
            <a:pPr eaLnBrk="1" hangingPunct="1"/>
            <a:endParaRPr lang="en-US" b="1" dirty="0" smtClean="0"/>
          </a:p>
          <a:p>
            <a:pPr eaLnBrk="1" hangingPunct="1"/>
            <a:r>
              <a:rPr lang="en-US" b="1" dirty="0" smtClean="0"/>
              <a:t>Tip:  </a:t>
            </a:r>
            <a:r>
              <a:rPr lang="en-US" dirty="0" smtClean="0"/>
              <a:t>Attachments and comments are separate in MFMP.  You can keep a comment internal and/or make the attachment visible to the supplier.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a:lnSpc>
                <a:spcPct val="115000"/>
              </a:lnSpc>
              <a:buSzPts val="1200"/>
            </a:pPr>
            <a:r>
              <a:rPr lang="en-US" dirty="0" smtClean="0">
                <a:ea typeface="Calibri"/>
                <a:cs typeface="Arial" pitchFamily="34" charset="0"/>
              </a:rPr>
              <a:t>Let’s take a look at an approvers process for approving the requisition.</a:t>
            </a:r>
            <a:endParaRPr lang="en-US" dirty="0">
              <a:ea typeface="Calibri"/>
              <a:cs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dirty="0" smtClean="0">
                <a:cs typeface="Arial" pitchFamily="34" charset="0"/>
              </a:rPr>
              <a:t>Approvers play different roles in MyFloridaMarketPlace: </a:t>
            </a:r>
          </a:p>
          <a:p>
            <a:pPr marL="168244" indent="-168244">
              <a:buFont typeface="Arial" pitchFamily="34" charset="0"/>
              <a:buChar char="•"/>
            </a:pPr>
            <a:r>
              <a:rPr lang="en-US" dirty="0" smtClean="0">
                <a:cs typeface="Arial" pitchFamily="34" charset="0"/>
              </a:rPr>
              <a:t>Some approvers approve requisitions as supervisors</a:t>
            </a:r>
          </a:p>
          <a:p>
            <a:pPr marL="168244" indent="-168244">
              <a:buFont typeface="Arial" pitchFamily="34" charset="0"/>
              <a:buChar char="•"/>
            </a:pPr>
            <a:r>
              <a:rPr lang="en-US" dirty="0" smtClean="0">
                <a:cs typeface="Arial" pitchFamily="34" charset="0"/>
              </a:rPr>
              <a:t>others for budget authority</a:t>
            </a:r>
          </a:p>
          <a:p>
            <a:pPr marL="168244" indent="-168244">
              <a:buFont typeface="Arial" pitchFamily="34" charset="0"/>
              <a:buChar char="•"/>
            </a:pPr>
            <a:r>
              <a:rPr lang="en-US" dirty="0" smtClean="0">
                <a:cs typeface="Arial" pitchFamily="34" charset="0"/>
              </a:rPr>
              <a:t>others make sure the item is consistent with your agency’s IT setup or act as other special approvers</a:t>
            </a:r>
          </a:p>
          <a:p>
            <a:pPr marL="168244" indent="-168244">
              <a:buFont typeface="Arial" pitchFamily="34" charset="0"/>
              <a:buChar char="•"/>
            </a:pPr>
            <a:endParaRPr lang="en-US" dirty="0" smtClean="0">
              <a:cs typeface="Arial" pitchFamily="34" charset="0"/>
            </a:endParaRPr>
          </a:p>
          <a:p>
            <a:pPr marL="168244" indent="-168244">
              <a:buFont typeface="Arial" pitchFamily="34" charset="0"/>
              <a:buChar char="•"/>
            </a:pPr>
            <a:r>
              <a:rPr lang="en-US" dirty="0" smtClean="0">
                <a:cs typeface="Arial" pitchFamily="34" charset="0"/>
              </a:rPr>
              <a:t>Supervisors generate in an approval flow based on the requester’s user profile.</a:t>
            </a:r>
          </a:p>
          <a:p>
            <a:pPr marL="168244" indent="-168244">
              <a:buFont typeface="Arial" pitchFamily="34" charset="0"/>
              <a:buChar char="•"/>
            </a:pPr>
            <a:r>
              <a:rPr lang="en-US" dirty="0" smtClean="0">
                <a:cs typeface="Arial" pitchFamily="34" charset="0"/>
              </a:rPr>
              <a:t>Other approvers are most likely part of your system-generated flow, also known as your workflow</a:t>
            </a:r>
            <a:r>
              <a:rPr lang="en-US" baseline="0" dirty="0" smtClean="0">
                <a:cs typeface="Arial" pitchFamily="34" charset="0"/>
              </a:rPr>
              <a:t>  but others populate based on the commodity code and/or object code selected in the requisition.</a:t>
            </a:r>
            <a:endParaRPr lang="en-US" dirty="0" smtClean="0">
              <a:cs typeface="Arial" pitchFamily="34" charset="0"/>
            </a:endParaRPr>
          </a:p>
          <a:p>
            <a:endParaRPr lang="en-US" dirty="0" smtClean="0">
              <a:cs typeface="Arial" pitchFamily="34" charset="0"/>
            </a:endParaRPr>
          </a:p>
        </p:txBody>
      </p:sp>
      <p:sp>
        <p:nvSpPr>
          <p:cNvPr id="76804" name="Slide Number Placeholder 3"/>
          <p:cNvSpPr>
            <a:spLocks noGrp="1"/>
          </p:cNvSpPr>
          <p:nvPr>
            <p:ph type="sldNum" sz="quarter" idx="5"/>
          </p:nvPr>
        </p:nvSpPr>
        <p:spPr>
          <a:noFill/>
        </p:spPr>
        <p:txBody>
          <a:bodyPr/>
          <a:lstStyle/>
          <a:p>
            <a:fld id="{E485F63C-5B4D-44AA-8DA6-B32F3C0BD3FD}" type="slidenum">
              <a:rPr lang="en-US" smtClean="0"/>
              <a:pPr/>
              <a:t>48</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dirty="0" smtClean="0">
                <a:cs typeface="Arial" pitchFamily="34" charset="0"/>
              </a:rPr>
              <a:t>When reviewing a requisition, different approvers need to focus on different things. Some examples are:</a:t>
            </a:r>
          </a:p>
          <a:p>
            <a:pPr marL="616894" lvl="1" indent="-168244">
              <a:buFont typeface="Arial" pitchFamily="34" charset="0"/>
              <a:buChar char="•"/>
            </a:pPr>
            <a:r>
              <a:rPr lang="en-US" dirty="0" smtClean="0">
                <a:cs typeface="Arial" pitchFamily="34" charset="0"/>
              </a:rPr>
              <a:t>Justification:  Did the requester fully justify the need for the purchases? </a:t>
            </a:r>
          </a:p>
          <a:p>
            <a:pPr marL="616894" lvl="1" indent="-168244">
              <a:buFont typeface="Arial" pitchFamily="34" charset="0"/>
              <a:buChar char="•"/>
            </a:pPr>
            <a:r>
              <a:rPr lang="en-US" dirty="0" smtClean="0">
                <a:cs typeface="Arial" pitchFamily="34" charset="0"/>
              </a:rPr>
              <a:t>Commodity and object codes:  Are the commodity code and object code listed on the requisition appropriate for the item?</a:t>
            </a:r>
          </a:p>
          <a:p>
            <a:pPr marL="616894" lvl="1" indent="-168244">
              <a:buFont typeface="Arial" pitchFamily="34" charset="0"/>
              <a:buChar char="•"/>
            </a:pPr>
            <a:r>
              <a:rPr lang="en-US" dirty="0" smtClean="0">
                <a:cs typeface="Arial" pitchFamily="34" charset="0"/>
              </a:rPr>
              <a:t> Method of procurement or MOP:  Did the requester select the appropriate method of procurement?</a:t>
            </a:r>
          </a:p>
          <a:p>
            <a:pPr marL="616894" lvl="1" indent="-168244">
              <a:buFont typeface="Arial" pitchFamily="34" charset="0"/>
              <a:buChar char="•"/>
            </a:pPr>
            <a:r>
              <a:rPr lang="en-US" dirty="0" smtClean="0">
                <a:cs typeface="Arial" pitchFamily="34" charset="0"/>
              </a:rPr>
              <a:t>State term contract (STC) number:  Is the correct STC number selected?</a:t>
            </a:r>
          </a:p>
          <a:p>
            <a:pPr marL="616894" lvl="1" indent="-168244">
              <a:buFont typeface="Arial" pitchFamily="34" charset="0"/>
              <a:buChar char="•"/>
            </a:pPr>
            <a:r>
              <a:rPr lang="en-US" dirty="0" smtClean="0">
                <a:cs typeface="Arial" pitchFamily="34" charset="0"/>
              </a:rPr>
              <a:t>Attachments and comments:  Are the attachments appropriate for the purchase?  Is all of the</a:t>
            </a:r>
            <a:r>
              <a:rPr lang="en-US" baseline="0" dirty="0" smtClean="0">
                <a:cs typeface="Arial" pitchFamily="34" charset="0"/>
              </a:rPr>
              <a:t> documentation to support the purchase attached. </a:t>
            </a:r>
            <a:r>
              <a:rPr lang="en-US" dirty="0" smtClean="0">
                <a:cs typeface="Arial" pitchFamily="34" charset="0"/>
              </a:rPr>
              <a:t>Is confidential or sensitive information included in an attachment or comment?</a:t>
            </a:r>
          </a:p>
          <a:p>
            <a:r>
              <a:rPr lang="en-US" dirty="0" smtClean="0">
                <a:cs typeface="Arial" pitchFamily="34" charset="0"/>
              </a:rPr>
              <a:t>If you’re not sure about any of these points, you can deny the request or contact the requester for additional information.</a:t>
            </a:r>
          </a:p>
          <a:p>
            <a:endParaRPr lang="en-US" dirty="0" smtClean="0">
              <a:cs typeface="Arial" pitchFamily="34" charset="0"/>
            </a:endParaRPr>
          </a:p>
          <a:p>
            <a:r>
              <a:rPr lang="en-US" dirty="0" smtClean="0">
                <a:cs typeface="Arial" pitchFamily="34" charset="0"/>
              </a:rPr>
              <a:t>Some approvers might also focus on the accounting details to confirm that the requester selected the appropriate codes. Remember, once approved, this requisition becomes a purchase order, a contract between the State of Florida and the vendor. </a:t>
            </a:r>
          </a:p>
          <a:p>
            <a:endParaRPr lang="en-US" dirty="0" smtClean="0">
              <a:cs typeface="Arial" pitchFamily="34" charset="0"/>
            </a:endParaRPr>
          </a:p>
          <a:p>
            <a:endParaRPr lang="en-US" dirty="0" smtClean="0">
              <a:cs typeface="Arial" pitchFamily="34" charset="0"/>
            </a:endParaRPr>
          </a:p>
        </p:txBody>
      </p:sp>
      <p:sp>
        <p:nvSpPr>
          <p:cNvPr id="77828" name="Slide Number Placeholder 3"/>
          <p:cNvSpPr>
            <a:spLocks noGrp="1"/>
          </p:cNvSpPr>
          <p:nvPr>
            <p:ph type="sldNum" sz="quarter" idx="5"/>
          </p:nvPr>
        </p:nvSpPr>
        <p:spPr>
          <a:noFill/>
        </p:spPr>
        <p:txBody>
          <a:bodyPr/>
          <a:lstStyle/>
          <a:p>
            <a:fld id="{82389467-3181-465C-86FF-200A85115C3A}" type="slidenum">
              <a:rPr lang="en-US" smtClean="0"/>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5000"/>
              </a:lnSpc>
              <a:spcAft>
                <a:spcPts val="981"/>
              </a:spcAft>
            </a:pPr>
            <a:r>
              <a:rPr lang="en-US" dirty="0">
                <a:ea typeface="Calibri"/>
                <a:cs typeface="Times New Roman"/>
              </a:rPr>
              <a:t>This screen shows the URL for </a:t>
            </a:r>
            <a:r>
              <a:rPr lang="en-US" dirty="0" smtClean="0">
                <a:ea typeface="Calibri"/>
                <a:cs typeface="Times New Roman"/>
              </a:rPr>
              <a:t>MyFloridaMarketPlace.  Make </a:t>
            </a:r>
            <a:r>
              <a:rPr lang="en-US" dirty="0">
                <a:ea typeface="Calibri"/>
                <a:cs typeface="Times New Roman"/>
              </a:rPr>
              <a:t>sure you bookmark the </a:t>
            </a:r>
            <a:r>
              <a:rPr lang="en-US" dirty="0" smtClean="0">
                <a:ea typeface="Calibri"/>
                <a:cs typeface="Times New Roman"/>
              </a:rPr>
              <a:t>link</a:t>
            </a:r>
            <a:r>
              <a:rPr lang="en-US" dirty="0">
                <a:ea typeface="Calibri"/>
                <a:cs typeface="Times New Roman"/>
              </a:rPr>
              <a:t>.</a:t>
            </a:r>
          </a:p>
          <a:p>
            <a:pPr>
              <a:lnSpc>
                <a:spcPct val="115000"/>
              </a:lnSpc>
              <a:spcAft>
                <a:spcPts val="981"/>
              </a:spcAft>
            </a:pPr>
            <a:endParaRPr lang="en-US" dirty="0">
              <a:ea typeface="Calibri"/>
              <a:cs typeface="Times New Roman"/>
            </a:endParaRPr>
          </a:p>
          <a:p>
            <a:pPr>
              <a:lnSpc>
                <a:spcPct val="115000"/>
              </a:lnSpc>
              <a:spcAft>
                <a:spcPts val="981"/>
              </a:spcAft>
            </a:pPr>
            <a:r>
              <a:rPr lang="en-US" u="sng" dirty="0">
                <a:solidFill>
                  <a:srgbClr val="0000FF"/>
                </a:solidFill>
                <a:ea typeface="Calibri"/>
                <a:cs typeface="Times New Roman"/>
                <a:hlinkClick r:id="rId3"/>
              </a:rPr>
              <a:t>https://buyer.myfloridamarketplace.com/Buyer/Main</a:t>
            </a:r>
            <a:r>
              <a:rPr lang="en-US" u="sng" dirty="0">
                <a:ea typeface="Calibri"/>
                <a:cs typeface="Times New Roman"/>
              </a:rPr>
              <a:t> </a:t>
            </a:r>
            <a:endParaRPr lang="en-US" dirty="0">
              <a:ea typeface="Calibri"/>
              <a:cs typeface="Times New Roman"/>
            </a:endParaRPr>
          </a:p>
          <a:p>
            <a:pPr>
              <a:lnSpc>
                <a:spcPct val="115000"/>
              </a:lnSpc>
              <a:spcAft>
                <a:spcPts val="981"/>
              </a:spcAft>
            </a:pPr>
            <a:endParaRPr lang="en-US" dirty="0">
              <a:ea typeface="Calibri"/>
              <a:cs typeface="Times New Roman"/>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5</a:t>
            </a:fld>
            <a:endParaRPr lang="en-US" dirty="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cs typeface="Arial" pitchFamily="34" charset="0"/>
              </a:rPr>
              <a:t>After you review the requisition, you have several choices: if you agree that everything looks good and is ready to proceed to the next approver</a:t>
            </a:r>
          </a:p>
          <a:p>
            <a:pPr marL="168244" indent="-168244">
              <a:buFont typeface="Arial" pitchFamily="34" charset="0"/>
              <a:buChar char="•"/>
            </a:pPr>
            <a:r>
              <a:rPr lang="en-US" dirty="0" smtClean="0">
                <a:cs typeface="Arial" pitchFamily="34" charset="0"/>
              </a:rPr>
              <a:t>Approve the request.   </a:t>
            </a:r>
          </a:p>
          <a:p>
            <a:pPr marL="168244" indent="-168244">
              <a:buFont typeface="Arial" pitchFamily="34" charset="0"/>
              <a:buChar char="•"/>
            </a:pPr>
            <a:r>
              <a:rPr lang="en-US" dirty="0" smtClean="0">
                <a:cs typeface="Arial" pitchFamily="34" charset="0"/>
              </a:rPr>
              <a:t>If you believe an item needs to be changed you can edit the requisition and then Approve the request. </a:t>
            </a:r>
          </a:p>
          <a:p>
            <a:pPr marL="168244" indent="-168244">
              <a:buFont typeface="Arial" pitchFamily="34" charset="0"/>
              <a:buChar char="•"/>
            </a:pPr>
            <a:r>
              <a:rPr lang="en-US" dirty="0" smtClean="0">
                <a:cs typeface="Arial" pitchFamily="34" charset="0"/>
              </a:rPr>
              <a:t>If you feel that the requester needs to make changes prior to the request moving forward or if you think  this is not a justifiable purchase, Deny the request. </a:t>
            </a:r>
          </a:p>
          <a:p>
            <a:pPr marL="168244" indent="-168244">
              <a:buFont typeface="Arial" pitchFamily="34" charset="0"/>
              <a:buChar char="•"/>
            </a:pPr>
            <a:r>
              <a:rPr lang="en-US" dirty="0" smtClean="0">
                <a:cs typeface="Arial" pitchFamily="34" charset="0"/>
              </a:rPr>
              <a:t>If the requester resubmits a requisition that was previously</a:t>
            </a:r>
            <a:r>
              <a:rPr lang="en-US" baseline="0" dirty="0" smtClean="0">
                <a:cs typeface="Arial" pitchFamily="34" charset="0"/>
              </a:rPr>
              <a:t> denied</a:t>
            </a:r>
            <a:r>
              <a:rPr lang="en-US" dirty="0" smtClean="0">
                <a:cs typeface="Arial" pitchFamily="34" charset="0"/>
              </a:rPr>
              <a:t>, the PR goes through the original approval process.   </a:t>
            </a:r>
          </a:p>
          <a:p>
            <a:endParaRPr lang="en-US" dirty="0" smtClean="0">
              <a:cs typeface="Arial" pitchFamily="34" charset="0"/>
            </a:endParaRPr>
          </a:p>
          <a:p>
            <a:r>
              <a:rPr lang="en-US" dirty="0" smtClean="0">
                <a:cs typeface="Arial" pitchFamily="34" charset="0"/>
              </a:rPr>
              <a:t>For step-by-step instructions, refer to the MFMP Manual on the MyFloridaMarketPlace website.</a:t>
            </a:r>
          </a:p>
          <a:p>
            <a:endParaRPr lang="en-US" dirty="0" smtClean="0">
              <a:cs typeface="Arial" pitchFamily="34" charset="0"/>
            </a:endParaRPr>
          </a:p>
        </p:txBody>
      </p:sp>
      <p:sp>
        <p:nvSpPr>
          <p:cNvPr id="78852" name="Slide Number Placeholder 3"/>
          <p:cNvSpPr>
            <a:spLocks noGrp="1"/>
          </p:cNvSpPr>
          <p:nvPr>
            <p:ph type="sldNum" sz="quarter" idx="5"/>
          </p:nvPr>
        </p:nvSpPr>
        <p:spPr>
          <a:noFill/>
        </p:spPr>
        <p:txBody>
          <a:bodyPr/>
          <a:lstStyle/>
          <a:p>
            <a:fld id="{42E9DAB5-3B48-484F-A3F2-B2C5FF8D5072}" type="slidenum">
              <a:rPr lang="en-US" smtClean="0"/>
              <a:pPr/>
              <a:t>50</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marL="0" marR="0" indent="0" algn="l" defTabSz="457200" rtl="0" eaLnBrk="1" fontAlgn="auto" latinLnBrk="0" hangingPunct="1">
              <a:lnSpc>
                <a:spcPct val="115000"/>
              </a:lnSpc>
              <a:spcBef>
                <a:spcPts val="0"/>
              </a:spcBef>
              <a:spcAft>
                <a:spcPts val="0"/>
              </a:spcAft>
              <a:buClrTx/>
              <a:buSzPts val="1200"/>
              <a:buFontTx/>
              <a:buNone/>
              <a:tabLst/>
              <a:defRPr/>
            </a:pPr>
            <a:r>
              <a:rPr lang="en-US" dirty="0" smtClean="0">
                <a:ea typeface="Calibri" panose="020F0502020204030204" pitchFamily="34" charset="0"/>
                <a:cs typeface="Arial" charset="0"/>
              </a:rPr>
              <a:t>Let’s talk about change orders now.</a:t>
            </a:r>
          </a:p>
          <a:p>
            <a:pPr>
              <a:lnSpc>
                <a:spcPct val="115000"/>
              </a:lnSpc>
              <a:buSzPts val="1200"/>
            </a:pPr>
            <a:r>
              <a:rPr lang="en-US" dirty="0" smtClean="0">
                <a:ea typeface="Calibri"/>
                <a:cs typeface="Arial" pitchFamily="34" charset="0"/>
              </a:rPr>
              <a:t>.</a:t>
            </a:r>
            <a:endParaRPr lang="en-US" dirty="0">
              <a:ea typeface="Calibri"/>
              <a:cs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BEDCBEB-2678-423D-92D0-1AFF0724210E}" type="slidenum">
              <a:rPr lang="en-US" smtClean="0">
                <a:solidFill>
                  <a:srgbClr val="000000"/>
                </a:solidFill>
              </a:rPr>
              <a:pPr/>
              <a:t>52</a:t>
            </a:fld>
            <a:endParaRPr lang="en-US" dirty="0" smtClean="0">
              <a:solidFill>
                <a:srgbClr val="000000"/>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custDataLst>
              <p:tags r:id="rId1"/>
            </p:custDataLst>
          </p:nvPr>
        </p:nvSpPr>
        <p:spPr>
          <a:noFill/>
          <a:ln/>
        </p:spPr>
        <p:txBody>
          <a:bodyPr/>
          <a:lstStyle/>
          <a:p>
            <a:pPr eaLnBrk="1" hangingPunct="1"/>
            <a:r>
              <a:rPr lang="en-US" dirty="0" smtClean="0">
                <a:cs typeface="Arial" pitchFamily="34" charset="0"/>
              </a:rPr>
              <a:t>Change orders are changes to approved orders.  You create a change by modifying the requisition. Changes to a requisition</a:t>
            </a:r>
            <a:r>
              <a:rPr lang="en-US" baseline="0" dirty="0" smtClean="0">
                <a:cs typeface="Arial" pitchFamily="34" charset="0"/>
              </a:rPr>
              <a:t> creates a new version identified with the letter V and the version number at the end of the requisition number.</a:t>
            </a:r>
          </a:p>
          <a:p>
            <a:pPr eaLnBrk="1" hangingPunct="1"/>
            <a:endParaRPr lang="en-US" baseline="0" dirty="0" smtClean="0">
              <a:cs typeface="Arial" pitchFamily="34" charset="0"/>
            </a:endParaRPr>
          </a:p>
          <a:p>
            <a:pPr eaLnBrk="1" hangingPunct="1"/>
            <a:r>
              <a:rPr lang="en-US" dirty="0" smtClean="0">
                <a:cs typeface="Arial" pitchFamily="34" charset="0"/>
              </a:rPr>
              <a:t>MyFloridaMarketPlace routes change orders through the same approval flow as the original version unless the initiator has the CO No Workflow group and makes changes within this group’s parameters.</a:t>
            </a:r>
          </a:p>
          <a:p>
            <a:pPr eaLnBrk="1" hangingPunct="1"/>
            <a:endParaRPr lang="en-US" dirty="0" smtClean="0">
              <a:cs typeface="Arial" pitchFamily="34" charset="0"/>
            </a:endParaRPr>
          </a:p>
          <a:p>
            <a:pPr eaLnBrk="1" hangingPunct="1"/>
            <a:r>
              <a:rPr lang="en-US" b="0" dirty="0" smtClean="0">
                <a:solidFill>
                  <a:srgbClr val="FF0000"/>
                </a:solidFill>
                <a:cs typeface="Arial" pitchFamily="34" charset="0"/>
              </a:rPr>
              <a:t>Many of the catalog vendors</a:t>
            </a:r>
            <a:r>
              <a:rPr lang="en-US" b="0" baseline="0" dirty="0" smtClean="0">
                <a:solidFill>
                  <a:srgbClr val="FF0000"/>
                </a:solidFill>
                <a:cs typeface="Arial" pitchFamily="34" charset="0"/>
              </a:rPr>
              <a:t> do not accept change orders as the process is automated, not allowing time to change the order.</a:t>
            </a:r>
            <a:endParaRPr lang="en-US" b="0" dirty="0" smtClean="0">
              <a:solidFill>
                <a:srgbClr val="FF0000"/>
              </a:solidFill>
              <a:cs typeface="Arial" pitchFamily="34" charset="0"/>
            </a:endParaRPr>
          </a:p>
          <a:p>
            <a:pPr eaLnBrk="1" hangingPunct="1"/>
            <a:endParaRPr lang="en-US" dirty="0" smtClean="0">
              <a:cs typeface="Arial" pitchFamily="34" charset="0"/>
            </a:endParaRPr>
          </a:p>
          <a:p>
            <a:pPr eaLnBrk="1" hangingPunct="1"/>
            <a:endParaRPr lang="en-US" dirty="0" smtClean="0">
              <a:cs typeface="Arial" pitchFamily="34" charset="0"/>
            </a:endParaRPr>
          </a:p>
          <a:p>
            <a:pPr eaLnBrk="1" hangingPunct="1"/>
            <a:endParaRPr lang="en-US" dirty="0" smtClean="0">
              <a:cs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780004B-F37B-4ABB-8851-A4AEAD95A660}" type="slidenum">
              <a:rPr lang="en-US" smtClean="0">
                <a:solidFill>
                  <a:srgbClr val="000000"/>
                </a:solidFill>
              </a:rPr>
              <a:pPr/>
              <a:t>53</a:t>
            </a:fld>
            <a:endParaRPr lang="en-US" dirty="0" smtClean="0">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custDataLst>
              <p:tags r:id="rId1"/>
            </p:custDataLst>
          </p:nvPr>
        </p:nvSpPr>
        <p:spPr>
          <a:noFill/>
          <a:ln/>
        </p:spPr>
        <p:txBody>
          <a:bodyPr/>
          <a:lstStyle/>
          <a:p>
            <a:pPr eaLnBrk="1" hangingPunct="1"/>
            <a:r>
              <a:rPr lang="en-US" dirty="0" smtClean="0">
                <a:cs typeface="Arial" pitchFamily="34" charset="0"/>
              </a:rPr>
              <a:t>You can change most information with the exception of the vendor or the vendor location.  </a:t>
            </a:r>
          </a:p>
          <a:p>
            <a:pPr eaLnBrk="1" hangingPunct="1"/>
            <a:r>
              <a:rPr lang="en-US" dirty="0" smtClean="0">
                <a:cs typeface="Arial" pitchFamily="34" charset="0"/>
              </a:rPr>
              <a:t>Comments are not required the</a:t>
            </a:r>
            <a:r>
              <a:rPr lang="en-US" baseline="0" dirty="0" smtClean="0">
                <a:cs typeface="Arial" pitchFamily="34" charset="0"/>
              </a:rPr>
              <a:t> system</a:t>
            </a:r>
            <a:r>
              <a:rPr lang="en-US" dirty="0" smtClean="0">
                <a:cs typeface="Arial" pitchFamily="34" charset="0"/>
              </a:rPr>
              <a:t>, but are a good business practice</a:t>
            </a:r>
            <a:r>
              <a:rPr lang="en-US" baseline="0" dirty="0" smtClean="0">
                <a:cs typeface="Arial" pitchFamily="34" charset="0"/>
              </a:rPr>
              <a:t> and may be required by your agency.  Check with purchasing for clarification.</a:t>
            </a:r>
            <a:endParaRPr lang="en-US" dirty="0" smtClean="0">
              <a:cs typeface="Arial" pitchFamily="34" charset="0"/>
            </a:endParaRPr>
          </a:p>
          <a:p>
            <a:pPr eaLnBrk="1" hangingPunct="1"/>
            <a:endParaRPr lang="en-US" dirty="0" smtClean="0">
              <a:cs typeface="Arial" pitchFamily="34" charset="0"/>
            </a:endParaRPr>
          </a:p>
          <a:p>
            <a:pPr eaLnBrk="1" hangingPunct="1"/>
            <a:r>
              <a:rPr lang="en-US" dirty="0" smtClean="0">
                <a:cs typeface="Arial" pitchFamily="34" charset="0"/>
              </a:rPr>
              <a:t>You may not be able to view a change button on the requisition if:</a:t>
            </a:r>
          </a:p>
          <a:p>
            <a:pPr eaLnBrk="1" hangingPunct="1"/>
            <a:r>
              <a:rPr lang="en-US" dirty="0" smtClean="0">
                <a:cs typeface="Arial" pitchFamily="34" charset="0"/>
              </a:rPr>
              <a:t>An IR is pending FLAIR integration or a change order has already been initiated on that order and is in Composing or Submitted status.</a:t>
            </a:r>
          </a:p>
          <a:p>
            <a:pPr eaLnBrk="1" hangingPunct="1"/>
            <a:endParaRPr lang="en-US" b="1" dirty="0" smtClean="0">
              <a:cs typeface="Arial" pitchFamily="34" charset="0"/>
            </a:endParaRPr>
          </a:p>
          <a:p>
            <a:pPr eaLnBrk="1" hangingPunct="1"/>
            <a:r>
              <a:rPr lang="en-US" dirty="0" smtClean="0">
                <a:cs typeface="Arial" pitchFamily="34" charset="0"/>
              </a:rPr>
              <a:t>You can reduce a change order only up to the amount already received or paid.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5780004B-F37B-4ABB-8851-A4AEAD95A660}" type="slidenum">
              <a:rPr lang="en-US" smtClean="0">
                <a:solidFill>
                  <a:srgbClr val="000000"/>
                </a:solidFill>
              </a:rPr>
              <a:pPr/>
              <a:t>54</a:t>
            </a:fld>
            <a:endParaRPr lang="en-US" dirty="0" smtClean="0">
              <a:solidFill>
                <a:srgbClr val="000000"/>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custDataLst>
              <p:tags r:id="rId1"/>
            </p:custDataLst>
          </p:nvPr>
        </p:nvSpPr>
        <p:spPr>
          <a:noFill/>
          <a:ln/>
        </p:spPr>
        <p:txBody>
          <a:bodyPr/>
          <a:lstStyle/>
          <a:p>
            <a:pPr eaLnBrk="1" hangingPunct="1"/>
            <a:r>
              <a:rPr lang="en-US" dirty="0" smtClean="0">
                <a:cs typeface="Arial" pitchFamily="34" charset="0"/>
              </a:rPr>
              <a:t>A change order may fail FLAIR</a:t>
            </a:r>
            <a:r>
              <a:rPr lang="en-US" baseline="0" dirty="0" smtClean="0">
                <a:cs typeface="Arial" pitchFamily="34" charset="0"/>
              </a:rPr>
              <a:t> if the Access Controller does not update the MyFloridaMarketPlace and FLAIR password according to the FLAIR password reset schedule.</a:t>
            </a:r>
          </a:p>
          <a:p>
            <a:pPr eaLnBrk="1" hangingPunct="1"/>
            <a:endParaRPr lang="en-US" baseline="0" dirty="0" smtClean="0">
              <a:cs typeface="Arial" pitchFamily="34" charset="0"/>
            </a:endParaRPr>
          </a:p>
          <a:p>
            <a:pPr eaLnBrk="1" hangingPunct="1"/>
            <a:r>
              <a:rPr lang="en-US" baseline="0" dirty="0" smtClean="0">
                <a:cs typeface="Arial" pitchFamily="34" charset="0"/>
              </a:rPr>
              <a:t>If your agency processes payments directly in FLAIR, it could cause your change order to fail or become out of sync, meaning to much money may be applied back to the encumbrance.</a:t>
            </a:r>
          </a:p>
          <a:p>
            <a:pPr eaLnBrk="1" hangingPunct="1"/>
            <a:endParaRPr lang="en-US" baseline="0" dirty="0" smtClean="0">
              <a:cs typeface="Arial" pitchFamily="34" charset="0"/>
            </a:endParaRPr>
          </a:p>
          <a:p>
            <a:pPr eaLnBrk="1" hangingPunct="1"/>
            <a:r>
              <a:rPr lang="en-US" baseline="0" dirty="0" smtClean="0">
                <a:cs typeface="Arial" pitchFamily="34" charset="0"/>
              </a:rPr>
              <a:t>You may get an error message that states “Encumbrance not on file” if the previous payment had the “Final Payment Indicator” selected or if the encumbrance was paid out directly in FLAIR.</a:t>
            </a:r>
          </a:p>
          <a:p>
            <a:pPr eaLnBrk="1" hangingPunct="1"/>
            <a:endParaRPr lang="en-US" baseline="0" dirty="0" smtClean="0">
              <a:cs typeface="Arial" pitchFamily="34" charset="0"/>
            </a:endParaRPr>
          </a:p>
          <a:p>
            <a:pPr eaLnBrk="1" hangingPunct="1"/>
            <a:r>
              <a:rPr lang="en-US" baseline="0" dirty="0" smtClean="0">
                <a:cs typeface="Arial" pitchFamily="34" charset="0"/>
              </a:rPr>
              <a:t>Error message “Invalid Object Code Category combination” means that the EO and object code set up in the requisition is not a valid combination for the organizational code in FLAIR.</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marL="336469" indent="-336469">
              <a:lnSpc>
                <a:spcPct val="115000"/>
              </a:lnSpc>
              <a:buSzPts val="1200"/>
            </a:pPr>
            <a:r>
              <a:rPr lang="en-US" dirty="0" smtClean="0">
                <a:ea typeface="Calibri"/>
                <a:cs typeface="Arial" pitchFamily="34" charset="0"/>
              </a:rPr>
              <a:t>Let’s talk about the receiving commodities process.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Receiving is the process that agencies use to record when they receive goods and services. </a:t>
            </a:r>
          </a:p>
          <a:p>
            <a:r>
              <a:rPr lang="en-US" dirty="0" smtClean="0">
                <a:cs typeface="Arial" pitchFamily="34" charset="0"/>
              </a:rPr>
              <a:t>The receipt process informs Finance and Accounting offices they can process the payment for the product.</a:t>
            </a:r>
          </a:p>
          <a:p>
            <a:endParaRPr lang="en-US" dirty="0" smtClean="0">
              <a:cs typeface="Arial" pitchFamily="34" charset="0"/>
            </a:endParaRPr>
          </a:p>
          <a:p>
            <a:r>
              <a:rPr lang="en-US" dirty="0" smtClean="0">
                <a:cs typeface="Arial" pitchFamily="34" charset="0"/>
              </a:rPr>
              <a:t>Section 215.422 Florida Statutes, requires that agencies inspect and approve goods and/or services within five calendar days of the physical receipt.</a:t>
            </a:r>
          </a:p>
          <a:p>
            <a:r>
              <a:rPr lang="en-US" dirty="0" smtClean="0">
                <a:cs typeface="Arial" pitchFamily="34" charset="0"/>
              </a:rPr>
              <a:t>When your purchase</a:t>
            </a:r>
            <a:r>
              <a:rPr lang="en-US" baseline="0" dirty="0" smtClean="0">
                <a:cs typeface="Arial" pitchFamily="34" charset="0"/>
              </a:rPr>
              <a:t> order</a:t>
            </a:r>
            <a:r>
              <a:rPr lang="en-US" dirty="0" smtClean="0">
                <a:cs typeface="Arial" pitchFamily="34" charset="0"/>
              </a:rPr>
              <a:t> moves</a:t>
            </a:r>
            <a:r>
              <a:rPr lang="en-US" baseline="0" dirty="0" smtClean="0">
                <a:cs typeface="Arial" pitchFamily="34" charset="0"/>
              </a:rPr>
              <a:t> to "ordered" status, </a:t>
            </a:r>
            <a:r>
              <a:rPr lang="en-US" dirty="0" smtClean="0">
                <a:cs typeface="Arial" pitchFamily="34" charset="0"/>
              </a:rPr>
              <a:t>MyFloridaMarketPlace automatically creates</a:t>
            </a:r>
            <a:r>
              <a:rPr lang="en-US" baseline="0" dirty="0" smtClean="0">
                <a:cs typeface="Arial" pitchFamily="34" charset="0"/>
              </a:rPr>
              <a:t> a receipt and places it in "composing" status for all product (or non-service based) requisitions.</a:t>
            </a:r>
          </a:p>
          <a:p>
            <a:endParaRPr lang="en-US" dirty="0" smtClean="0">
              <a:cs typeface="Arial" pitchFamily="34" charset="0"/>
            </a:endParaRPr>
          </a:p>
          <a:p>
            <a:r>
              <a:rPr lang="en-US" dirty="0" smtClean="0">
                <a:cs typeface="Arial" pitchFamily="34" charset="0"/>
              </a:rPr>
              <a:t>Depending on your agency, you may be a desktop or a central receiver.</a:t>
            </a:r>
          </a:p>
          <a:p>
            <a:r>
              <a:rPr lang="en-US" dirty="0" smtClean="0">
                <a:cs typeface="Arial" pitchFamily="34" charset="0"/>
              </a:rPr>
              <a:t>Desktop receiving means the requester of a requisition is required to complete a receipt.  </a:t>
            </a:r>
          </a:p>
          <a:p>
            <a:r>
              <a:rPr lang="en-US" dirty="0" smtClean="0">
                <a:cs typeface="Arial" pitchFamily="34" charset="0"/>
              </a:rPr>
              <a:t>Central receiving means more than one team member is responsible for an entire office or group of offices.</a:t>
            </a:r>
          </a:p>
          <a:p>
            <a:r>
              <a:rPr lang="en-US" dirty="0" smtClean="0">
                <a:cs typeface="Arial" pitchFamily="34" charset="0"/>
              </a:rPr>
              <a:t>You complete</a:t>
            </a:r>
            <a:r>
              <a:rPr lang="en-US" baseline="0" dirty="0" smtClean="0">
                <a:cs typeface="Arial" pitchFamily="34" charset="0"/>
              </a:rPr>
              <a:t> the receipt in MyFloridaMarketPlace to receive commodities.</a:t>
            </a:r>
            <a:endParaRPr lang="en-US" dirty="0" smtClean="0">
              <a:cs typeface="Arial" pitchFamily="34" charset="0"/>
            </a:endParaRPr>
          </a:p>
          <a:p>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56</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A few facts</a:t>
            </a:r>
            <a:r>
              <a:rPr lang="en-US" baseline="0" dirty="0" smtClean="0">
                <a:cs typeface="Arial" pitchFamily="34" charset="0"/>
              </a:rPr>
              <a:t> to remember about the MyFloridaMarketPlace Receipt are:</a:t>
            </a:r>
          </a:p>
          <a:p>
            <a:endParaRPr lang="en-US" baseline="0" dirty="0" smtClean="0">
              <a:cs typeface="Arial" pitchFamily="34" charset="0"/>
            </a:endParaRPr>
          </a:p>
          <a:p>
            <a:pPr>
              <a:buFont typeface="Arial" pitchFamily="34" charset="0"/>
              <a:buChar char="•"/>
            </a:pPr>
            <a:r>
              <a:rPr lang="en-US" dirty="0" smtClean="0">
                <a:cs typeface="Arial" pitchFamily="34" charset="0"/>
              </a:rPr>
              <a:t>A receipt is placed in composing status when a requisition</a:t>
            </a:r>
            <a:r>
              <a:rPr lang="en-US" baseline="0" dirty="0" smtClean="0">
                <a:cs typeface="Arial" pitchFamily="34" charset="0"/>
              </a:rPr>
              <a:t> moves to Ordered status and MyFloridaMarketPlace creates an order.  </a:t>
            </a:r>
          </a:p>
          <a:p>
            <a:pPr>
              <a:buFont typeface="Arial" pitchFamily="34" charset="0"/>
              <a:buChar char="•"/>
            </a:pPr>
            <a:r>
              <a:rPr lang="en-US" baseline="0" dirty="0" smtClean="0">
                <a:cs typeface="Arial" pitchFamily="34" charset="0"/>
              </a:rPr>
              <a:t>If you partially receive an order, only receiving 5 of 10 items ordered, MyFloridaMarketPlace places a new receipt in composing status.  This process continues until all you receive all items or until you select the "Close Receipt" radio button.</a:t>
            </a:r>
          </a:p>
          <a:p>
            <a:pPr>
              <a:buFont typeface="Arial" pitchFamily="34" charset="0"/>
              <a:buChar char="•"/>
            </a:pPr>
            <a:r>
              <a:rPr lang="en-US" baseline="0" dirty="0" smtClean="0">
                <a:cs typeface="Arial" pitchFamily="34" charset="0"/>
              </a:rPr>
              <a:t>When you begin to receive the order, the order reflects a status of Receiving.</a:t>
            </a: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57</a:t>
            </a:fld>
            <a:endParaRPr lang="en-US" dirty="0">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r>
              <a:rPr lang="en-US" baseline="0" dirty="0" smtClean="0">
                <a:cs typeface="Arial" pitchFamily="34" charset="0"/>
              </a:rPr>
              <a:t>In the MyFloridaMarketPlace Buyer application, the system will inform the user whether or not the commodity code relates to a good or service.  For service orders, there is no receipt to complete on the receipt tab.  When the invoice is entered into MFMP, the system routes the invoice reconciliation to the requester or the On Behalf Of for approval. This allows the requester to validate that the agency received the services. During this approval process, the requester should add any comments or attachments to the IR to facilitate payment such as the DFS required Contract Manager Statement or the Contractual Services Summary form.</a:t>
            </a:r>
          </a:p>
          <a:p>
            <a:pPr defTabSz="914350"/>
            <a:endParaRPr lang="en-US" baseline="0" dirty="0" smtClean="0">
              <a:cs typeface="Arial" pitchFamily="34" charset="0"/>
            </a:endParaRPr>
          </a:p>
          <a:p>
            <a:pPr defTabSz="914350"/>
            <a:r>
              <a:rPr lang="en-US" baseline="0" dirty="0" smtClean="0">
                <a:cs typeface="Arial" pitchFamily="34" charset="0"/>
              </a:rPr>
              <a:t>MyFloridaMarketPlace then routes the invoice reconciliation to Finance and Accounting to process for payment.</a:t>
            </a:r>
          </a:p>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F0E9B857-2040-49CE-9BCB-3B4B2AEE9074}"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complete</a:t>
            </a:r>
            <a:r>
              <a:rPr lang="en-US" baseline="0" dirty="0" smtClean="0"/>
              <a:t> a receipt, s</a:t>
            </a:r>
            <a:r>
              <a:rPr lang="en-US" dirty="0" smtClean="0"/>
              <a:t>earch </a:t>
            </a:r>
            <a:r>
              <a:rPr lang="en-US" dirty="0"/>
              <a:t>for the order </a:t>
            </a:r>
            <a:r>
              <a:rPr lang="en-US" dirty="0" smtClean="0"/>
              <a:t>by </a:t>
            </a:r>
            <a:r>
              <a:rPr lang="en-US" dirty="0"/>
              <a:t>clicking on Receive under Manage in the Common Actions queue</a:t>
            </a:r>
            <a:r>
              <a:rPr lang="en-US" dirty="0" smtClean="0"/>
              <a:t>.  You can search by the Order ID or use</a:t>
            </a:r>
            <a:r>
              <a:rPr lang="en-US" baseline="0" dirty="0" smtClean="0"/>
              <a:t> the drop down, </a:t>
            </a:r>
            <a:r>
              <a:rPr lang="en-US" dirty="0" smtClean="0"/>
              <a:t>change the selection to </a:t>
            </a:r>
            <a:r>
              <a:rPr lang="en-US" dirty="0" err="1" smtClean="0"/>
              <a:t>Req</a:t>
            </a:r>
            <a:r>
              <a:rPr lang="en-US" dirty="0" smtClean="0"/>
              <a:t> ID, and search by the requisition number.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59</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When you log in to MyFloridaMarketPlace you land on the Dashboard. Using the dashboard, you create and manage your work in the Common Action and Recently Viewed</a:t>
            </a:r>
            <a:r>
              <a:rPr lang="en-US" baseline="0" dirty="0" smtClean="0"/>
              <a:t> </a:t>
            </a:r>
            <a:r>
              <a:rPr lang="en-US" dirty="0" smtClean="0"/>
              <a:t>section. </a:t>
            </a:r>
          </a:p>
          <a:p>
            <a:pPr lvl="0"/>
            <a:endParaRPr lang="en-US" dirty="0" smtClean="0"/>
          </a:p>
          <a:p>
            <a:pPr lvl="0"/>
            <a:r>
              <a:rPr lang="en-US" dirty="0" smtClean="0"/>
              <a:t>The Dashboard “News” section displays information similar to the information posted on our bulletin board.  This information is updated regularly</a:t>
            </a:r>
            <a:r>
              <a:rPr lang="en-US" baseline="0" dirty="0" smtClean="0"/>
              <a:t> to inform customers of important information surrounding MFMP.  This may be enhancements or training notices.</a:t>
            </a:r>
            <a:endParaRPr lang="en-US" b="1" dirty="0" smtClean="0"/>
          </a:p>
          <a:p>
            <a:pPr lvl="0"/>
            <a:endParaRPr lang="en-US" dirty="0" smtClean="0"/>
          </a:p>
          <a:p>
            <a:pPr lvl="0"/>
            <a:r>
              <a:rPr lang="en-US" dirty="0" smtClean="0"/>
              <a:t>The Dashboard includes a section titled “To Do.” These are the things assigned to you that need you to take action with. </a:t>
            </a:r>
          </a:p>
          <a:p>
            <a:pPr lvl="0"/>
            <a:r>
              <a:rPr lang="en-US" dirty="0" smtClean="0"/>
              <a:t>Items you create display in the “My Documents” section. </a:t>
            </a:r>
          </a:p>
          <a:p>
            <a:pPr lvl="0"/>
            <a:endParaRPr lang="en-US" dirty="0" smtClean="0"/>
          </a:p>
          <a:p>
            <a:pPr lvl="0"/>
            <a:r>
              <a:rPr lang="en-US" dirty="0" smtClean="0"/>
              <a:t>The Dashboard gives you a quick search feature allowing you to search by the specific ID number of the requisition or order. Use the Search link at the top of the Dashboard in the menu bar to conduct searches.  </a:t>
            </a:r>
          </a:p>
          <a:p>
            <a:pPr lvl="0"/>
            <a:endParaRPr lang="en-US" dirty="0" smtClean="0"/>
          </a:p>
          <a:p>
            <a:pPr lvl="0"/>
            <a:r>
              <a:rPr lang="en-US" dirty="0" smtClean="0"/>
              <a:t>When you create a search enter at least three search criteria. We will talk more about searches later in the presentation. </a:t>
            </a:r>
          </a:p>
          <a:p>
            <a:pPr lvl="0"/>
            <a:endParaRPr lang="en-US" dirty="0" smtClean="0"/>
          </a:p>
          <a:p>
            <a:pPr lvl="0"/>
            <a:r>
              <a:rPr lang="en-US" dirty="0" smtClean="0"/>
              <a:t>You can minimize or maximize each of these new display queues by clicking the dash or X in the upper right corner of the queue. </a:t>
            </a:r>
          </a:p>
          <a:p>
            <a:pPr lvl="0"/>
            <a:endParaRPr lang="en-US" dirty="0" smtClean="0"/>
          </a:p>
          <a:p>
            <a:pPr lvl="0"/>
            <a:r>
              <a:rPr lang="en-US" dirty="0" smtClean="0"/>
              <a:t>To enhance your</a:t>
            </a:r>
            <a:r>
              <a:rPr lang="en-US" baseline="0" dirty="0" smtClean="0"/>
              <a:t> experience on the dashboard, we recommend you only display the necessary “display queues.”</a:t>
            </a:r>
            <a:endParaRPr lang="en-US" dirty="0" smtClean="0"/>
          </a:p>
          <a:p>
            <a:endParaRPr lang="en-US" dirty="0" smtClean="0"/>
          </a:p>
          <a:p>
            <a:endParaRPr lang="en-US" dirty="0" smtClean="0"/>
          </a:p>
          <a:p>
            <a:pPr defTabSz="89730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6</a:t>
            </a:fld>
            <a:endParaRPr lang="en-US" dirty="0">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the receipt returns, enter the number of items received and the actual date you received the goods. </a:t>
            </a:r>
            <a:r>
              <a:rPr lang="en-US" baseline="0" dirty="0" smtClean="0">
                <a:cs typeface="Arial" pitchFamily="34" charset="0"/>
              </a:rPr>
              <a:t>The date defaults to today’s date, update it to the date you received the items.</a:t>
            </a:r>
            <a:endParaRPr lang="en-US"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cs typeface="+mn-cs"/>
              </a:rPr>
              <a:t>If you need to correct a prior receipt, you will enter a negative receipt in the Accepted field.  When making corrections, use the current date.</a:t>
            </a:r>
            <a:endParaRPr lang="en-US" dirty="0" smtClean="0"/>
          </a:p>
        </p:txBody>
      </p:sp>
      <p:sp>
        <p:nvSpPr>
          <p:cNvPr id="4" name="Slide Number Placeholder 3"/>
          <p:cNvSpPr>
            <a:spLocks noGrp="1"/>
          </p:cNvSpPr>
          <p:nvPr>
            <p:ph type="sldNum" sz="quarter" idx="10"/>
          </p:nvPr>
        </p:nvSpPr>
        <p:spPr/>
        <p:txBody>
          <a:bodyPr/>
          <a:lstStyle/>
          <a:p>
            <a:fld id="{F0E9B857-2040-49CE-9BCB-3B4B2AEE9074}"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Close</a:t>
            </a:r>
            <a:r>
              <a:rPr lang="en-US" baseline="0" dirty="0" smtClean="0">
                <a:cs typeface="Arial" pitchFamily="34" charset="0"/>
              </a:rPr>
              <a:t> Order defaults to No. If this receipt completes your order based on the quantity ordered and received, MyFloridaMarketPlace automatically closes the receipt for future receipts for you. This does not close the order, only the receipt.</a:t>
            </a:r>
          </a:p>
          <a:p>
            <a:endParaRPr lang="en-US" baseline="0" dirty="0" smtClean="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cs typeface="Arial" pitchFamily="34" charset="0"/>
              </a:rPr>
              <a:t>If this receipt does not satisfy the quantity ordered, but is the last receipt you need to complete, change the radio button to yes. If the receipt is closed in error, you can reopen it for future receiveing.</a:t>
            </a:r>
            <a:endParaRPr lang="en-US" dirty="0" smtClean="0">
              <a:cs typeface="Arial" pitchFamily="34" charset="0"/>
            </a:endParaRPr>
          </a:p>
          <a:p>
            <a:endParaRPr lang="en-US" baseline="0" dirty="0" smtClean="0">
              <a:cs typeface="Arial" pitchFamily="34" charset="0"/>
            </a:endParaRPr>
          </a:p>
          <a:p>
            <a:r>
              <a:rPr lang="en-US" baseline="0" dirty="0" smtClean="0">
                <a:cs typeface="Arial" pitchFamily="34" charset="0"/>
              </a:rPr>
              <a:t>Comments are not required; however, they are a good business practice such as a justification.</a:t>
            </a:r>
          </a:p>
          <a:p>
            <a:r>
              <a:rPr lang="en-US" baseline="0" dirty="0" smtClean="0">
                <a:cs typeface="Arial" pitchFamily="34" charset="0"/>
              </a:rPr>
              <a:t>When you are through, click Submit.  Receipts require no approval, therefore changes immediately to approved status.</a:t>
            </a:r>
          </a:p>
        </p:txBody>
      </p:sp>
      <p:sp>
        <p:nvSpPr>
          <p:cNvPr id="4" name="Slide Number Placeholder 3"/>
          <p:cNvSpPr>
            <a:spLocks noGrp="1"/>
          </p:cNvSpPr>
          <p:nvPr>
            <p:ph type="sldNum" sz="quarter" idx="10"/>
          </p:nvPr>
        </p:nvSpPr>
        <p:spPr/>
        <p:txBody>
          <a:bodyPr/>
          <a:lstStyle/>
          <a:p>
            <a:fld id="{F0E9B857-2040-49CE-9BCB-3B4B2AEE9074}"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marL="336469" indent="-336469">
              <a:lnSpc>
                <a:spcPct val="115000"/>
              </a:lnSpc>
              <a:buSzPts val="1200"/>
            </a:pPr>
            <a:r>
              <a:rPr lang="en-US" dirty="0" smtClean="0">
                <a:ea typeface="Calibri"/>
                <a:cs typeface="Arial" pitchFamily="34" charset="0"/>
              </a:rPr>
              <a:t>Let’s talk about approving services.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r>
              <a:rPr lang="en-US" dirty="0" smtClean="0">
                <a:cs typeface="Arial" pitchFamily="34" charset="0"/>
              </a:rPr>
              <a:t>To complete a receipt for services in MyFloridaMarketPlace, approve the</a:t>
            </a:r>
            <a:r>
              <a:rPr lang="en-US" baseline="0" dirty="0" smtClean="0">
                <a:cs typeface="Arial" pitchFamily="34" charset="0"/>
              </a:rPr>
              <a:t> Invoice Reconciliation, or the IR.</a:t>
            </a:r>
          </a:p>
          <a:p>
            <a:endParaRPr lang="en-US" dirty="0" smtClean="0">
              <a:cs typeface="Arial" pitchFamily="34" charset="0"/>
            </a:endParaRPr>
          </a:p>
          <a:p>
            <a:r>
              <a:rPr lang="en-US" dirty="0" smtClean="0">
                <a:cs typeface="Arial" pitchFamily="34" charset="0"/>
              </a:rPr>
              <a:t>When a requester or someone</a:t>
            </a:r>
            <a:r>
              <a:rPr lang="en-US" baseline="0" dirty="0" smtClean="0">
                <a:cs typeface="Arial" pitchFamily="34" charset="0"/>
              </a:rPr>
              <a:t> in Finance and Accounting</a:t>
            </a:r>
            <a:r>
              <a:rPr lang="en-US" dirty="0" smtClean="0">
                <a:cs typeface="Arial" pitchFamily="34" charset="0"/>
              </a:rPr>
              <a:t> creates an invoice for a requisition with a service commodity code, MyFloridaMarketPlace automatically routes the IR to the requester or the "On Behalf Of."</a:t>
            </a:r>
          </a:p>
          <a:p>
            <a:r>
              <a:rPr lang="en-US" dirty="0" smtClean="0">
                <a:cs typeface="Arial" pitchFamily="34" charset="0"/>
              </a:rPr>
              <a:t>This approval verifies that the vendor provided the services, and the agency can process payment.</a:t>
            </a:r>
          </a:p>
          <a:p>
            <a:endParaRPr lang="en-US" dirty="0" smtClean="0"/>
          </a:p>
          <a:p>
            <a:r>
              <a:rPr lang="en-US" dirty="0" smtClean="0"/>
              <a:t>To expedite the payment process, ensure you comply with the Department</a:t>
            </a:r>
            <a:r>
              <a:rPr lang="en-US" baseline="0" dirty="0" smtClean="0"/>
              <a:t> of Financial Services requirements for FACTS.  </a:t>
            </a:r>
            <a:endParaRPr lang="en-US" sz="1200" b="0" i="0" u="none" strike="noStrike" kern="1200" baseline="0" dirty="0" smtClean="0">
              <a:solidFill>
                <a:schemeClr val="tx1"/>
              </a:solidFill>
              <a:latin typeface="Calibri" panose="020F0502020204030204" pitchFamily="34" charset="0"/>
              <a:ea typeface="+mn-ea"/>
              <a:cs typeface="+mn-cs"/>
            </a:endParaRPr>
          </a:p>
          <a:p>
            <a:r>
              <a:rPr lang="en-US" sz="1200" b="0" i="0" u="none" strike="noStrike" kern="1200" baseline="0" dirty="0" smtClean="0">
                <a:solidFill>
                  <a:schemeClr val="tx1"/>
                </a:solidFill>
                <a:latin typeface="Calibri" panose="020F0502020204030204" pitchFamily="34" charset="0"/>
                <a:ea typeface="+mn-ea"/>
                <a:cs typeface="+mn-cs"/>
              </a:rPr>
              <a:t> </a:t>
            </a:r>
            <a:r>
              <a:rPr lang="en-US" sz="1200" b="1" i="0" u="none" strike="noStrike" kern="1200" baseline="0" dirty="0" smtClean="0">
                <a:solidFill>
                  <a:schemeClr val="tx1"/>
                </a:solidFill>
                <a:latin typeface="Calibri" panose="020F0502020204030204" pitchFamily="34" charset="0"/>
                <a:ea typeface="+mn-ea"/>
                <a:cs typeface="+mn-cs"/>
              </a:rPr>
              <a:t>CHIEF FINANCIAL OFFICER MEMORANDUM NO. 01 (2012-2013) </a:t>
            </a:r>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63</a:t>
            </a:fld>
            <a:endParaRPr lang="en-US" dirty="0">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cs typeface="Arial" pitchFamily="34" charset="0"/>
              </a:rPr>
              <a:t>Click on the IR from the To Do queue on your Dashboard or click on the link in your email notification to select the IR</a:t>
            </a:r>
          </a:p>
          <a:p>
            <a:endParaRPr lang="en-US" baseline="0" dirty="0" smtClean="0">
              <a:cs typeface="Arial" pitchFamily="34" charset="0"/>
            </a:endParaRPr>
          </a:p>
          <a:p>
            <a:r>
              <a:rPr lang="en-US" baseline="0" dirty="0" smtClean="0">
                <a:cs typeface="Arial" pitchFamily="34" charset="0"/>
              </a:rPr>
              <a:t>Click Open on the IR and review the details of the order on the exceptions tab.  From this tab you can review the vendor’s invoice by clicking on the invoice link or by clicking on the Invoice Tab.  The scanned copy of the vendor’s invoice is at the bottom.  After reviewing the vendor’s invoice, click back. </a:t>
            </a:r>
          </a:p>
          <a:p>
            <a:endParaRPr lang="en-US" baseline="0" dirty="0" smtClean="0">
              <a:cs typeface="Arial" pitchFamily="34" charset="0"/>
            </a:endParaRPr>
          </a:p>
          <a:p>
            <a:r>
              <a:rPr lang="en-US" baseline="0" dirty="0" smtClean="0">
                <a:cs typeface="Arial" pitchFamily="34" charset="0"/>
              </a:rPr>
              <a:t>When you click Submit,  you are agreeing that the services noted on the IR did indeed take place.</a:t>
            </a:r>
          </a:p>
          <a:p>
            <a:endParaRPr lang="en-US" baseline="0" dirty="0" smtClean="0">
              <a:cs typeface="Arial" pitchFamily="34" charset="0"/>
            </a:endParaRPr>
          </a:p>
          <a:p>
            <a:r>
              <a:rPr lang="en-US" baseline="0" dirty="0" smtClean="0">
                <a:cs typeface="Arial" pitchFamily="34" charset="0"/>
              </a:rPr>
              <a:t>Enter your comments and/or attachments regarding the services and click Submit to complete the receipt.  </a:t>
            </a:r>
            <a:endParaRPr lang="en-US" b="0" baseline="0" dirty="0" smtClean="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64</a:t>
            </a:fld>
            <a:endParaRPr lang="en-US" dirty="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marL="0" marR="0" indent="0" algn="l" defTabSz="457200" rtl="0" eaLnBrk="1" fontAlgn="auto" latinLnBrk="0" hangingPunct="1">
              <a:lnSpc>
                <a:spcPct val="115000"/>
              </a:lnSpc>
              <a:spcBef>
                <a:spcPts val="0"/>
              </a:spcBef>
              <a:spcAft>
                <a:spcPts val="0"/>
              </a:spcAft>
              <a:buClrTx/>
              <a:buSzPts val="1200"/>
              <a:buFontTx/>
              <a:buNone/>
              <a:tabLst/>
              <a:defRPr/>
            </a:pPr>
            <a:r>
              <a:rPr lang="en-US" dirty="0" smtClean="0">
                <a:ea typeface="Calibri" panose="020F0502020204030204" pitchFamily="34" charset="0"/>
                <a:cs typeface="Arial" charset="0"/>
              </a:rPr>
              <a:t>Let’s talk about change orders now.</a:t>
            </a:r>
          </a:p>
          <a:p>
            <a:pPr>
              <a:lnSpc>
                <a:spcPct val="115000"/>
              </a:lnSpc>
              <a:buSzPts val="1200"/>
            </a:pPr>
            <a:r>
              <a:rPr lang="en-US" dirty="0" smtClean="0">
                <a:ea typeface="Calibri"/>
                <a:cs typeface="Arial" pitchFamily="34" charset="0"/>
              </a:rPr>
              <a:t>.</a:t>
            </a:r>
            <a:endParaRPr lang="en-US" dirty="0">
              <a:ea typeface="Calibri"/>
              <a:cs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Entering the vendor invoice into MFMP is the way</a:t>
            </a:r>
            <a:r>
              <a:rPr lang="en-US" baseline="0" dirty="0" smtClean="0"/>
              <a:t> to begin the vendor payment process.  Some agency requesters enter the invoice.  In other agencies, this is completed by the F&amp;A staff.</a:t>
            </a:r>
          </a:p>
          <a:p>
            <a:endParaRPr lang="en-US" baseline="0" dirty="0" smtClean="0"/>
          </a:p>
          <a:p>
            <a:r>
              <a:rPr lang="en-US" baseline="0" dirty="0" smtClean="0"/>
              <a:t>Information you will need to complete the invoice in the system is the vendor ID or name, PO number and information from the vendors paper invoice.  </a:t>
            </a:r>
          </a:p>
          <a:p>
            <a:endParaRPr lang="en-US" baseline="0" dirty="0" smtClean="0"/>
          </a:p>
          <a:p>
            <a:r>
              <a:rPr lang="en-US" dirty="0" smtClean="0"/>
              <a:t>To complete</a:t>
            </a:r>
            <a:r>
              <a:rPr lang="en-US" baseline="0" dirty="0" smtClean="0"/>
              <a:t> a PO-based invoice, select "PO-based invoice" from "Create" on the menu bar or click "PO-based Invoice” under Create</a:t>
            </a:r>
            <a:r>
              <a:rPr lang="en-US" dirty="0" smtClean="0"/>
              <a:t> in the Common Actions queue.</a:t>
            </a:r>
          </a:p>
          <a:p>
            <a:endParaRPr lang="en-US" dirty="0" smtClean="0"/>
          </a:p>
          <a:p>
            <a:r>
              <a:rPr lang="en-US" dirty="0"/>
              <a:t>This is where you duplicate the paper invoice the vendor submits. </a:t>
            </a:r>
          </a:p>
          <a:p>
            <a:endParaRPr lang="en-US" dirty="0"/>
          </a:p>
        </p:txBody>
      </p:sp>
      <p:sp>
        <p:nvSpPr>
          <p:cNvPr id="4" name="Slide Number Placeholder 3"/>
          <p:cNvSpPr>
            <a:spLocks noGrp="1"/>
          </p:cNvSpPr>
          <p:nvPr>
            <p:ph type="sldNum" sz="quarter" idx="10"/>
          </p:nvPr>
        </p:nvSpPr>
        <p:spPr/>
        <p:txBody>
          <a:bodyPr/>
          <a:lstStyle/>
          <a:p>
            <a:fld id="{C452BFC5-DF6E-4A25-8080-91E047DF1C5D}" type="slidenum">
              <a:rPr lang="en-US" smtClean="0"/>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30" tIns="44865" rIns="89730" bIns="44865"/>
          <a:lstStyle/>
          <a:p>
            <a:pPr eaLnBrk="0" hangingPunct="0">
              <a:spcBef>
                <a:spcPct val="30000"/>
              </a:spcBef>
            </a:pPr>
            <a:endParaRPr lang="en-US" sz="1200" dirty="0">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defTabSz="897301">
              <a:defRPr/>
            </a:pPr>
            <a:r>
              <a:rPr lang="en-US" dirty="0"/>
              <a:t>MyFloridaMarketPlace opens the invoice on the Header page.  </a:t>
            </a:r>
            <a:r>
              <a:rPr lang="en-US" dirty="0" smtClean="0"/>
              <a:t>Enter the information from</a:t>
            </a:r>
            <a:r>
              <a:rPr lang="en-US" baseline="0" dirty="0" smtClean="0"/>
              <a:t> the paper invoice into the required fields in MFMP.  </a:t>
            </a:r>
            <a:r>
              <a:rPr lang="en-US" dirty="0" smtClean="0"/>
              <a:t>Enter </a:t>
            </a:r>
            <a:r>
              <a:rPr lang="en-US" dirty="0"/>
              <a:t>the invoice number, </a:t>
            </a:r>
            <a:r>
              <a:rPr lang="en-US" dirty="0" smtClean="0">
                <a:cs typeface="Arial" pitchFamily="34" charset="0"/>
              </a:rPr>
              <a:t>MyFloridaMarketPlace allows up to 32 characters for the invoice; however, FLAIR only records only the last nine.  You should enter</a:t>
            </a:r>
            <a:r>
              <a:rPr lang="en-US" baseline="0" dirty="0" smtClean="0">
                <a:cs typeface="Arial" pitchFamily="34" charset="0"/>
              </a:rPr>
              <a:t> the vendors invoice number exactly as it appears on the paper unless otherwise instructed.</a:t>
            </a:r>
          </a:p>
          <a:p>
            <a:pPr defTabSz="897301">
              <a:defRPr/>
            </a:pPr>
            <a:endParaRPr lang="en-US" dirty="0" smtClean="0">
              <a:cs typeface="Arial" pitchFamily="34" charset="0"/>
            </a:endParaRPr>
          </a:p>
          <a:p>
            <a:r>
              <a:rPr lang="en-US" dirty="0"/>
              <a:t>Enter the invoice date, this field defaults to today’s </a:t>
            </a:r>
            <a:r>
              <a:rPr lang="en-US" dirty="0" smtClean="0"/>
              <a:t>date, edit it to reflect</a:t>
            </a:r>
            <a:r>
              <a:rPr lang="en-US" baseline="0" dirty="0" smtClean="0"/>
              <a:t> the date of the vendors invoice</a:t>
            </a:r>
            <a:r>
              <a:rPr lang="en-US" dirty="0" smtClean="0"/>
              <a:t>.  </a:t>
            </a:r>
            <a:r>
              <a:rPr lang="en-US" dirty="0"/>
              <a:t>Select your vendor </a:t>
            </a:r>
            <a:r>
              <a:rPr lang="en-US" dirty="0" smtClean="0"/>
              <a:t>location by using the vendor name</a:t>
            </a:r>
            <a:r>
              <a:rPr lang="en-US" baseline="0" dirty="0" smtClean="0"/>
              <a:t> or FEIN.  This information must match the information selected on the requisition.  Next, </a:t>
            </a:r>
            <a:r>
              <a:rPr lang="en-US" dirty="0" smtClean="0"/>
              <a:t>select </a:t>
            </a:r>
            <a:r>
              <a:rPr lang="en-US" dirty="0"/>
              <a:t>the purchase order number. </a:t>
            </a:r>
          </a:p>
          <a:p>
            <a:endParaRPr lang="en-US" baseline="0" dirty="0" smtClean="0">
              <a:cs typeface="Arial" pitchFamily="34" charset="0"/>
            </a:endParaRPr>
          </a:p>
          <a:p>
            <a:r>
              <a:rPr lang="en-US" baseline="0" dirty="0" smtClean="0">
                <a:cs typeface="Arial" pitchFamily="34" charset="0"/>
              </a:rPr>
              <a:t>If you enter a purchase order number that you know is valid, but it returns "No results found", check the requisition to validate the vendors federal identification and sequence number. (To exit the PO Based invoice, click on summary then click exit and save changes.  MFMP saves this PO Based invoice in your “My Documents” queue in composing status.)</a:t>
            </a:r>
            <a:endParaRPr lang="en-US" dirty="0"/>
          </a:p>
          <a:p>
            <a:pPr defTabSz="897301">
              <a:defRPr/>
            </a:pPr>
            <a:endParaRPr lang="en-US" dirty="0" smtClean="0"/>
          </a:p>
          <a:p>
            <a:pPr defTabSz="897301">
              <a:defRPr/>
            </a:pPr>
            <a:r>
              <a:rPr lang="en-US" dirty="0" smtClean="0"/>
              <a:t>Finally</a:t>
            </a:r>
            <a:r>
              <a:rPr lang="en-US" dirty="0"/>
              <a:t>, complete the invoice with the invoice received date, service start and end dates. </a:t>
            </a:r>
          </a:p>
          <a:p>
            <a:pPr defTabSz="897301">
              <a:defRPr/>
            </a:pPr>
            <a:endParaRPr lang="en-US" dirty="0"/>
          </a:p>
          <a:p>
            <a:pPr defTabSz="897301">
              <a:defRPr/>
            </a:pPr>
            <a:r>
              <a:rPr lang="en-US" dirty="0"/>
              <a:t>The </a:t>
            </a:r>
            <a:r>
              <a:rPr lang="en-US" baseline="0" dirty="0" smtClean="0">
                <a:cs typeface="Arial" pitchFamily="34" charset="0"/>
              </a:rPr>
              <a:t>Department of Financial Services requires you to populate the service start and end date field for the invoice period of the service.</a:t>
            </a:r>
            <a:endParaRPr lang="en-US" dirty="0" smtClean="0">
              <a:cs typeface="Arial" pitchFamily="34" charset="0"/>
            </a:endParaRPr>
          </a:p>
          <a:p>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When you select next, MyFloridaMarketPlace advances to the "Add Items" page. </a:t>
            </a:r>
          </a:p>
          <a:p>
            <a:endParaRPr lang="en-US" dirty="0" smtClean="0">
              <a:cs typeface="Arial" pitchFamily="34" charset="0"/>
            </a:endParaRPr>
          </a:p>
          <a:p>
            <a:r>
              <a:rPr lang="en-US" dirty="0" smtClean="0">
                <a:cs typeface="Arial" pitchFamily="34" charset="0"/>
              </a:rPr>
              <a:t>This action automatically populates the lines from the purchase order selected on the Create Header page.  </a:t>
            </a:r>
          </a:p>
          <a:p>
            <a:r>
              <a:rPr lang="en-US" dirty="0" smtClean="0">
                <a:cs typeface="Arial" pitchFamily="34" charset="0"/>
              </a:rPr>
              <a:t>If you need to add additional items such as shipping or tax, check with your Finance and Accounting and/or Purchasing department.</a:t>
            </a:r>
          </a:p>
          <a:p>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The next step is the Summary page.  The Summary page allows you to review your invoice for accuracy. </a:t>
            </a:r>
          </a:p>
          <a:p>
            <a:endParaRPr lang="en-US" dirty="0" smtClean="0">
              <a:cs typeface="Arial" pitchFamily="34" charset="0"/>
            </a:endParaRPr>
          </a:p>
          <a:p>
            <a:r>
              <a:rPr lang="en-US" dirty="0" smtClean="0">
                <a:cs typeface="Arial" pitchFamily="34" charset="0"/>
              </a:rPr>
              <a:t>Make sure the entered information </a:t>
            </a:r>
            <a:r>
              <a:rPr lang="en-US" baseline="0" dirty="0" smtClean="0">
                <a:cs typeface="Arial" pitchFamily="34" charset="0"/>
              </a:rPr>
              <a:t>matches the vendor’s paper invoice, the quantity, the unit price and the total price.  Add comments for justification or to facilitate the payment process.  </a:t>
            </a:r>
          </a:p>
          <a:p>
            <a:endParaRPr lang="en-US" baseline="0" dirty="0" smtClean="0">
              <a:cs typeface="Arial" pitchFamily="34" charset="0"/>
            </a:endParaRPr>
          </a:p>
          <a:p>
            <a:r>
              <a:rPr lang="en-US" baseline="0" dirty="0" smtClean="0">
                <a:cs typeface="Arial" pitchFamily="34" charset="0"/>
              </a:rPr>
              <a:t>Department of Financial Services requires a copy of the paper invoice.  Scroll to the bottom of the summary page and attach the scanned copy of your invoice.</a:t>
            </a:r>
            <a:r>
              <a:rPr lang="en-US" dirty="0" smtClean="0">
                <a:cs typeface="Arial" pitchFamily="34" charset="0"/>
              </a:rPr>
              <a:t>  </a:t>
            </a:r>
          </a:p>
          <a:p>
            <a:endParaRPr lang="en-US" dirty="0" smtClean="0">
              <a:cs typeface="Arial" pitchFamily="34" charset="0"/>
            </a:endParaRPr>
          </a:p>
          <a:p>
            <a:r>
              <a:rPr lang="en-US" dirty="0" smtClean="0">
                <a:cs typeface="Arial" pitchFamily="34" charset="0"/>
              </a:rPr>
              <a:t>Click Submit.  </a:t>
            </a:r>
            <a:r>
              <a:rPr lang="en-US" baseline="0" dirty="0" smtClean="0">
                <a:cs typeface="Arial" pitchFamily="34" charset="0"/>
              </a:rPr>
              <a:t>Once you click Submit, you are unable to amend the PO-based invoice.</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t>MyFloridaMarketPlace displays Dashboard tabs relevant to your groups. </a:t>
            </a:r>
          </a:p>
          <a:p>
            <a:pPr defTabSz="897252" eaLnBrk="0" fontAlgn="base" hangingPunct="0">
              <a:spcBef>
                <a:spcPct val="30000"/>
              </a:spcBef>
              <a:spcAft>
                <a:spcPct val="0"/>
              </a:spcAft>
              <a:defRPr/>
            </a:pPr>
            <a:endParaRPr lang="en-US" dirty="0" smtClean="0"/>
          </a:p>
          <a:p>
            <a:pPr defTabSz="897252" eaLnBrk="0" fontAlgn="base" hangingPunct="0">
              <a:spcBef>
                <a:spcPct val="30000"/>
              </a:spcBef>
              <a:spcAft>
                <a:spcPct val="0"/>
              </a:spcAft>
              <a:defRPr/>
            </a:pPr>
            <a:r>
              <a:rPr lang="en-US" dirty="0" smtClean="0"/>
              <a:t>You can remove the tabs you do not wish to use from your view. </a:t>
            </a:r>
          </a:p>
          <a:p>
            <a:pPr defTabSz="897252" eaLnBrk="0" fontAlgn="base" hangingPunct="0">
              <a:spcBef>
                <a:spcPct val="30000"/>
              </a:spcBef>
              <a:spcAft>
                <a:spcPct val="0"/>
              </a:spcAft>
              <a:defRPr/>
            </a:pPr>
            <a:endParaRPr lang="en-US" dirty="0" smtClean="0"/>
          </a:p>
          <a:p>
            <a:pPr defTabSz="897252" eaLnBrk="0" fontAlgn="base" hangingPunct="0">
              <a:spcBef>
                <a:spcPct val="30000"/>
              </a:spcBef>
              <a:spcAft>
                <a:spcPct val="0"/>
              </a:spcAft>
              <a:defRPr/>
            </a:pPr>
            <a:r>
              <a:rPr lang="en-US" dirty="0" smtClean="0"/>
              <a:t>To remove tabs, click on the tab you wish to remove, click "Configure Tabs." Then select Delete Tab.  If you delete a tab in error, click "Configure Tabs" then select "Revert Tab Set to Default Settings"</a:t>
            </a:r>
          </a:p>
          <a:p>
            <a:pPr defTabSz="897252" eaLnBrk="0" fontAlgn="base" hangingPunct="0">
              <a:spcBef>
                <a:spcPct val="30000"/>
              </a:spcBef>
              <a:spcAft>
                <a:spcPct val="0"/>
              </a:spcAft>
              <a:defRPr/>
            </a:pPr>
            <a:endParaRPr lang="en-US" dirty="0" smtClean="0"/>
          </a:p>
          <a:p>
            <a:pPr defTabSz="897252"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7</a:t>
            </a:fld>
            <a:endParaRPr lang="en-US" dirty="0">
              <a:solidFill>
                <a:prstClr val="black"/>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marL="0" marR="0" indent="0" algn="l" defTabSz="457200" rtl="0" eaLnBrk="1" fontAlgn="auto" latinLnBrk="0" hangingPunct="1">
              <a:lnSpc>
                <a:spcPct val="115000"/>
              </a:lnSpc>
              <a:spcBef>
                <a:spcPts val="0"/>
              </a:spcBef>
              <a:spcAft>
                <a:spcPts val="0"/>
              </a:spcAft>
              <a:buClrTx/>
              <a:buSzPts val="1200"/>
              <a:buFontTx/>
              <a:buNone/>
              <a:tabLst/>
              <a:defRPr/>
            </a:pPr>
            <a:r>
              <a:rPr lang="en-US" dirty="0" smtClean="0">
                <a:ea typeface="Calibri" panose="020F0502020204030204" pitchFamily="34" charset="0"/>
                <a:cs typeface="Arial" charset="0"/>
              </a:rPr>
              <a:t>Let’s talk about change orders now.</a:t>
            </a:r>
          </a:p>
          <a:p>
            <a:pPr>
              <a:lnSpc>
                <a:spcPct val="115000"/>
              </a:lnSpc>
              <a:buSzPts val="1200"/>
            </a:pPr>
            <a:r>
              <a:rPr lang="en-US" dirty="0" smtClean="0">
                <a:ea typeface="Calibri"/>
                <a:cs typeface="Arial" pitchFamily="34" charset="0"/>
              </a:rPr>
              <a:t>.</a:t>
            </a:r>
            <a:endParaRPr lang="en-US" dirty="0">
              <a:ea typeface="Calibri"/>
              <a:cs typeface="Arial"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cs typeface="Arial" pitchFamily="34" charset="0"/>
              </a:rPr>
              <a:t>System searches allow customers</a:t>
            </a:r>
            <a:r>
              <a:rPr lang="en-US" baseline="0" dirty="0" smtClean="0">
                <a:cs typeface="Arial" pitchFamily="34" charset="0"/>
              </a:rPr>
              <a:t> to run simple reports or locate data.  System searches are easy to create.  All customers have the ability to search for their own transactions and if you have the Query group, you have the ability to search all system transactions.</a:t>
            </a:r>
          </a:p>
          <a:p>
            <a:pPr>
              <a:defRPr/>
            </a:pPr>
            <a:endParaRPr lang="en-US" baseline="0" dirty="0" smtClean="0">
              <a:cs typeface="Arial" pitchFamily="34" charset="0"/>
            </a:endParaRPr>
          </a:p>
        </p:txBody>
      </p:sp>
      <p:sp>
        <p:nvSpPr>
          <p:cNvPr id="4" name="Slide Number Placeholder 3"/>
          <p:cNvSpPr>
            <a:spLocks noGrp="1"/>
          </p:cNvSpPr>
          <p:nvPr>
            <p:ph type="sldNum" sz="quarter" idx="5"/>
          </p:nvPr>
        </p:nvSpPr>
        <p:spPr/>
        <p:txBody>
          <a:bodyPr/>
          <a:lstStyle/>
          <a:p>
            <a:pPr>
              <a:defRPr/>
            </a:pPr>
            <a:fld id="{0DC87C42-4BAC-4AF7-8C3C-1A64682F4609}" type="slidenum">
              <a:rPr lang="en-US">
                <a:solidFill>
                  <a:prstClr val="black"/>
                </a:solidFill>
              </a:rPr>
              <a:pPr>
                <a:defRPr/>
              </a:pPr>
              <a:t>71</a:t>
            </a:fld>
            <a:endParaRPr lang="en-US" dirty="0">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defRPr/>
            </a:pPr>
            <a:r>
              <a:rPr lang="en-US" dirty="0" smtClean="0">
                <a:cs typeface="Arial" pitchFamily="34" charset="0"/>
              </a:rPr>
              <a:t>MFMP recommends you use a minimum of three search filters to get the best results such as the date range, your PUI, or purchasing unit identifier and your specific data field.  </a:t>
            </a:r>
          </a:p>
          <a:p>
            <a:pPr>
              <a:defRPr/>
            </a:pPr>
            <a:r>
              <a:rPr lang="en-US" dirty="0" smtClean="0">
                <a:cs typeface="Arial" pitchFamily="34" charset="0"/>
              </a:rPr>
              <a:t>You will notice that the Date range</a:t>
            </a:r>
            <a:r>
              <a:rPr lang="en-US" baseline="0" dirty="0" smtClean="0">
                <a:cs typeface="Arial" pitchFamily="34" charset="0"/>
              </a:rPr>
              <a:t> defaults to the last three months.  </a:t>
            </a:r>
          </a:p>
          <a:p>
            <a:pPr>
              <a:defRPr/>
            </a:pPr>
            <a:endParaRPr lang="en-US" baseline="0" dirty="0" smtClean="0">
              <a:cs typeface="Arial" pitchFamily="34" charset="0"/>
            </a:endParaRPr>
          </a:p>
          <a:p>
            <a:pPr>
              <a:defRPr/>
            </a:pPr>
            <a:r>
              <a:rPr lang="en-US" baseline="0" dirty="0" smtClean="0">
                <a:cs typeface="Arial" pitchFamily="34" charset="0"/>
              </a:rPr>
              <a:t>If you do not find your item within that time frame, change the beginning date to go back a year or use one of the other custom date options.</a:t>
            </a:r>
            <a:endParaRPr lang="en-US" dirty="0" smtClean="0">
              <a:cs typeface="Arial" pitchFamily="34" charset="0"/>
            </a:endParaRPr>
          </a:p>
          <a:p>
            <a:pPr>
              <a:defRPr/>
            </a:pPr>
            <a:endParaRPr lang="en-US" dirty="0" smtClean="0">
              <a:cs typeface="Arial" pitchFamily="34" charset="0"/>
            </a:endParaRPr>
          </a:p>
          <a:p>
            <a:pPr>
              <a:defRPr/>
            </a:pPr>
            <a:r>
              <a:rPr lang="en-US" dirty="0" smtClean="0">
                <a:cs typeface="Arial" pitchFamily="34" charset="0"/>
              </a:rPr>
              <a:t>For example, you can use a custom</a:t>
            </a:r>
            <a:r>
              <a:rPr lang="en-US" baseline="0" dirty="0" smtClean="0">
                <a:cs typeface="Arial" pitchFamily="34" charset="0"/>
              </a:rPr>
              <a:t> date to display items for </a:t>
            </a:r>
            <a:r>
              <a:rPr lang="en-US" dirty="0" smtClean="0">
                <a:cs typeface="Arial" pitchFamily="34" charset="0"/>
              </a:rPr>
              <a:t>this year for the date, PUI7200, and the item you are looking for such as an order, requisition or a receipt.</a:t>
            </a:r>
          </a:p>
          <a:p>
            <a:pPr>
              <a:defRPr/>
            </a:pPr>
            <a:endParaRPr lang="en-US" dirty="0" smtClean="0">
              <a:cs typeface="Arial" pitchFamily="34" charset="0"/>
            </a:endParaRPr>
          </a:p>
          <a:p>
            <a:pPr>
              <a:defRPr/>
            </a:pPr>
            <a:r>
              <a:rPr lang="en-US" dirty="0" smtClean="0">
                <a:cs typeface="Arial" pitchFamily="34" charset="0"/>
              </a:rPr>
              <a:t>You can save frequently used searches. Saving searches saves you time by predefining the parameters of your search.</a:t>
            </a:r>
          </a:p>
          <a:p>
            <a:pPr>
              <a:defRPr/>
            </a:pPr>
            <a:endParaRPr lang="en-US" dirty="0" smtClean="0">
              <a:cs typeface="Arial" pitchFamily="34" charset="0"/>
            </a:endParaRPr>
          </a:p>
          <a:p>
            <a:pPr>
              <a:defRPr/>
            </a:pPr>
            <a:r>
              <a:rPr lang="en-US" dirty="0" smtClean="0">
                <a:cs typeface="Arial" pitchFamily="34" charset="0"/>
              </a:rPr>
              <a:t>You can even create a new tab for the saved searches that you run often.  We will review this process in the next couple of slides.</a:t>
            </a:r>
          </a:p>
          <a:p>
            <a:pPr>
              <a:defRPr/>
            </a:pPr>
            <a:endParaRPr lang="en-US" dirty="0" smtClean="0">
              <a:cs typeface="Arial" pitchFamily="34" charset="0"/>
            </a:endParaRPr>
          </a:p>
          <a:p>
            <a:pPr>
              <a:defRPr/>
            </a:pPr>
            <a:r>
              <a:rPr lang="en-US" dirty="0" smtClean="0">
                <a:cs typeface="Arial" pitchFamily="34" charset="0"/>
              </a:rPr>
              <a:t>To save the data from your search, export the search results to Microsoft Excel.  MyFloridaMarketPlace exports a maximum of 750 records at a time.</a:t>
            </a:r>
            <a:endParaRPr lang="en-US" dirty="0">
              <a:cs typeface="Arial" pitchFamily="34" charset="0"/>
            </a:endParaRPr>
          </a:p>
        </p:txBody>
      </p:sp>
      <p:sp>
        <p:nvSpPr>
          <p:cNvPr id="4" name="Slide Number Placeholder 3"/>
          <p:cNvSpPr>
            <a:spLocks noGrp="1"/>
          </p:cNvSpPr>
          <p:nvPr>
            <p:ph type="sldNum" sz="quarter" idx="5"/>
          </p:nvPr>
        </p:nvSpPr>
        <p:spPr/>
        <p:txBody>
          <a:bodyPr/>
          <a:lstStyle/>
          <a:p>
            <a:pPr>
              <a:defRPr/>
            </a:pPr>
            <a:fld id="{0DC87C42-4BAC-4AF7-8C3C-1A64682F4609}" type="slidenum">
              <a:rPr lang="en-US">
                <a:solidFill>
                  <a:prstClr val="black"/>
                </a:solidFill>
              </a:rPr>
              <a:pPr>
                <a:defRPr/>
              </a:pPr>
              <a:t>72</a:t>
            </a:fld>
            <a:endParaRPr 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Arial" pitchFamily="34" charset="0"/>
              </a:rPr>
              <a:t>Click "Search" on the menu bar.  From the dropdown, select the type of search you want to complete.  You can amend this selection at a later time if you like. </a:t>
            </a:r>
          </a:p>
          <a:p>
            <a:endParaRPr lang="en-US" dirty="0" smtClean="0">
              <a:cs typeface="Arial" pitchFamily="34" charset="0"/>
            </a:endParaRPr>
          </a:p>
          <a:p>
            <a:r>
              <a:rPr lang="en-US" dirty="0" smtClean="0">
                <a:cs typeface="Arial" pitchFamily="34" charset="0"/>
              </a:rPr>
              <a:t>If you are creating a new search enter at least three custom search filters.  You can change your search type based on the information you need.  The search types shown vary based on your MyFloridaMarketPlace profile.</a:t>
            </a:r>
          </a:p>
          <a:p>
            <a:endParaRPr lang="en-US" dirty="0" smtClean="0">
              <a:cs typeface="Arial" pitchFamily="34" charset="0"/>
            </a:endParaRPr>
          </a:p>
          <a:p>
            <a:endParaRPr lang="en-US" dirty="0" smtClean="0">
              <a:cs typeface="Arial" pitchFamily="34" charset="0"/>
            </a:endParaRPr>
          </a:p>
          <a:p>
            <a:endParaRPr lang="en-US" dirty="0" smtClean="0">
              <a:cs typeface="Arial" pitchFamily="34" charset="0"/>
            </a:endParaRPr>
          </a:p>
          <a:p>
            <a:endParaRPr lang="en-US" dirty="0" smtClean="0">
              <a:cs typeface="Arial" pitchFamily="34" charset="0"/>
            </a:endParaRPr>
          </a:p>
        </p:txBody>
      </p:sp>
      <p:sp>
        <p:nvSpPr>
          <p:cNvPr id="4" name="Slide Number Placeholder 3"/>
          <p:cNvSpPr>
            <a:spLocks noGrp="1"/>
          </p:cNvSpPr>
          <p:nvPr>
            <p:ph type="sldNum" sz="quarter" idx="5"/>
          </p:nvPr>
        </p:nvSpPr>
        <p:spPr/>
        <p:txBody>
          <a:bodyPr/>
          <a:lstStyle/>
          <a:p>
            <a:pPr>
              <a:defRPr/>
            </a:pPr>
            <a:fld id="{F047BE99-0A67-472B-A9E2-654A8785B050}" type="slidenum">
              <a:rPr lang="en-US">
                <a:solidFill>
                  <a:prstClr val="black"/>
                </a:solidFill>
              </a:rPr>
              <a:pPr>
                <a:defRPr/>
              </a:pPr>
              <a:t>73</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3A651844-BF65-4D3A-A426-68E19B50BE4E}" type="slidenum">
              <a:rPr lang="en-US">
                <a:solidFill>
                  <a:prstClr val="black"/>
                </a:solidFill>
              </a:rPr>
              <a:pPr>
                <a:defRPr/>
              </a:pPr>
              <a:t>74</a:t>
            </a:fld>
            <a:endParaRPr lang="en-US" dirty="0">
              <a:solidFill>
                <a:prstClr val="black"/>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you want to export your System Search results,  click on the "Table Options" menu and select the Export to Excel feature, Export all Rows.  This exports to Excel and you can manipulate the data for further analysis.  </a:t>
            </a:r>
          </a:p>
          <a:p>
            <a:pPr eaLnBrk="1" hangingPunct="1"/>
            <a:endParaRPr lang="en-US" dirty="0" smtClean="0"/>
          </a:p>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indent="-224325">
              <a:defRPr/>
            </a:pPr>
            <a:r>
              <a:rPr lang="en-US" dirty="0" smtClean="0"/>
              <a:t>Not only can you save your frequently used searches, you can add them to a new tab on  your dashboard to view the results quickly.  </a:t>
            </a:r>
          </a:p>
          <a:p>
            <a:pPr indent="-224325">
              <a:defRPr/>
            </a:pPr>
            <a:endParaRPr lang="en-US" dirty="0" smtClean="0"/>
          </a:p>
          <a:p>
            <a:pPr indent="-224325">
              <a:defRPr/>
            </a:pPr>
            <a:r>
              <a:rPr lang="en-US" dirty="0" smtClean="0"/>
              <a:t>Be sure the report you add here has a minimum of three search criteria selected to maximize the results.</a:t>
            </a:r>
          </a:p>
          <a:p>
            <a:pPr marL="224325" indent="-224325">
              <a:defRPr/>
            </a:pPr>
            <a:endParaRPr lang="en-US" dirty="0" smtClean="0"/>
          </a:p>
          <a:p>
            <a:pPr marL="224325" indent="-224325">
              <a:defRPr/>
            </a:pPr>
            <a:r>
              <a:rPr lang="en-US" dirty="0" smtClean="0"/>
              <a:t>Add a new tab and a saved search to your dashboard in four easy steps.</a:t>
            </a:r>
          </a:p>
          <a:p>
            <a:pPr marL="224325" indent="-224325">
              <a:defRPr/>
            </a:pPr>
            <a:endParaRPr lang="en-US" dirty="0" smtClean="0"/>
          </a:p>
          <a:p>
            <a:pPr marL="224325" indent="-224325">
              <a:defRPr/>
            </a:pPr>
            <a:r>
              <a:rPr lang="en-US" dirty="0" smtClean="0"/>
              <a:t>First,</a:t>
            </a:r>
          </a:p>
          <a:p>
            <a:pPr marL="224325" indent="-224325">
              <a:buFontTx/>
              <a:buChar char="•"/>
              <a:defRPr/>
            </a:pPr>
            <a:r>
              <a:rPr lang="en-US" dirty="0" smtClean="0"/>
              <a:t>On your Dashboard, click "Configure Tabs"</a:t>
            </a:r>
          </a:p>
          <a:p>
            <a:pPr marL="224325" indent="-224325">
              <a:buFontTx/>
              <a:buChar char="•"/>
              <a:defRPr/>
            </a:pPr>
            <a:r>
              <a:rPr lang="en-US" dirty="0" smtClean="0"/>
              <a:t>Click "Add New Tab"</a:t>
            </a:r>
          </a:p>
        </p:txBody>
      </p:sp>
      <p:sp>
        <p:nvSpPr>
          <p:cNvPr id="18435" name="Slide Number Placeholder 3"/>
          <p:cNvSpPr>
            <a:spLocks noGrp="1"/>
          </p:cNvSpPr>
          <p:nvPr>
            <p:ph type="sldNum" sz="quarter" idx="5"/>
          </p:nvPr>
        </p:nvSpPr>
        <p:spPr/>
        <p:txBody>
          <a:bodyPr/>
          <a:lstStyle/>
          <a:p>
            <a:pPr>
              <a:defRPr/>
            </a:pPr>
            <a:fld id="{FC0DC753-893D-45F8-865C-917392DDC2CB}" type="slidenum">
              <a:rPr lang="en-US">
                <a:solidFill>
                  <a:prstClr val="black"/>
                </a:solidFill>
              </a:rPr>
              <a:pPr>
                <a:defRPr/>
              </a:pPr>
              <a:t>75</a:t>
            </a:fld>
            <a:endParaRPr lang="en-US" dirty="0">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marL="224325" indent="-224325"/>
            <a:r>
              <a:rPr lang="en-US" dirty="0" smtClean="0"/>
              <a:t>Next, enter the name of your new tab, then select the radio button for Display add document types on the tab.</a:t>
            </a:r>
          </a:p>
          <a:p>
            <a:pPr marL="224325" indent="-224325"/>
            <a:endParaRPr lang="en-US" dirty="0" smtClean="0"/>
          </a:p>
          <a:p>
            <a:pPr marL="224325" indent="-224325"/>
            <a:r>
              <a:rPr lang="en-US" dirty="0" smtClean="0"/>
              <a:t>Click "Ok”</a:t>
            </a:r>
          </a:p>
          <a:p>
            <a:pPr marL="224325" indent="-224325"/>
            <a:endParaRPr lang="en-US" dirty="0" smtClean="0"/>
          </a:p>
          <a:p>
            <a:pPr marL="224325" indent="-224325"/>
            <a:r>
              <a:rPr lang="en-US" dirty="0" smtClean="0"/>
              <a:t>After adding the tab, select Saved Search from the "Add Content" box.</a:t>
            </a:r>
          </a:p>
        </p:txBody>
      </p:sp>
      <p:sp>
        <p:nvSpPr>
          <p:cNvPr id="18435" name="Slide Number Placeholder 3"/>
          <p:cNvSpPr>
            <a:spLocks noGrp="1"/>
          </p:cNvSpPr>
          <p:nvPr>
            <p:ph type="sldNum" sz="quarter" idx="5"/>
          </p:nvPr>
        </p:nvSpPr>
        <p:spPr/>
        <p:txBody>
          <a:bodyPr/>
          <a:lstStyle/>
          <a:p>
            <a:pPr>
              <a:defRPr/>
            </a:pPr>
            <a:fld id="{9A24FEC7-202D-4309-9933-B282BE65C0F2}" type="slidenum">
              <a:rPr lang="en-US">
                <a:solidFill>
                  <a:prstClr val="black"/>
                </a:solidFill>
              </a:rPr>
              <a:pPr>
                <a:defRPr/>
              </a:pPr>
              <a:t>76</a:t>
            </a:fld>
            <a:endParaRPr lang="en-US" dirty="0">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224325" indent="-224325"/>
            <a:r>
              <a:rPr lang="en-US" dirty="0" smtClean="0"/>
              <a:t>You will see a list of your saved searches.  </a:t>
            </a:r>
          </a:p>
          <a:p>
            <a:pPr marL="224325" indent="-224325"/>
            <a:r>
              <a:rPr lang="en-US" dirty="0" smtClean="0"/>
              <a:t>Select the appropriate "Saved Search" to add to your newly created tab. </a:t>
            </a:r>
          </a:p>
          <a:p>
            <a:pPr marL="224325" indent="-224325"/>
            <a:endParaRPr lang="en-US" dirty="0" smtClean="0"/>
          </a:p>
          <a:p>
            <a:pPr marL="224325" indent="-224325"/>
            <a:r>
              <a:rPr lang="en-US" dirty="0" smtClean="0"/>
              <a:t>Repeat this process to add additional saved searches to this tab.  </a:t>
            </a:r>
          </a:p>
          <a:p>
            <a:pPr marL="224325" indent="-224325"/>
            <a:endParaRPr lang="en-US" dirty="0" smtClean="0"/>
          </a:p>
          <a:p>
            <a:pPr marL="224325" indent="-224325"/>
            <a:r>
              <a:rPr lang="en-US" dirty="0" smtClean="0"/>
              <a:t>When you are through, click done.</a:t>
            </a:r>
          </a:p>
        </p:txBody>
      </p:sp>
      <p:sp>
        <p:nvSpPr>
          <p:cNvPr id="18435" name="Slide Number Placeholder 3"/>
          <p:cNvSpPr>
            <a:spLocks noGrp="1"/>
          </p:cNvSpPr>
          <p:nvPr>
            <p:ph type="sldNum" sz="quarter" idx="5"/>
          </p:nvPr>
        </p:nvSpPr>
        <p:spPr/>
        <p:txBody>
          <a:bodyPr/>
          <a:lstStyle/>
          <a:p>
            <a:pPr>
              <a:defRPr/>
            </a:pPr>
            <a:fld id="{820AD095-EDDC-4BBA-AD47-729FACE94BA1}" type="slidenum">
              <a:rPr lang="en-US">
                <a:solidFill>
                  <a:prstClr val="black"/>
                </a:solidFill>
              </a:rPr>
              <a:pPr>
                <a:defRPr/>
              </a:pPr>
              <a:t>77</a:t>
            </a:fld>
            <a:endParaRPr lang="en-US" dirty="0">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a:ln/>
        </p:spPr>
        <p:txBody>
          <a:bodyPr/>
          <a:lstStyle/>
          <a:p>
            <a:pPr marL="224325"/>
            <a:r>
              <a:rPr lang="en-US" dirty="0" smtClean="0"/>
              <a:t>The new tab, displays your saved search. Arrange the searches by dragging them and dropping them. This allows the customer to customize the view of the data.</a:t>
            </a:r>
          </a:p>
          <a:p>
            <a:pPr marL="224325"/>
            <a:endParaRPr lang="en-US" dirty="0" smtClean="0"/>
          </a:p>
          <a:p>
            <a:pPr marL="224325"/>
            <a:r>
              <a:rPr lang="en-US" dirty="0" smtClean="0"/>
              <a:t>The "Saved Search" information  refreshes each time you log in</a:t>
            </a:r>
            <a:r>
              <a:rPr lang="en-US" baseline="0" dirty="0" smtClean="0"/>
              <a:t> and click on the new tab.</a:t>
            </a:r>
            <a:r>
              <a:rPr lang="en-US" dirty="0" smtClean="0"/>
              <a:t> </a:t>
            </a:r>
          </a:p>
          <a:p>
            <a:pPr marL="224325"/>
            <a:endParaRPr lang="en-US" dirty="0" smtClean="0"/>
          </a:p>
          <a:p>
            <a:pPr marL="224325"/>
            <a:r>
              <a:rPr lang="en-US" dirty="0" smtClean="0"/>
              <a:t>Accessing the Saved Searches from this new tab, saves you a couple of steps in the Search process. The searches are pre-populated and do not require configuration. Saved searches also gives ready access to saved searches by displaying the current results.  If saving a search, you may want to use a date that always changes such as this quarter or this year.</a:t>
            </a:r>
          </a:p>
        </p:txBody>
      </p:sp>
      <p:sp>
        <p:nvSpPr>
          <p:cNvPr id="18435" name="Slide Number Placeholder 3"/>
          <p:cNvSpPr>
            <a:spLocks noGrp="1"/>
          </p:cNvSpPr>
          <p:nvPr>
            <p:ph type="sldNum" sz="quarter" idx="5"/>
          </p:nvPr>
        </p:nvSpPr>
        <p:spPr/>
        <p:txBody>
          <a:bodyPr/>
          <a:lstStyle/>
          <a:p>
            <a:pPr>
              <a:defRPr/>
            </a:pPr>
            <a:fld id="{E4D56252-174C-4289-84CE-B127777BC1F5}" type="slidenum">
              <a:rPr lang="en-US">
                <a:solidFill>
                  <a:prstClr val="black"/>
                </a:solidFill>
              </a:rPr>
              <a:pPr>
                <a:defRPr/>
              </a:pPr>
              <a:t>78</a:t>
            </a:fld>
            <a:endParaRPr lang="en-US" dirty="0">
              <a:solidFill>
                <a:prstClr val="black"/>
              </a:solidFil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indent="-336469">
              <a:lnSpc>
                <a:spcPct val="115000"/>
              </a:lnSpc>
              <a:buSzPts val="1200"/>
            </a:pPr>
            <a:r>
              <a:rPr lang="en-US" dirty="0">
                <a:ea typeface="Calibri"/>
                <a:cs typeface="Arial" pitchFamily="34" charset="0"/>
              </a:rPr>
              <a:t>Let’s demonstrate what we learned today.</a:t>
            </a:r>
            <a:endParaRPr lang="en-US" b="1" dirty="0">
              <a:ea typeface="Calibri"/>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Arial" pitchFamily="34" charset="0"/>
              </a:rPr>
              <a:t>If all</a:t>
            </a:r>
            <a:r>
              <a:rPr lang="en-US" baseline="0" dirty="0" smtClean="0">
                <a:cs typeface="Arial" pitchFamily="34" charset="0"/>
              </a:rPr>
              <a:t> of your documents do not display in one of your display queues, click "View More" to view the list.</a:t>
            </a:r>
          </a:p>
          <a:p>
            <a:endParaRPr lang="en-US" baseline="0" dirty="0" smtClean="0">
              <a:cs typeface="Arial" pitchFamily="34" charset="0"/>
            </a:endParaRPr>
          </a:p>
          <a:p>
            <a:r>
              <a:rPr lang="en-US" dirty="0" smtClean="0">
                <a:cs typeface="Arial" pitchFamily="34" charset="0"/>
              </a:rPr>
              <a:t>A </a:t>
            </a:r>
            <a:r>
              <a:rPr lang="en-US" baseline="0" dirty="0" smtClean="0">
                <a:cs typeface="Arial" pitchFamily="34" charset="0"/>
              </a:rPr>
              <a:t>pop up window displays the types of items in the queue.  </a:t>
            </a:r>
            <a:endParaRPr lang="en-US" dirty="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ln/>
        </p:spPr>
      </p:sp>
      <p:sp>
        <p:nvSpPr>
          <p:cNvPr id="20482" name="Notes Placeholder 4"/>
          <p:cNvSpPr>
            <a:spLocks noGrp="1"/>
          </p:cNvSpPr>
          <p:nvPr/>
        </p:nvSpPr>
        <p:spPr bwMode="auto">
          <a:xfrm>
            <a:off x="686421" y="4344025"/>
            <a:ext cx="5485158" cy="4114488"/>
          </a:xfrm>
          <a:prstGeom prst="rect">
            <a:avLst/>
          </a:prstGeom>
          <a:noFill/>
          <a:ln w="9525">
            <a:noFill/>
            <a:miter lim="800000"/>
            <a:headEnd/>
            <a:tailEnd/>
          </a:ln>
        </p:spPr>
        <p:txBody>
          <a:bodyPr lIns="89725" tIns="44862" rIns="89725" bIns="44862"/>
          <a:lstStyle/>
          <a:p>
            <a:pPr eaLnBrk="0" fontAlgn="base" hangingPunct="0">
              <a:spcBef>
                <a:spcPct val="30000"/>
              </a:spcBef>
              <a:spcAft>
                <a:spcPct val="0"/>
              </a:spcAft>
            </a:pPr>
            <a:endParaRPr lang="en-US" sz="1200" dirty="0">
              <a:solidFill>
                <a:prstClr val="black"/>
              </a:solidFill>
              <a:latin typeface="Calibri" panose="020F0502020204030204" pitchFamily="34" charset="0"/>
            </a:endParaRPr>
          </a:p>
        </p:txBody>
      </p:sp>
      <p:sp>
        <p:nvSpPr>
          <p:cNvPr id="4" name="Notes Placeholder 3"/>
          <p:cNvSpPr>
            <a:spLocks noGrp="1"/>
          </p:cNvSpPr>
          <p:nvPr>
            <p:ph type="body" idx="1"/>
          </p:nvPr>
        </p:nvSpPr>
        <p:spPr/>
        <p:txBody>
          <a:bodyPr>
            <a:normAutofit/>
          </a:bodyPr>
          <a:lstStyle/>
          <a:p>
            <a:pPr indent="-336469">
              <a:lnSpc>
                <a:spcPct val="115000"/>
              </a:lnSpc>
              <a:buSzPts val="1200"/>
            </a:pPr>
            <a:endParaRPr lang="en-US" b="1" dirty="0">
              <a:ea typeface="Calibri"/>
              <a:cs typeface="Arial" pitchFamily="34"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Arial" charset="0"/>
              </a:rPr>
              <a:t>You can contact the MyFloridaMarketPlace customer service desk at (866) 352-3776 or at the email address noted here.</a:t>
            </a:r>
          </a:p>
          <a:p>
            <a:endParaRPr lang="en-US" dirty="0" smtClean="0">
              <a:cs typeface="Arial" charset="0"/>
            </a:endParaRPr>
          </a:p>
          <a:p>
            <a:r>
              <a:rPr lang="en-US" dirty="0" smtClean="0">
                <a:cs typeface="Arial" charset="0"/>
              </a:rPr>
              <a:t>The MFMP Buyer Toolkit includes many resources, such as the MFMP Manual.  The manual provides step-by-step instructions for the many processes in MyFloridaMarketPlace.</a:t>
            </a:r>
          </a:p>
          <a:p>
            <a:endParaRPr lang="en-US" dirty="0" smtClean="0">
              <a:cs typeface="Arial" charset="0"/>
            </a:endParaRPr>
          </a:p>
          <a:p>
            <a:r>
              <a:rPr lang="en-US" dirty="0" smtClean="0">
                <a:cs typeface="Arial" charset="0"/>
              </a:rPr>
              <a:t>Many customers need assistance searching for vendors.  Use the links listed here for MarketView and Vendor Information Portal to search vendors.</a:t>
            </a:r>
          </a:p>
          <a:p>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4049DC8-D205-4DC3-93D5-069CB77E535F}" type="slidenum">
              <a:rPr lang="en-US" smtClean="0">
                <a:solidFill>
                  <a:srgbClr val="000000"/>
                </a:solidFill>
              </a:rPr>
              <a:pPr>
                <a:defRPr/>
              </a:pPr>
              <a:t>81</a:t>
            </a:fld>
            <a:endParaRPr lang="en-US" dirty="0" smtClean="0">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cs typeface="Arial" charset="0"/>
              </a:rPr>
              <a:t>You can register online for additional MFMP training, using the link provided here.</a:t>
            </a:r>
          </a:p>
          <a:p>
            <a:endParaRPr lang="en-US" dirty="0" smtClean="0">
              <a:cs typeface="Arial" charset="0"/>
            </a:endParaRPr>
          </a:p>
          <a:p>
            <a:r>
              <a:rPr lang="en-US" dirty="0" smtClean="0">
                <a:cs typeface="Arial" charset="0"/>
              </a:rPr>
              <a:t>Access the MFMP Training Tours, recorded training sessions, through the link shown here.</a:t>
            </a:r>
          </a:p>
          <a:p>
            <a:endParaRPr lang="en-US" dirty="0" smtClean="0">
              <a:cs typeface="Arial" charset="0"/>
            </a:endParaRPr>
          </a:p>
          <a:p>
            <a:r>
              <a:rPr lang="en-US" dirty="0" smtClean="0">
                <a:cs typeface="Arial" charset="0"/>
              </a:rPr>
              <a:t>The "Training Environment" is lets you practice what you learn.  Your username is the same as it is in the "production" environment and the password is "train30".</a:t>
            </a:r>
          </a:p>
          <a:p>
            <a:endParaRPr lang="en-US" dirty="0" smtClean="0"/>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2C3DD11-75DE-4064-B4C8-B9517011E3E0}" type="slidenum">
              <a:rPr lang="en-US" smtClean="0">
                <a:solidFill>
                  <a:srgbClr val="000000"/>
                </a:solidFill>
              </a:rPr>
              <a:pPr>
                <a:defRPr/>
              </a:pPr>
              <a:t>82</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7252" eaLnBrk="0" fontAlgn="base" hangingPunct="0">
              <a:spcBef>
                <a:spcPct val="30000"/>
              </a:spcBef>
              <a:spcAft>
                <a:spcPct val="0"/>
              </a:spcAft>
              <a:defRPr/>
            </a:pPr>
            <a:r>
              <a:rPr lang="en-US" dirty="0" smtClean="0">
                <a:cs typeface="Arial" pitchFamily="34" charset="0"/>
              </a:rPr>
              <a:t>MyFloridaMarketPlace</a:t>
            </a:r>
            <a:r>
              <a:rPr lang="en-US" baseline="0" dirty="0" smtClean="0">
                <a:cs typeface="Arial" pitchFamily="34" charset="0"/>
              </a:rPr>
              <a:t> allows you to expand the Dashboard View so that you can drill down to specific types of documents.</a:t>
            </a:r>
          </a:p>
          <a:p>
            <a:pPr defTabSz="897252" eaLnBrk="0" fontAlgn="base" hangingPunct="0">
              <a:spcBef>
                <a:spcPct val="30000"/>
              </a:spcBef>
              <a:spcAft>
                <a:spcPct val="0"/>
              </a:spcAft>
              <a:defRPr/>
            </a:pPr>
            <a:endParaRPr lang="en-US" baseline="0" dirty="0" smtClean="0">
              <a:cs typeface="Arial" pitchFamily="34" charset="0"/>
            </a:endParaRPr>
          </a:p>
          <a:p>
            <a:pPr defTabSz="897252" eaLnBrk="0" fontAlgn="base" hangingPunct="0">
              <a:spcBef>
                <a:spcPct val="30000"/>
              </a:spcBef>
              <a:spcAft>
                <a:spcPct val="0"/>
              </a:spcAft>
              <a:defRPr/>
            </a:pPr>
            <a:r>
              <a:rPr lang="en-US" baseline="0" dirty="0" smtClean="0">
                <a:cs typeface="Arial" pitchFamily="34" charset="0"/>
              </a:rPr>
              <a:t>You can also click on the Tables Options icon to select the columns that you want to have included or excluded in your view and you can also choose various ways to group the documents in the view and lastly there is an ability to export the view to Excel. </a:t>
            </a:r>
          </a:p>
          <a:p>
            <a:pPr defTabSz="897252" eaLnBrk="0" fontAlgn="base" hangingPunct="0">
              <a:spcBef>
                <a:spcPct val="30000"/>
              </a:spcBef>
              <a:spcAft>
                <a:spcPct val="0"/>
              </a:spcAft>
              <a:defRPr/>
            </a:pPr>
            <a:endParaRPr lang="en-US" dirty="0" smtClean="0">
              <a:cs typeface="Arial" pitchFamily="34" charset="0"/>
            </a:endParaRPr>
          </a:p>
        </p:txBody>
      </p:sp>
      <p:sp>
        <p:nvSpPr>
          <p:cNvPr id="4" name="Slide Number Placeholder 3"/>
          <p:cNvSpPr>
            <a:spLocks noGrp="1"/>
          </p:cNvSpPr>
          <p:nvPr>
            <p:ph type="sldNum" sz="quarter" idx="10"/>
          </p:nvPr>
        </p:nvSpPr>
        <p:spPr/>
        <p:txBody>
          <a:bodyPr/>
          <a:lstStyle/>
          <a:p>
            <a:pPr>
              <a:defRPr/>
            </a:pPr>
            <a:fld id="{F8254FB5-8810-41D7-8C22-A4501D0BA1E1}" type="slidenum">
              <a:rPr lang="en-US" smtClean="0">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172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600">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Calibri" panose="020F0502020204030204" pitchFamily="34" charset="0"/>
              </a:defRPr>
            </a:lvl1pPr>
          </a:lstStyle>
          <a:p>
            <a:fld id="{5D251606-55D2-D84C-96F1-0C3DA4029F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3285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6934200" cy="609600"/>
          </a:xfrm>
          <a:prstGeom prst="rect">
            <a:avLst/>
          </a:prstGeom>
        </p:spPr>
        <p:txBody>
          <a:bodyPr/>
          <a:lstStyle>
            <a:lvl1pPr algn="r">
              <a:defRPr sz="3200" b="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229600" cy="4525963"/>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atin typeface="Calibri" panose="020F0502020204030204" pitchFamily="34" charset="0"/>
              </a:defRPr>
            </a:lvl1pPr>
          </a:lstStyle>
          <a:p>
            <a:fld id="{5D251606-55D2-D84C-96F1-0C3DA4029F53}"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85110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66800"/>
            <a:ext cx="4038600" cy="5059363"/>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6800"/>
            <a:ext cx="4038600" cy="5059363"/>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atin typeface="Calibri" panose="020F0502020204030204" pitchFamily="34" charset="0"/>
              </a:defRPr>
            </a:lvl1pPr>
          </a:lstStyle>
          <a:p>
            <a:fld id="{5D251606-55D2-D84C-96F1-0C3DA4029F53}" type="slidenum">
              <a:rPr lang="en-US" smtClean="0">
                <a:solidFill>
                  <a:prstClr val="black"/>
                </a:solidFill>
              </a:rPr>
              <a:pPr/>
              <a:t>‹#›</a:t>
            </a:fld>
            <a:endParaRPr lang="en-US" dirty="0">
              <a:solidFill>
                <a:prstClr val="black"/>
              </a:solidFill>
            </a:endParaRPr>
          </a:p>
        </p:txBody>
      </p:sp>
      <p:sp>
        <p:nvSpPr>
          <p:cNvPr id="8" name="Title 1"/>
          <p:cNvSpPr>
            <a:spLocks noGrp="1"/>
          </p:cNvSpPr>
          <p:nvPr>
            <p:ph type="title"/>
          </p:nvPr>
        </p:nvSpPr>
        <p:spPr>
          <a:xfrm>
            <a:off x="1981200" y="152400"/>
            <a:ext cx="6934200" cy="609600"/>
          </a:xfrm>
          <a:prstGeom prst="rect">
            <a:avLst/>
          </a:prstGeom>
        </p:spPr>
        <p:txBody>
          <a:bodyPr/>
          <a:lstStyle>
            <a:lvl1pPr algn="r">
              <a:defRPr sz="3200" b="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6011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066800"/>
            <a:ext cx="4268788" cy="639762"/>
          </a:xfrm>
          <a:prstGeom prst="rect">
            <a:avLst/>
          </a:prstGeo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228600" y="1828800"/>
            <a:ext cx="4268788" cy="4297363"/>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66800"/>
            <a:ext cx="4270375" cy="639762"/>
          </a:xfrm>
          <a:prstGeom prst="rect">
            <a:avLst/>
          </a:prstGeom>
        </p:spPr>
        <p:txBody>
          <a:bodyPr anchor="b"/>
          <a:lstStyle>
            <a:lvl1pPr marL="0" indent="0">
              <a:buNone/>
              <a:defRPr sz="2800" b="1">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1828800"/>
            <a:ext cx="4270375" cy="4297363"/>
          </a:xfrm>
          <a:prstGeom prst="rect">
            <a:avLst/>
          </a:prstGeo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atin typeface="Calibri" panose="020F0502020204030204" pitchFamily="34" charset="0"/>
              </a:defRPr>
            </a:lvl1pPr>
          </a:lstStyle>
          <a:p>
            <a:fld id="{5D251606-55D2-D84C-96F1-0C3DA4029F53}" type="slidenum">
              <a:rPr lang="en-US" smtClean="0">
                <a:solidFill>
                  <a:prstClr val="black"/>
                </a:solidFill>
              </a:rPr>
              <a:pPr/>
              <a:t>‹#›</a:t>
            </a:fld>
            <a:endParaRPr lang="en-US" dirty="0">
              <a:solidFill>
                <a:prstClr val="black"/>
              </a:solidFill>
            </a:endParaRPr>
          </a:p>
        </p:txBody>
      </p:sp>
      <p:sp>
        <p:nvSpPr>
          <p:cNvPr id="10" name="Title 1"/>
          <p:cNvSpPr>
            <a:spLocks noGrp="1"/>
          </p:cNvSpPr>
          <p:nvPr>
            <p:ph type="title"/>
          </p:nvPr>
        </p:nvSpPr>
        <p:spPr>
          <a:xfrm>
            <a:off x="1752600" y="152400"/>
            <a:ext cx="7162800" cy="609600"/>
          </a:xfrm>
          <a:prstGeom prst="rect">
            <a:avLst/>
          </a:prstGeom>
        </p:spPr>
        <p:txBody>
          <a:bodyPr/>
          <a:lstStyle>
            <a:lvl1pPr algn="r">
              <a:defRPr sz="3200" b="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01013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pPr defTabSz="914400"/>
            <a:fld id="{1ED280FF-F6BF-0D46-9CC8-E1603C57761C}"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4248992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681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2260" y="166256"/>
            <a:ext cx="6414654" cy="678872"/>
          </a:xfrm>
          <a:prstGeom prst="rect">
            <a:avLst/>
          </a:prstGeom>
        </p:spPr>
        <p:txBody>
          <a:bodyPr/>
          <a:lstStyle>
            <a:lvl1pPr algn="r">
              <a:defRPr sz="32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09245"/>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854FC473-7132-ED46-984D-BC1D8F596410}"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D251606-55D2-D84C-96F1-0C3DA4029F5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753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2967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2260" y="166256"/>
            <a:ext cx="6414654" cy="678872"/>
          </a:xfrm>
          <a:prstGeom prst="rect">
            <a:avLst/>
          </a:prstGeom>
        </p:spPr>
        <p:txBody>
          <a:bodyPr/>
          <a:lstStyle>
            <a:lvl1pPr algn="r">
              <a:defRPr sz="32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09245"/>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854FC473-7132-ED46-984D-BC1D8F596410}"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D251606-55D2-D84C-96F1-0C3DA4029F5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9974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296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489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2260" y="166256"/>
            <a:ext cx="6414654" cy="678872"/>
          </a:xfrm>
          <a:prstGeom prst="rect">
            <a:avLst/>
          </a:prstGeom>
        </p:spPr>
        <p:txBody>
          <a:bodyPr/>
          <a:lstStyle>
            <a:lvl1pPr algn="r">
              <a:defRPr sz="32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09245"/>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854FC473-7132-ED46-984D-BC1D8F596410}"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D251606-55D2-D84C-96F1-0C3DA4029F5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9974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609600"/>
          </a:xfrm>
          <a:prstGeom prst="rect">
            <a:avLst/>
          </a:prstGeo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524000"/>
            <a:ext cx="8534400" cy="3581400"/>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12322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165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39A85C1-049E-5746-825F-4F3A6B9979C7}" type="datetimeFigureOut">
              <a:rPr lang="en-US" smtClean="0"/>
              <a:pPr/>
              <a:t>9/19/2014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1ED280FF-F6BF-0D46-9CC8-E1603C57761C}" type="slidenum">
              <a:rPr lang="en-US" smtClean="0"/>
              <a:pPr/>
              <a:t>‹#›</a:t>
            </a:fld>
            <a:endParaRPr lang="en-US" dirty="0"/>
          </a:p>
        </p:txBody>
      </p:sp>
    </p:spTree>
    <p:extLst>
      <p:ext uri="{BB962C8B-B14F-4D97-AF65-F5344CB8AC3E}">
        <p14:creationId xmlns:p14="http://schemas.microsoft.com/office/powerpoint/2010/main" val="19978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2260" y="166256"/>
            <a:ext cx="6414654" cy="678872"/>
          </a:xfrm>
          <a:prstGeom prst="rect">
            <a:avLst/>
          </a:prstGeom>
        </p:spPr>
        <p:txBody>
          <a:bodyPr/>
          <a:lstStyle>
            <a:lvl1pPr algn="r">
              <a:defRPr sz="320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09245"/>
            <a:ext cx="8229600" cy="4525963"/>
          </a:xfrm>
          <a:prstGeom prst="rect">
            <a:avLst/>
          </a:prstGeo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854FC473-7132-ED46-984D-BC1D8F596410}" type="datetimeFigureOut">
              <a:rPr lang="en-US" smtClean="0"/>
              <a:pPr/>
              <a:t>9/19/2014</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5D251606-55D2-D84C-96F1-0C3DA4029F53}" type="slidenum">
              <a:rPr lang="en-US" smtClean="0"/>
              <a:pPr/>
              <a:t>‹#›</a:t>
            </a:fld>
            <a:endParaRPr lang="en-US" dirty="0"/>
          </a:p>
        </p:txBody>
      </p:sp>
    </p:spTree>
    <p:extLst>
      <p:ext uri="{BB962C8B-B14F-4D97-AF65-F5344CB8AC3E}">
        <p14:creationId xmlns:p14="http://schemas.microsoft.com/office/powerpoint/2010/main" val="196426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anose="020F0502020204030204" pitchFamily="34" charset="0"/>
              </a:defRPr>
            </a:lvl1pPr>
          </a:lstStyle>
          <a:p>
            <a:fld id="{1EB94A96-94FA-5D4A-BDD7-5552BC855D18}" type="datetimeFigureOut">
              <a:rPr lang="en-US" smtClean="0"/>
              <a:pPr/>
              <a:t>9/19/2014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anose="020F0502020204030204" pitchFamily="34" charset="0"/>
              </a:defRPr>
            </a:lvl1pPr>
          </a:lstStyle>
          <a:p>
            <a:fld id="{48370C8C-9DAC-3344-9F0D-36E57CCA37C6}" type="slidenum">
              <a:rPr lang="en-US" smtClean="0"/>
              <a:pPr/>
              <a:t>‹#›</a:t>
            </a:fld>
            <a:endParaRPr lang="en-US" dirty="0"/>
          </a:p>
        </p:txBody>
      </p:sp>
    </p:spTree>
    <p:extLst>
      <p:ext uri="{BB962C8B-B14F-4D97-AF65-F5344CB8AC3E}">
        <p14:creationId xmlns:p14="http://schemas.microsoft.com/office/powerpoint/2010/main" val="36291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7397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A39A85C1-049E-5746-825F-4F3A6B9979C7}" type="datetimeFigureOut">
              <a:rPr lang="en-US" smtClean="0"/>
              <a:pPr/>
              <a:t>9/19/2014</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1ED280FF-F6BF-0D46-9CC8-E1603C57761C}" type="slidenum">
              <a:rPr lang="en-US" smtClean="0"/>
              <a:pPr/>
              <a:t>‹#›</a:t>
            </a:fld>
            <a:endParaRPr lang="en-US" dirty="0"/>
          </a:p>
        </p:txBody>
      </p:sp>
    </p:spTree>
    <p:extLst>
      <p:ext uri="{BB962C8B-B14F-4D97-AF65-F5344CB8AC3E}">
        <p14:creationId xmlns:p14="http://schemas.microsoft.com/office/powerpoint/2010/main" val="4104391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fmp-PG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077523"/>
          </a:xfrm>
          <a:prstGeom prst="rect">
            <a:avLst/>
          </a:prstGeom>
        </p:spPr>
      </p:pic>
      <p:sp>
        <p:nvSpPr>
          <p:cNvPr id="3" name="Rectangle 2"/>
          <p:cNvSpPr/>
          <p:nvPr/>
        </p:nvSpPr>
        <p:spPr>
          <a:xfrm>
            <a:off x="0" y="5956577"/>
            <a:ext cx="9144000" cy="12094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libri" panose="020F0502020204030204" pitchFamily="34" charset="0"/>
            </a:endParaRPr>
          </a:p>
        </p:txBody>
      </p:sp>
      <p:pic>
        <p:nvPicPr>
          <p:cNvPr id="4" name="Picture 3" descr="MFMP- U Logo_final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197" y="6332288"/>
            <a:ext cx="1509024" cy="289490"/>
          </a:xfrm>
          <a:prstGeom prst="rect">
            <a:avLst/>
          </a:prstGeom>
        </p:spPr>
      </p:pic>
    </p:spTree>
    <p:extLst>
      <p:ext uri="{BB962C8B-B14F-4D97-AF65-F5344CB8AC3E}">
        <p14:creationId xmlns:p14="http://schemas.microsoft.com/office/powerpoint/2010/main" val="209563046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64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A39A85C1-049E-5746-825F-4F3A6B9979C7}" type="datetimeFigureOut">
              <a:rPr lang="en-US" smtClean="0"/>
              <a:pPr/>
              <a:t>9/19/2014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1ED280FF-F6BF-0D46-9CC8-E1603C57761C}" type="slidenum">
              <a:rPr lang="en-US" smtClean="0"/>
              <a:pPr/>
              <a:t>‹#›</a:t>
            </a:fld>
            <a:endParaRPr lang="en-US" dirty="0"/>
          </a:p>
        </p:txBody>
      </p:sp>
      <p:pic>
        <p:nvPicPr>
          <p:cNvPr id="7" name="Picture 6" descr="mfmp-PG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MFMP- U Logo_final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14" y="244221"/>
            <a:ext cx="1270001" cy="243636"/>
          </a:xfrm>
          <a:prstGeom prst="rect">
            <a:avLst/>
          </a:prstGeom>
        </p:spPr>
      </p:pic>
      <p:cxnSp>
        <p:nvCxnSpPr>
          <p:cNvPr id="9" name="Straight Connector 8"/>
          <p:cNvCxnSpPr/>
          <p:nvPr/>
        </p:nvCxnSpPr>
        <p:spPr>
          <a:xfrm>
            <a:off x="1624860" y="244221"/>
            <a:ext cx="0" cy="637565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448993"/>
      </p:ext>
    </p:extLst>
  </p:cSld>
  <p:clrMap bg1="lt1" tx1="dk1" bg2="lt2" tx2="dk2" accent1="accent1" accent2="accent2" accent3="accent3" accent4="accent4" accent5="accent5" accent6="accent6" hlink="hlink" folHlink="folHlink"/>
  <p:sldLayoutIdLst>
    <p:sldLayoutId id="2147483695" r:id="rId1"/>
    <p:sldLayoutId id="2147483682" r:id="rId2"/>
  </p:sldLayoutIdLst>
  <p:txStyles>
    <p:title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13432" y="82736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pic>
        <p:nvPicPr>
          <p:cNvPr id="7" name="Picture 6" descr="mfmp-PG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69"/>
            <a:ext cx="9144000" cy="6077523"/>
          </a:xfrm>
          <a:prstGeom prst="rect">
            <a:avLst/>
          </a:prstGeom>
        </p:spPr>
      </p:pic>
      <p:sp>
        <p:nvSpPr>
          <p:cNvPr id="8" name="Rectangle 7"/>
          <p:cNvSpPr/>
          <p:nvPr/>
        </p:nvSpPr>
        <p:spPr>
          <a:xfrm>
            <a:off x="0" y="5930908"/>
            <a:ext cx="9144000" cy="12094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latin typeface="Calibri" panose="020F0502020204030204" pitchFamily="34" charset="0"/>
            </a:endParaRPr>
          </a:p>
        </p:txBody>
      </p:sp>
      <p:pic>
        <p:nvPicPr>
          <p:cNvPr id="9" name="Picture 8" descr="MFMP- U Logo_final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197" y="6306619"/>
            <a:ext cx="1509024" cy="289490"/>
          </a:xfrm>
          <a:prstGeom prst="rect">
            <a:avLst/>
          </a:prstGeom>
        </p:spPr>
      </p:pic>
    </p:spTree>
    <p:extLst>
      <p:ext uri="{BB962C8B-B14F-4D97-AF65-F5344CB8AC3E}">
        <p14:creationId xmlns:p14="http://schemas.microsoft.com/office/powerpoint/2010/main" val="1549518624"/>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fmp-PG2.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MFMP- U Logo_final2.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3714" y="244221"/>
            <a:ext cx="1270001" cy="243636"/>
          </a:xfrm>
          <a:prstGeom prst="rect">
            <a:avLst/>
          </a:prstGeom>
        </p:spPr>
      </p:pic>
      <p:cxnSp>
        <p:nvCxnSpPr>
          <p:cNvPr id="9" name="Straight Connector 8"/>
          <p:cNvCxnSpPr/>
          <p:nvPr userDrawn="1"/>
        </p:nvCxnSpPr>
        <p:spPr>
          <a:xfrm>
            <a:off x="1624860" y="244221"/>
            <a:ext cx="0" cy="637565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65258"/>
      </p:ext>
    </p:extLst>
  </p:cSld>
  <p:clrMap bg1="lt1" tx1="dk1" bg2="lt2" tx2="dk2" accent1="accent1" accent2="accent2" accent3="accent3" accent4="accent4" accent5="accent5" accent6="accent6" hlink="hlink" folHlink="folHlink"/>
  <p:sldLayoutIdLst>
    <p:sldLayoutId id="2147483714" r:id="rId1"/>
    <p:sldLayoutId id="2147483730" r:id="rId2"/>
  </p:sldLayoutIdLst>
  <p:txStyles>
    <p:title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mfmp-PG2.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913138"/>
          </a:xfrm>
          <a:prstGeom prst="rect">
            <a:avLst/>
          </a:prstGeom>
        </p:spPr>
      </p:pic>
      <p:pic>
        <p:nvPicPr>
          <p:cNvPr id="8" name="Picture 7" descr="MFMP- U Logo_final2.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2197" y="216997"/>
            <a:ext cx="2107312" cy="404265"/>
          </a:xfrm>
          <a:prstGeom prst="rect">
            <a:avLst/>
          </a:prstGeom>
        </p:spPr>
      </p:pic>
      <p:cxnSp>
        <p:nvCxnSpPr>
          <p:cNvPr id="10" name="Straight Connector 9"/>
          <p:cNvCxnSpPr/>
          <p:nvPr userDrawn="1"/>
        </p:nvCxnSpPr>
        <p:spPr>
          <a:xfrm>
            <a:off x="212197" y="783335"/>
            <a:ext cx="8731222" cy="0"/>
          </a:xfrm>
          <a:prstGeom prst="line">
            <a:avLst/>
          </a:prstGeom>
          <a:ln w="9525"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97013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fmp-PG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MFMP- U Logo_final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14" y="244221"/>
            <a:ext cx="1270001" cy="243636"/>
          </a:xfrm>
          <a:prstGeom prst="rect">
            <a:avLst/>
          </a:prstGeom>
        </p:spPr>
      </p:pic>
      <p:cxnSp>
        <p:nvCxnSpPr>
          <p:cNvPr id="9" name="Straight Connector 8"/>
          <p:cNvCxnSpPr/>
          <p:nvPr/>
        </p:nvCxnSpPr>
        <p:spPr>
          <a:xfrm>
            <a:off x="1624860" y="244221"/>
            <a:ext cx="0" cy="637565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1219675"/>
      </p:ext>
    </p:extLst>
  </p:cSld>
  <p:clrMap bg1="lt1" tx1="dk1" bg2="lt2" tx2="dk2" accent1="accent1" accent2="accent2" accent3="accent3" accent4="accent4" accent5="accent5" accent6="accent6" hlink="hlink" folHlink="folHlink"/>
  <p:sldLayoutIdLst>
    <p:sldLayoutId id="2147483722" r:id="rId1"/>
    <p:sldLayoutId id="2147483723" r:id="rId2"/>
  </p:sldLayoutIdLst>
  <p:txStyles>
    <p:title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fmp-PG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MFMP- U Logo_final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14" y="244221"/>
            <a:ext cx="1270001" cy="243636"/>
          </a:xfrm>
          <a:prstGeom prst="rect">
            <a:avLst/>
          </a:prstGeom>
        </p:spPr>
      </p:pic>
      <p:cxnSp>
        <p:nvCxnSpPr>
          <p:cNvPr id="9" name="Straight Connector 8"/>
          <p:cNvCxnSpPr/>
          <p:nvPr/>
        </p:nvCxnSpPr>
        <p:spPr>
          <a:xfrm>
            <a:off x="1624860" y="244221"/>
            <a:ext cx="0" cy="637565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716365"/>
      </p:ext>
    </p:extLst>
  </p:cSld>
  <p:clrMap bg1="lt1" tx1="dk1" bg2="lt2" tx2="dk2" accent1="accent1" accent2="accent2" accent3="accent3" accent4="accent4" accent5="accent5" accent6="accent6" hlink="hlink" folHlink="folHlink"/>
  <p:sldLayoutIdLst>
    <p:sldLayoutId id="2147483725" r:id="rId1"/>
    <p:sldLayoutId id="2147483726" r:id="rId2"/>
  </p:sldLayoutIdLst>
  <p:txStyles>
    <p:title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A39A85C1-049E-5746-825F-4F3A6B9979C7}" type="datetimeFigureOut">
              <a:rPr lang="en-US" smtClean="0">
                <a:solidFill>
                  <a:prstClr val="black">
                    <a:tint val="75000"/>
                  </a:prstClr>
                </a:solidFill>
              </a:rPr>
              <a:pPr/>
              <a:t>9/19/2014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1ED280FF-F6BF-0D46-9CC8-E1603C57761C}"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mfmp-PG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MFMP- U Logo_final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714" y="244221"/>
            <a:ext cx="1270001" cy="243636"/>
          </a:xfrm>
          <a:prstGeom prst="rect">
            <a:avLst/>
          </a:prstGeom>
        </p:spPr>
      </p:pic>
      <p:cxnSp>
        <p:nvCxnSpPr>
          <p:cNvPr id="9" name="Straight Connector 8"/>
          <p:cNvCxnSpPr/>
          <p:nvPr/>
        </p:nvCxnSpPr>
        <p:spPr>
          <a:xfrm>
            <a:off x="1624860" y="244221"/>
            <a:ext cx="0" cy="6375654"/>
          </a:xfrm>
          <a:prstGeom prst="line">
            <a:avLst/>
          </a:prstGeom>
          <a:ln w="63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5716365"/>
      </p:ext>
    </p:extLst>
  </p:cSld>
  <p:clrMap bg1="lt1" tx1="dk1" bg2="lt2" tx2="dk2" accent1="accent1" accent2="accent2" accent3="accent3" accent4="accent4" accent5="accent5" accent6="accent6" hlink="hlink" folHlink="folHlink"/>
  <p:sldLayoutIdLst>
    <p:sldLayoutId id="2147483728" r:id="rId1"/>
    <p:sldLayoutId id="2147483729" r:id="rId2"/>
  </p:sldLayoutIdLst>
  <p:txStyles>
    <p:titleStyle>
      <a:lvl1pPr algn="ctr" defTabSz="457200" rtl="0" eaLnBrk="1" latinLnBrk="0" hangingPunct="1">
        <a:spcBef>
          <a:spcPct val="0"/>
        </a:spcBef>
        <a:buNone/>
        <a:defRPr sz="4400" kern="1200">
          <a:solidFill>
            <a:schemeClr val="tx1"/>
          </a:solidFill>
          <a:latin typeface="Calibri" panose="020F050202020403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anose="020F050202020403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panose="020F050202020403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panose="020F050202020403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1.xml"/><Relationship Id="rId1" Type="http://schemas.openxmlformats.org/officeDocument/2006/relationships/tags" Target="../tags/tag4.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6.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34.xml.rels><?xml version="1.0" encoding="UTF-8" standalone="yes"?>
<Relationships xmlns="http://schemas.openxmlformats.org/package/2006/relationships"><Relationship Id="rId3" Type="http://schemas.openxmlformats.org/officeDocument/2006/relationships/hyperlink" Target="http://dms.myflorida.com/business_operations/state_purchasing/documents_forms_references_resources/purchasing_memos_rules_and_statutes/state_purchasing_numbered_memoranda/2008_2009"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buyer.myfloridamarketplace.com/Buyer/Main"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2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1.xml"/><Relationship Id="rId1" Type="http://schemas.openxmlformats.org/officeDocument/2006/relationships/tags" Target="../tags/tag2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www.myfloridacfo.com/Division/AA/Memos/cfo/2010s/CFOM121301.pdf" TargetMode="External"/><Relationship Id="rId2" Type="http://schemas.openxmlformats.org/officeDocument/2006/relationships/notesSlide" Target="../notesSlides/notesSlide63.xml"/><Relationship Id="rId1" Type="http://schemas.openxmlformats.org/officeDocument/2006/relationships/slideLayout" Target="../slideLayouts/slideLayout11.xml"/><Relationship Id="rId4" Type="http://schemas.openxmlformats.org/officeDocument/2006/relationships/hyperlink" Target="http://www.myfloridacfo.com/Division/AA/Memo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3.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4.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31.xml"/><Relationship Id="rId6" Type="http://schemas.openxmlformats.org/officeDocument/2006/relationships/hyperlink" Target="https://vendor.myfloridamarketplace.com/" TargetMode="External"/><Relationship Id="rId5" Type="http://schemas.openxmlformats.org/officeDocument/2006/relationships/hyperlink" Target="http://www.myfloridamarketplace.com/" TargetMode="External"/><Relationship Id="rId4" Type="http://schemas.openxmlformats.org/officeDocument/2006/relationships/hyperlink" Target="mailto:BuyerHelp@MyFloridaMarketPlace.com"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hyperlink" Target="https://trn-buyer.myfloridamarketplace.com/Buyer/Main" TargetMode="External"/><Relationship Id="rId5" Type="http://schemas.openxmlformats.org/officeDocument/2006/relationships/hyperlink" Target="http://www.dms.myflorida.com/business_operations/state_purchasing/myfloridamarketplace/mfmp_university/course_catalog/mfmp_u_training_materials" TargetMode="External"/><Relationship Id="rId4" Type="http://schemas.openxmlformats.org/officeDocument/2006/relationships/hyperlink" Target="http://www.dms.myflorida.com/business_operations/state_purchasing/myfloridamarketplace/mfmp_university/agency_customer_training_registra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fmp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07818"/>
            <a:ext cx="9159118" cy="7065818"/>
          </a:xfrm>
          <a:prstGeom prst="rect">
            <a:avLst/>
          </a:prstGeom>
        </p:spPr>
      </p:pic>
      <p:sp>
        <p:nvSpPr>
          <p:cNvPr id="2" name="TextBox 1"/>
          <p:cNvSpPr txBox="1"/>
          <p:nvPr/>
        </p:nvSpPr>
        <p:spPr>
          <a:xfrm>
            <a:off x="1" y="1662530"/>
            <a:ext cx="9159118" cy="2492990"/>
          </a:xfrm>
          <a:prstGeom prst="rect">
            <a:avLst/>
          </a:prstGeom>
          <a:noFill/>
        </p:spPr>
        <p:txBody>
          <a:bodyPr wrap="square" rtlCol="0">
            <a:spAutoFit/>
          </a:bodyPr>
          <a:lstStyle/>
          <a:p>
            <a:pPr algn="ctr"/>
            <a:r>
              <a:rPr lang="en-US" sz="4800" b="1" dirty="0" smtClean="0">
                <a:solidFill>
                  <a:prstClr val="white"/>
                </a:solidFill>
                <a:latin typeface="Calibri" panose="020F0502020204030204" pitchFamily="34" charset="0"/>
              </a:rPr>
              <a:t>MyFloridaMarketPlace</a:t>
            </a:r>
          </a:p>
          <a:p>
            <a:pPr algn="ctr"/>
            <a:r>
              <a:rPr lang="en-US" sz="4400" b="1" dirty="0" smtClean="0">
                <a:solidFill>
                  <a:prstClr val="white"/>
                </a:solidFill>
                <a:latin typeface="Calibri" panose="020F0502020204030204" pitchFamily="34" charset="0"/>
              </a:rPr>
              <a:t>Requisitioning 101</a:t>
            </a:r>
            <a:r>
              <a:rPr lang="en-US" sz="4000" b="1" dirty="0">
                <a:solidFill>
                  <a:prstClr val="white"/>
                </a:solidFill>
                <a:latin typeface="Calibri" panose="020F0502020204030204" pitchFamily="34" charset="0"/>
              </a:rPr>
              <a:t/>
            </a:r>
            <a:br>
              <a:rPr lang="en-US" sz="4000" b="1" dirty="0">
                <a:solidFill>
                  <a:prstClr val="white"/>
                </a:solidFill>
                <a:latin typeface="Calibri" panose="020F0502020204030204" pitchFamily="34" charset="0"/>
              </a:rPr>
            </a:br>
            <a:r>
              <a:rPr lang="en-US" sz="3200" dirty="0">
                <a:latin typeface="Calibri" panose="020F0502020204030204" pitchFamily="34" charset="0"/>
              </a:rPr>
              <a:t/>
            </a:r>
            <a:br>
              <a:rPr lang="en-US" sz="3200" dirty="0">
                <a:latin typeface="Calibri" panose="020F0502020204030204" pitchFamily="34" charset="0"/>
              </a:rPr>
            </a:br>
            <a:endParaRPr lang="en-US" sz="3200" b="1" dirty="0" smtClean="0">
              <a:solidFill>
                <a:schemeClr val="bg1"/>
              </a:solidFill>
              <a:latin typeface="Calibri" panose="020F0502020204030204" pitchFamily="34" charset="0"/>
            </a:endParaRPr>
          </a:p>
        </p:txBody>
      </p:sp>
      <p:pic>
        <p:nvPicPr>
          <p:cNvPr id="5" name="Picture 2" descr="C:\Users\keri.l.keene\Documents\MFMP\Training\NewTrainings\PreBidConference\state-Purchasing LOGO.jpg"/>
          <p:cNvPicPr>
            <a:picLocks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6102096"/>
            <a:ext cx="2286000" cy="603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862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MyFloridaMarketPlace Overview</a:t>
            </a:r>
            <a:endParaRPr lang="en-US" dirty="0"/>
          </a:p>
        </p:txBody>
      </p:sp>
      <p:sp>
        <p:nvSpPr>
          <p:cNvPr id="5" name="TextBox 4"/>
          <p:cNvSpPr txBox="1"/>
          <p:nvPr/>
        </p:nvSpPr>
        <p:spPr>
          <a:xfrm>
            <a:off x="228600" y="964027"/>
            <a:ext cx="8686800" cy="671851"/>
          </a:xfrm>
          <a:prstGeom prst="rect">
            <a:avLst/>
          </a:prstGeom>
          <a:noFill/>
        </p:spPr>
        <p:txBody>
          <a:bodyPr wrap="square" rtlCol="0">
            <a:spAutoFit/>
          </a:bodyPr>
          <a:lstStyle/>
          <a:p>
            <a:pPr fontAlgn="base">
              <a:lnSpc>
                <a:spcPct val="150000"/>
              </a:lnSpc>
              <a:spcBef>
                <a:spcPct val="0"/>
              </a:spcBef>
              <a:spcAft>
                <a:spcPct val="0"/>
              </a:spcAft>
            </a:pPr>
            <a:r>
              <a:rPr lang="en-US" sz="2800" dirty="0">
                <a:latin typeface="Calibri" panose="020F0502020204030204" pitchFamily="34" charset="0"/>
              </a:rPr>
              <a:t>Detailed error messages include number of </a:t>
            </a:r>
            <a:r>
              <a:rPr lang="en-US" sz="2800" dirty="0" smtClean="0">
                <a:latin typeface="Calibri" panose="020F0502020204030204" pitchFamily="34" charset="0"/>
              </a:rPr>
              <a:t>errors.</a:t>
            </a:r>
            <a:endParaRPr lang="en-US" sz="2800" dirty="0">
              <a:latin typeface="Calibri" panose="020F0502020204030204" pitchFamily="34" charset="0"/>
            </a:endParaRPr>
          </a:p>
        </p:txBody>
      </p:sp>
      <p:pic>
        <p:nvPicPr>
          <p:cNvPr id="1192" name="Picture 168"/>
          <p:cNvPicPr>
            <a:picLocks noChangeAspect="1" noChangeArrowheads="1"/>
          </p:cNvPicPr>
          <p:nvPr/>
        </p:nvPicPr>
        <p:blipFill rotWithShape="1">
          <a:blip r:embed="rId3">
            <a:extLst>
              <a:ext uri="{28A0092B-C50C-407E-A947-70E740481C1C}">
                <a14:useLocalDpi xmlns:a14="http://schemas.microsoft.com/office/drawing/2010/main" val="0"/>
              </a:ext>
            </a:extLst>
          </a:blip>
          <a:srcRect t="13083" r="47937"/>
          <a:stretch/>
        </p:blipFill>
        <p:spPr bwMode="auto">
          <a:xfrm>
            <a:off x="535874" y="2078178"/>
            <a:ext cx="8072252" cy="4089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56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MyFloridaMarketPlace Overview</a:t>
            </a:r>
            <a:endParaRPr lang="en-US" sz="3200" dirty="0"/>
          </a:p>
        </p:txBody>
      </p:sp>
      <p:sp>
        <p:nvSpPr>
          <p:cNvPr id="5" name="TextBox 4"/>
          <p:cNvSpPr txBox="1"/>
          <p:nvPr/>
        </p:nvSpPr>
        <p:spPr>
          <a:xfrm>
            <a:off x="181428" y="1131827"/>
            <a:ext cx="7848600" cy="523220"/>
          </a:xfrm>
          <a:prstGeom prst="rect">
            <a:avLst/>
          </a:prstGeom>
          <a:noFill/>
        </p:spPr>
        <p:txBody>
          <a:bodyPr wrap="square" rtlCol="0">
            <a:spAutoFit/>
          </a:bodyPr>
          <a:lstStyle/>
          <a:p>
            <a:pPr fontAlgn="base">
              <a:spcBef>
                <a:spcPct val="0"/>
              </a:spcBef>
              <a:spcAft>
                <a:spcPct val="0"/>
              </a:spcAft>
            </a:pPr>
            <a:r>
              <a:rPr lang="en-US" sz="2800" dirty="0" smtClean="0">
                <a:latin typeface="Calibri" panose="020F0502020204030204" pitchFamily="34" charset="0"/>
              </a:rPr>
              <a:t>Confidential Information</a:t>
            </a:r>
            <a:endParaRPr lang="en-US" sz="1600" dirty="0">
              <a:latin typeface="Calibri" panose="020F0502020204030204" pitchFamily="34" charset="0"/>
            </a:endParaRPr>
          </a:p>
        </p:txBody>
      </p:sp>
      <p:sp>
        <p:nvSpPr>
          <p:cNvPr id="7" name="TextBox 6"/>
          <p:cNvSpPr txBox="1"/>
          <p:nvPr/>
        </p:nvSpPr>
        <p:spPr>
          <a:xfrm>
            <a:off x="257628" y="1605371"/>
            <a:ext cx="8229600" cy="2862322"/>
          </a:xfrm>
          <a:prstGeom prst="rect">
            <a:avLst/>
          </a:prstGeom>
          <a:noFill/>
        </p:spPr>
        <p:txBody>
          <a:bodyPr wrap="square" rtlCol="0">
            <a:spAutoFit/>
          </a:bodyPr>
          <a:lstStyle/>
          <a:p>
            <a:pPr>
              <a:buFont typeface="Arial" pitchFamily="34" charset="0"/>
              <a:buChar char="•"/>
            </a:pPr>
            <a:r>
              <a:rPr lang="en-US" sz="2400" dirty="0" smtClean="0">
                <a:latin typeface="Calibri" panose="020F0502020204030204" pitchFamily="34" charset="0"/>
              </a:rPr>
              <a:t> MyFloridaMarketPlace prohibits customers from including in the system confidential Information directly related to an individual.</a:t>
            </a:r>
          </a:p>
          <a:p>
            <a:pPr lvl="1">
              <a:buFont typeface="Courier New" pitchFamily="49" charset="0"/>
              <a:buChar char="­"/>
            </a:pPr>
            <a:r>
              <a:rPr lang="en-US" sz="2000" dirty="0" smtClean="0">
                <a:latin typeface="Calibri" panose="020F0502020204030204" pitchFamily="34" charset="0"/>
              </a:rPr>
              <a:t> Comments field</a:t>
            </a:r>
          </a:p>
          <a:p>
            <a:pPr lvl="1">
              <a:buFont typeface="Courier New" pitchFamily="49" charset="0"/>
              <a:buChar char="­"/>
            </a:pPr>
            <a:r>
              <a:rPr lang="en-US" sz="2000" dirty="0" smtClean="0">
                <a:latin typeface="Calibri" panose="020F0502020204030204" pitchFamily="34" charset="0"/>
              </a:rPr>
              <a:t> Line item description </a:t>
            </a:r>
          </a:p>
          <a:p>
            <a:pPr lvl="1">
              <a:buFont typeface="Courier New" pitchFamily="49" charset="0"/>
              <a:buChar char="­"/>
            </a:pPr>
            <a:r>
              <a:rPr lang="en-US" sz="2000" dirty="0" smtClean="0">
                <a:latin typeface="Calibri" panose="020F0502020204030204" pitchFamily="34" charset="0"/>
              </a:rPr>
              <a:t> Attachments</a:t>
            </a:r>
            <a:br>
              <a:rPr lang="en-US" sz="2000" dirty="0" smtClean="0">
                <a:latin typeface="Calibri" panose="020F0502020204030204" pitchFamily="34" charset="0"/>
              </a:rPr>
            </a:br>
            <a:endParaRPr lang="en-US" sz="2400" dirty="0" smtClean="0">
              <a:latin typeface="Calibri" panose="020F0502020204030204" pitchFamily="34" charset="0"/>
            </a:endParaRPr>
          </a:p>
          <a:p>
            <a:pPr>
              <a:buFont typeface="Arial" pitchFamily="34" charset="0"/>
              <a:buChar char="•"/>
            </a:pPr>
            <a:r>
              <a:rPr lang="en-US" sz="2400" dirty="0" smtClean="0">
                <a:latin typeface="Calibri" panose="020F0502020204030204" pitchFamily="34" charset="0"/>
              </a:rPr>
              <a:t> Attachment confirmation checkbox</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94" t="25198" r="2057" b="37401"/>
          <a:stretch/>
        </p:blipFill>
        <p:spPr bwMode="auto">
          <a:xfrm>
            <a:off x="188682" y="4472674"/>
            <a:ext cx="8886372" cy="193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17925" y="5818786"/>
            <a:ext cx="489863"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307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MyFloridaMarketPlace Overview</a:t>
            </a:r>
            <a:endParaRPr lang="en-US" sz="3200" dirty="0"/>
          </a:p>
        </p:txBody>
      </p:sp>
      <p:sp>
        <p:nvSpPr>
          <p:cNvPr id="5" name="TextBox 4"/>
          <p:cNvSpPr txBox="1"/>
          <p:nvPr/>
        </p:nvSpPr>
        <p:spPr>
          <a:xfrm>
            <a:off x="181428" y="1139735"/>
            <a:ext cx="7848600" cy="523220"/>
          </a:xfrm>
          <a:prstGeom prst="rect">
            <a:avLst/>
          </a:prstGeom>
          <a:noFill/>
        </p:spPr>
        <p:txBody>
          <a:bodyPr wrap="square" rtlCol="0">
            <a:spAutoFit/>
          </a:bodyPr>
          <a:lstStyle/>
          <a:p>
            <a:pPr fontAlgn="base">
              <a:spcBef>
                <a:spcPct val="0"/>
              </a:spcBef>
              <a:spcAft>
                <a:spcPct val="0"/>
              </a:spcAft>
            </a:pPr>
            <a:r>
              <a:rPr lang="en-US" sz="2800" dirty="0" smtClean="0">
                <a:latin typeface="Calibri" panose="020F0502020204030204" pitchFamily="34" charset="0"/>
              </a:rPr>
              <a:t>Confidential Information</a:t>
            </a:r>
            <a:endParaRPr lang="en-US" sz="1600" dirty="0">
              <a:latin typeface="Calibri" panose="020F0502020204030204" pitchFamily="34" charset="0"/>
            </a:endParaRPr>
          </a:p>
        </p:txBody>
      </p:sp>
      <p:sp>
        <p:nvSpPr>
          <p:cNvPr id="7" name="TextBox 6"/>
          <p:cNvSpPr txBox="1"/>
          <p:nvPr/>
        </p:nvSpPr>
        <p:spPr>
          <a:xfrm>
            <a:off x="257628" y="1589160"/>
            <a:ext cx="8229600" cy="4832092"/>
          </a:xfrm>
          <a:prstGeom prst="rect">
            <a:avLst/>
          </a:prstGeom>
          <a:noFill/>
        </p:spPr>
        <p:txBody>
          <a:bodyPr wrap="square" rtlCol="0">
            <a:spAutoFit/>
          </a:bodyPr>
          <a:lstStyle/>
          <a:p>
            <a:pPr>
              <a:buFont typeface="Arial" pitchFamily="34" charset="0"/>
              <a:buChar char="•"/>
            </a:pPr>
            <a:r>
              <a:rPr lang="en-US" sz="2400" dirty="0" smtClean="0">
                <a:latin typeface="Calibri" panose="020F0502020204030204" pitchFamily="34" charset="0"/>
              </a:rPr>
              <a:t> The following list shows examples of common types of confidential information to redact:</a:t>
            </a:r>
            <a:br>
              <a:rPr lang="en-US" sz="2400" dirty="0" smtClean="0">
                <a:latin typeface="Calibri" panose="020F0502020204030204" pitchFamily="34" charset="0"/>
              </a:rPr>
            </a:br>
            <a:endParaRPr lang="en-US" sz="2000" dirty="0" smtClean="0">
              <a:latin typeface="Calibri" panose="020F0502020204030204" pitchFamily="34" charset="0"/>
            </a:endParaRPr>
          </a:p>
          <a:p>
            <a:pPr marL="804672" lvl="2" indent="-347472">
              <a:buFont typeface="Courier New" pitchFamily="49" charset="0"/>
              <a:buChar char="­"/>
            </a:pPr>
            <a:r>
              <a:rPr lang="en-US" sz="2000" dirty="0" smtClean="0">
                <a:latin typeface="Calibri" panose="020F0502020204030204" pitchFamily="34" charset="0"/>
              </a:rPr>
              <a:t>Names and Titles</a:t>
            </a:r>
          </a:p>
          <a:p>
            <a:pPr marL="804672" lvl="2" indent="-347472">
              <a:buFont typeface="Courier New" pitchFamily="49" charset="0"/>
              <a:buChar char="­"/>
            </a:pPr>
            <a:r>
              <a:rPr lang="en-US" sz="2000" dirty="0" smtClean="0">
                <a:latin typeface="Calibri" panose="020F0502020204030204" pitchFamily="34" charset="0"/>
              </a:rPr>
              <a:t>All street addresses, city, county,  and zip codes</a:t>
            </a:r>
          </a:p>
          <a:p>
            <a:pPr marL="804672" lvl="3" indent="-347472">
              <a:buFont typeface="Courier New" pitchFamily="49" charset="0"/>
              <a:buChar char="­"/>
            </a:pPr>
            <a:r>
              <a:rPr lang="en-US" sz="2000" dirty="0" smtClean="0">
                <a:latin typeface="Calibri" panose="020F0502020204030204" pitchFamily="34" charset="0"/>
              </a:rPr>
              <a:t>All elements of dates (except year) directly related to an individual, including birth date, admission date, discharge date, and date of death</a:t>
            </a:r>
          </a:p>
          <a:p>
            <a:pPr marL="804672" lvl="2" indent="-347472">
              <a:buFont typeface="Courier New" pitchFamily="49" charset="0"/>
              <a:buChar char="­"/>
            </a:pPr>
            <a:r>
              <a:rPr lang="en-US" sz="2000" dirty="0" smtClean="0">
                <a:latin typeface="Calibri" panose="020F0502020204030204" pitchFamily="34" charset="0"/>
              </a:rPr>
              <a:t>Telephone numbers</a:t>
            </a:r>
          </a:p>
          <a:p>
            <a:pPr marL="804672" lvl="2" indent="-347472">
              <a:buFont typeface="Courier New" pitchFamily="49" charset="0"/>
              <a:buChar char="­"/>
            </a:pPr>
            <a:r>
              <a:rPr lang="en-US" sz="2000" dirty="0" smtClean="0">
                <a:latin typeface="Calibri" panose="020F0502020204030204" pitchFamily="34" charset="0"/>
              </a:rPr>
              <a:t>Email addresses</a:t>
            </a:r>
          </a:p>
          <a:p>
            <a:pPr marL="804672" lvl="2" indent="-347472">
              <a:buFont typeface="Courier New" pitchFamily="49" charset="0"/>
              <a:buChar char="­"/>
            </a:pPr>
            <a:r>
              <a:rPr lang="en-US" sz="2000" dirty="0" smtClean="0">
                <a:latin typeface="Calibri" panose="020F0502020204030204" pitchFamily="34" charset="0"/>
              </a:rPr>
              <a:t>Social Security numbers</a:t>
            </a:r>
          </a:p>
          <a:p>
            <a:pPr marL="804672" lvl="2" indent="-347472">
              <a:buFont typeface="Courier New" pitchFamily="49" charset="0"/>
              <a:buChar char="­"/>
            </a:pPr>
            <a:r>
              <a:rPr lang="en-US" sz="2000" dirty="0" smtClean="0">
                <a:latin typeface="Calibri" panose="020F0502020204030204" pitchFamily="34" charset="0"/>
              </a:rPr>
              <a:t>Medical record numbers</a:t>
            </a:r>
          </a:p>
          <a:p>
            <a:pPr marL="804672" lvl="2" indent="-347472">
              <a:buFont typeface="Courier New" pitchFamily="49" charset="0"/>
              <a:buChar char="­"/>
            </a:pPr>
            <a:r>
              <a:rPr lang="en-US" sz="2000" dirty="0" smtClean="0">
                <a:latin typeface="Calibri" panose="020F0502020204030204" pitchFamily="34" charset="0"/>
              </a:rPr>
              <a:t>Health plan beneficiary numbers</a:t>
            </a:r>
          </a:p>
          <a:p>
            <a:pPr marL="804672" lvl="2" indent="-347472">
              <a:buFont typeface="Courier New" pitchFamily="49" charset="0"/>
              <a:buChar char="­"/>
            </a:pPr>
            <a:r>
              <a:rPr lang="en-US" sz="2000" dirty="0" smtClean="0">
                <a:latin typeface="Calibri" panose="020F0502020204030204" pitchFamily="34" charset="0"/>
              </a:rPr>
              <a:t>Account numbers</a:t>
            </a:r>
          </a:p>
          <a:p>
            <a:pPr marL="804672" lvl="2" indent="-347472">
              <a:buFont typeface="Courier New" pitchFamily="49" charset="0"/>
              <a:buChar char="­"/>
            </a:pPr>
            <a:r>
              <a:rPr lang="en-US" sz="2000" dirty="0" smtClean="0">
                <a:latin typeface="Calibri" panose="020F0502020204030204" pitchFamily="34" charset="0"/>
              </a:rPr>
              <a:t>Certificate or license numbers</a:t>
            </a:r>
          </a:p>
        </p:txBody>
      </p:sp>
    </p:spTree>
    <p:extLst>
      <p:ext uri="{BB962C8B-B14F-4D97-AF65-F5344CB8AC3E}">
        <p14:creationId xmlns:p14="http://schemas.microsoft.com/office/powerpoint/2010/main" val="63132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MyFloridaMarketPlace Overview</a:t>
            </a:r>
            <a:endParaRPr lang="en-US" sz="3200" dirty="0"/>
          </a:p>
        </p:txBody>
      </p:sp>
      <p:sp>
        <p:nvSpPr>
          <p:cNvPr id="5" name="TextBox 4"/>
          <p:cNvSpPr txBox="1"/>
          <p:nvPr/>
        </p:nvSpPr>
        <p:spPr>
          <a:xfrm>
            <a:off x="181428" y="1133129"/>
            <a:ext cx="7848600" cy="523220"/>
          </a:xfrm>
          <a:prstGeom prst="rect">
            <a:avLst/>
          </a:prstGeom>
          <a:noFill/>
        </p:spPr>
        <p:txBody>
          <a:bodyPr wrap="square" rtlCol="0">
            <a:spAutoFit/>
          </a:bodyPr>
          <a:lstStyle/>
          <a:p>
            <a:pPr fontAlgn="base">
              <a:spcBef>
                <a:spcPct val="0"/>
              </a:spcBef>
              <a:spcAft>
                <a:spcPct val="0"/>
              </a:spcAft>
            </a:pPr>
            <a:r>
              <a:rPr lang="en-US" sz="2800" dirty="0">
                <a:latin typeface="Calibri" panose="020F0502020204030204" pitchFamily="34" charset="0"/>
              </a:rPr>
              <a:t>Delete Attachments and Comments</a:t>
            </a:r>
            <a:endParaRPr lang="en-US" sz="1600" dirty="0">
              <a:latin typeface="Calibri" panose="020F0502020204030204" pitchFamily="34" charset="0"/>
            </a:endParaRPr>
          </a:p>
        </p:txBody>
      </p:sp>
      <p:sp>
        <p:nvSpPr>
          <p:cNvPr id="7" name="TextBox 6"/>
          <p:cNvSpPr txBox="1"/>
          <p:nvPr/>
        </p:nvSpPr>
        <p:spPr>
          <a:xfrm>
            <a:off x="228600" y="1828800"/>
            <a:ext cx="7772400" cy="2062103"/>
          </a:xfrm>
          <a:prstGeom prst="rect">
            <a:avLst/>
          </a:prstGeom>
          <a:noFill/>
        </p:spPr>
        <p:txBody>
          <a:bodyPr wrap="square" rtlCol="0">
            <a:spAutoFit/>
          </a:bodyPr>
          <a:lstStyle/>
          <a:p>
            <a:pPr marL="457200" indent="-457200" fontAlgn="base">
              <a:spcBef>
                <a:spcPct val="0"/>
              </a:spcBef>
              <a:spcAft>
                <a:spcPct val="0"/>
              </a:spcAft>
              <a:buFont typeface="Arial" pitchFamily="34" charset="0"/>
              <a:buChar char="•"/>
            </a:pPr>
            <a:r>
              <a:rPr lang="en-US" sz="2400" dirty="0">
                <a:latin typeface="Calibri" panose="020F0502020204030204" pitchFamily="34" charset="0"/>
              </a:rPr>
              <a:t>Whoever attaches the </a:t>
            </a:r>
            <a:r>
              <a:rPr lang="en-US" sz="2400" dirty="0" smtClean="0">
                <a:latin typeface="Calibri" panose="020F0502020204030204" pitchFamily="34" charset="0"/>
              </a:rPr>
              <a:t>document or comments </a:t>
            </a:r>
            <a:r>
              <a:rPr lang="en-US" sz="2400" dirty="0">
                <a:latin typeface="Calibri" panose="020F0502020204030204" pitchFamily="34" charset="0"/>
              </a:rPr>
              <a:t>can remove </a:t>
            </a:r>
            <a:r>
              <a:rPr lang="en-US" sz="2400" dirty="0" smtClean="0">
                <a:latin typeface="Calibri" panose="020F0502020204030204" pitchFamily="34" charset="0"/>
              </a:rPr>
              <a:t>them</a:t>
            </a:r>
            <a:endParaRPr lang="en-US" sz="2400" dirty="0">
              <a:latin typeface="Calibri" panose="020F0502020204030204" pitchFamily="34" charset="0"/>
            </a:endParaRPr>
          </a:p>
          <a:p>
            <a:pPr lvl="1" fontAlgn="base">
              <a:spcBef>
                <a:spcPct val="0"/>
              </a:spcBef>
              <a:spcAft>
                <a:spcPct val="0"/>
              </a:spcAft>
              <a:buFont typeface="Gill Sans MT" pitchFamily="34" charset="0"/>
              <a:buChar char="–"/>
            </a:pPr>
            <a:r>
              <a:rPr lang="en-US" sz="2000" dirty="0">
                <a:latin typeface="Calibri" panose="020F0502020204030204" pitchFamily="34" charset="0"/>
              </a:rPr>
              <a:t>  This applies to requisitions / orders and invoice </a:t>
            </a:r>
            <a:br>
              <a:rPr lang="en-US" sz="2000" dirty="0">
                <a:latin typeface="Calibri" panose="020F0502020204030204" pitchFamily="34" charset="0"/>
              </a:rPr>
            </a:br>
            <a:r>
              <a:rPr lang="en-US" sz="2000" dirty="0">
                <a:latin typeface="Calibri" panose="020F0502020204030204" pitchFamily="34" charset="0"/>
              </a:rPr>
              <a:t>    reconciliations</a:t>
            </a:r>
          </a:p>
          <a:p>
            <a:pPr lvl="1" fontAlgn="base">
              <a:spcBef>
                <a:spcPct val="0"/>
              </a:spcBef>
              <a:spcAft>
                <a:spcPct val="0"/>
              </a:spcAft>
              <a:buFont typeface="Gill Sans MT" pitchFamily="34" charset="0"/>
              <a:buChar char="–"/>
            </a:pPr>
            <a:r>
              <a:rPr lang="en-US" sz="2000" dirty="0">
                <a:latin typeface="Calibri" panose="020F0502020204030204" pitchFamily="34" charset="0"/>
              </a:rPr>
              <a:t>  Remove even if the approval process already started</a:t>
            </a:r>
          </a:p>
          <a:p>
            <a:pPr lvl="1" fontAlgn="base">
              <a:spcBef>
                <a:spcPct val="0"/>
              </a:spcBef>
              <a:spcAft>
                <a:spcPct val="0"/>
              </a:spcAft>
              <a:buFont typeface="Gill Sans MT" pitchFamily="34" charset="0"/>
              <a:buChar char="–"/>
            </a:pPr>
            <a:r>
              <a:rPr lang="en-US" sz="2000" dirty="0">
                <a:latin typeface="Calibri" panose="020F0502020204030204" pitchFamily="34" charset="0"/>
              </a:rPr>
              <a:t>  Transaction workflow will not regenerate</a:t>
            </a:r>
          </a:p>
        </p:txBody>
      </p:sp>
      <p:pic>
        <p:nvPicPr>
          <p:cNvPr id="6" name="Picture 5"/>
          <p:cNvPicPr/>
          <p:nvPr/>
        </p:nvPicPr>
        <p:blipFill>
          <a:blip r:embed="rId3" cstate="screen"/>
          <a:srcRect/>
          <a:stretch>
            <a:fillRect/>
          </a:stretch>
        </p:blipFill>
        <p:spPr bwMode="auto">
          <a:xfrm>
            <a:off x="235535" y="4080160"/>
            <a:ext cx="8598535" cy="2209810"/>
          </a:xfrm>
          <a:prstGeom prst="rect">
            <a:avLst/>
          </a:prstGeom>
          <a:noFill/>
          <a:ln w="9525">
            <a:noFill/>
            <a:miter lim="800000"/>
            <a:headEnd/>
            <a:tailEnd/>
          </a:ln>
        </p:spPr>
      </p:pic>
    </p:spTree>
    <p:extLst>
      <p:ext uri="{BB962C8B-B14F-4D97-AF65-F5344CB8AC3E}">
        <p14:creationId xmlns:p14="http://schemas.microsoft.com/office/powerpoint/2010/main" val="1930952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MyFloridaMarketPlace </a:t>
            </a:r>
            <a:r>
              <a:rPr lang="en-US" dirty="0" smtClean="0"/>
              <a:t>Overview</a:t>
            </a:r>
            <a:endParaRPr lang="en-US" dirty="0"/>
          </a:p>
        </p:txBody>
      </p:sp>
      <p:sp>
        <p:nvSpPr>
          <p:cNvPr id="3" name="Content Placeholder 2"/>
          <p:cNvSpPr>
            <a:spLocks noGrp="1"/>
          </p:cNvSpPr>
          <p:nvPr>
            <p:ph idx="1"/>
          </p:nvPr>
        </p:nvSpPr>
        <p:spPr/>
        <p:txBody>
          <a:bodyPr/>
          <a:lstStyle/>
          <a:p>
            <a:pPr marL="0" indent="0">
              <a:buNone/>
            </a:pPr>
            <a:r>
              <a:rPr lang="en-US" sz="2800" dirty="0" smtClean="0"/>
              <a:t>Indicate Recycled and Green items on Punch-out and Non-Catalog items</a:t>
            </a:r>
            <a:endParaRPr lang="en-US" sz="2800" dirty="0"/>
          </a:p>
        </p:txBody>
      </p:sp>
      <p:grpSp>
        <p:nvGrpSpPr>
          <p:cNvPr id="4" name="Group 7"/>
          <p:cNvGrpSpPr/>
          <p:nvPr/>
        </p:nvGrpSpPr>
        <p:grpSpPr>
          <a:xfrm>
            <a:off x="304800" y="2581870"/>
            <a:ext cx="8610600" cy="3505200"/>
            <a:chOff x="304800" y="2581870"/>
            <a:chExt cx="8610600" cy="3505200"/>
          </a:xfrm>
        </p:grpSpPr>
        <p:pic>
          <p:nvPicPr>
            <p:cNvPr id="46082" name="Picture 2"/>
            <p:cNvPicPr>
              <a:picLocks noChangeAspect="1" noChangeArrowheads="1"/>
            </p:cNvPicPr>
            <p:nvPr/>
          </p:nvPicPr>
          <p:blipFill>
            <a:blip r:embed="rId3" cstate="screen"/>
            <a:srcRect/>
            <a:stretch>
              <a:fillRect/>
            </a:stretch>
          </p:blipFill>
          <p:spPr bwMode="auto">
            <a:xfrm>
              <a:off x="304800" y="2581870"/>
              <a:ext cx="8610600" cy="3505200"/>
            </a:xfrm>
            <a:prstGeom prst="rect">
              <a:avLst/>
            </a:prstGeom>
            <a:noFill/>
            <a:ln w="9525">
              <a:noFill/>
              <a:miter lim="800000"/>
              <a:headEnd/>
              <a:tailEnd/>
            </a:ln>
          </p:spPr>
        </p:pic>
        <p:sp>
          <p:nvSpPr>
            <p:cNvPr id="5" name="Oval 4"/>
            <p:cNvSpPr/>
            <p:nvPr/>
          </p:nvSpPr>
          <p:spPr>
            <a:xfrm>
              <a:off x="304800" y="4343400"/>
              <a:ext cx="2286000" cy="4572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grpSp>
      <p:sp>
        <p:nvSpPr>
          <p:cNvPr id="7" name="TextBox 6"/>
          <p:cNvSpPr txBox="1"/>
          <p:nvPr/>
        </p:nvSpPr>
        <p:spPr>
          <a:xfrm>
            <a:off x="6999249" y="2726209"/>
            <a:ext cx="1905000" cy="7896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8" name="TextBox 7"/>
          <p:cNvSpPr txBox="1"/>
          <p:nvPr/>
        </p:nvSpPr>
        <p:spPr>
          <a:xfrm>
            <a:off x="340972" y="2636996"/>
            <a:ext cx="2921212" cy="55320"/>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9" name="TextBox 8"/>
          <p:cNvSpPr txBox="1"/>
          <p:nvPr/>
        </p:nvSpPr>
        <p:spPr>
          <a:xfrm>
            <a:off x="352123" y="2629440"/>
            <a:ext cx="461916" cy="175737"/>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6025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MyFloridaMarketPlace Overview</a:t>
            </a:r>
            <a:endParaRPr lang="en-US" dirty="0"/>
          </a:p>
        </p:txBody>
      </p:sp>
      <p:grpSp>
        <p:nvGrpSpPr>
          <p:cNvPr id="3" name="Group 10"/>
          <p:cNvGrpSpPr/>
          <p:nvPr/>
        </p:nvGrpSpPr>
        <p:grpSpPr>
          <a:xfrm>
            <a:off x="276225" y="1158769"/>
            <a:ext cx="8639175" cy="2207886"/>
            <a:chOff x="276225" y="1158769"/>
            <a:chExt cx="8639175" cy="2207886"/>
          </a:xfrm>
        </p:grpSpPr>
        <p:sp>
          <p:nvSpPr>
            <p:cNvPr id="7" name="Text Box 3"/>
            <p:cNvSpPr txBox="1">
              <a:spLocks noChangeArrowheads="1"/>
            </p:cNvSpPr>
            <p:nvPr/>
          </p:nvSpPr>
          <p:spPr bwMode="auto">
            <a:xfrm>
              <a:off x="276225" y="1158769"/>
              <a:ext cx="8639175" cy="938719"/>
            </a:xfrm>
            <a:prstGeom prst="rect">
              <a:avLst/>
            </a:prstGeom>
            <a:noFill/>
            <a:ln w="12700">
              <a:noFill/>
              <a:miter lim="800000"/>
              <a:headEnd type="none" w="sm" len="sm"/>
              <a:tailEnd type="none" w="sm" len="sm"/>
            </a:ln>
          </p:spPr>
          <p:txBody>
            <a:bodyPr wrap="square">
              <a:spAutoFit/>
            </a:bodyPr>
            <a:lstStyle/>
            <a:p>
              <a:pPr fontAlgn="base">
                <a:spcBef>
                  <a:spcPct val="20000"/>
                </a:spcBef>
                <a:spcAft>
                  <a:spcPct val="0"/>
                </a:spcAft>
              </a:pPr>
              <a:r>
                <a:rPr lang="en-US" sz="2800" dirty="0">
                  <a:latin typeface="Calibri" panose="020F0502020204030204" pitchFamily="34" charset="0"/>
                </a:rPr>
                <a:t>Requisitions copied display as a link in the history tab</a:t>
              </a:r>
              <a:endParaRPr lang="en-US" dirty="0">
                <a:latin typeface="Calibri" panose="020F0502020204030204" pitchFamily="34" charset="0"/>
              </a:endParaRPr>
            </a:p>
            <a:p>
              <a:pPr fontAlgn="base">
                <a:spcBef>
                  <a:spcPct val="50000"/>
                </a:spcBef>
                <a:spcAft>
                  <a:spcPct val="0"/>
                </a:spcAft>
                <a:buFont typeface="Wingdings" pitchFamily="2" charset="2"/>
                <a:buNone/>
              </a:pPr>
              <a:endParaRPr lang="en-US" dirty="0">
                <a:latin typeface="Calibri" panose="020F0502020204030204" pitchFamily="34" charset="0"/>
              </a:endParaRPr>
            </a:p>
          </p:txBody>
        </p:sp>
        <p:pic>
          <p:nvPicPr>
            <p:cNvPr id="8" name="Picture 8"/>
            <p:cNvPicPr>
              <a:picLocks noChangeAspect="1" noChangeArrowheads="1"/>
            </p:cNvPicPr>
            <p:nvPr/>
          </p:nvPicPr>
          <p:blipFill>
            <a:blip r:embed="rId3" cstate="screen"/>
            <a:srcRect/>
            <a:stretch>
              <a:fillRect/>
            </a:stretch>
          </p:blipFill>
          <p:spPr bwMode="auto">
            <a:xfrm>
              <a:off x="457200" y="1981200"/>
              <a:ext cx="7772400" cy="1385455"/>
            </a:xfrm>
            <a:prstGeom prst="rect">
              <a:avLst/>
            </a:prstGeom>
            <a:noFill/>
            <a:ln w="9525">
              <a:noFill/>
              <a:miter lim="800000"/>
              <a:headEnd/>
              <a:tailEnd/>
            </a:ln>
          </p:spPr>
        </p:pic>
      </p:grpSp>
      <p:grpSp>
        <p:nvGrpSpPr>
          <p:cNvPr id="4" name="Group 11"/>
          <p:cNvGrpSpPr/>
          <p:nvPr/>
        </p:nvGrpSpPr>
        <p:grpSpPr>
          <a:xfrm>
            <a:off x="228600" y="3820180"/>
            <a:ext cx="8001000" cy="1929457"/>
            <a:chOff x="228600" y="3820180"/>
            <a:chExt cx="8001000" cy="1929457"/>
          </a:xfrm>
        </p:grpSpPr>
        <p:pic>
          <p:nvPicPr>
            <p:cNvPr id="9" name="Picture 10"/>
            <p:cNvPicPr>
              <a:picLocks noChangeAspect="1" noChangeArrowheads="1"/>
            </p:cNvPicPr>
            <p:nvPr/>
          </p:nvPicPr>
          <p:blipFill>
            <a:blip r:embed="rId4" cstate="screen"/>
            <a:srcRect/>
            <a:stretch>
              <a:fillRect/>
            </a:stretch>
          </p:blipFill>
          <p:spPr bwMode="auto">
            <a:xfrm>
              <a:off x="568036" y="4419601"/>
              <a:ext cx="7661564" cy="1330036"/>
            </a:xfrm>
            <a:prstGeom prst="rect">
              <a:avLst/>
            </a:prstGeom>
            <a:noFill/>
            <a:ln w="9525">
              <a:noFill/>
              <a:miter lim="800000"/>
              <a:headEnd/>
              <a:tailEnd/>
            </a:ln>
          </p:spPr>
        </p:pic>
        <p:sp>
          <p:nvSpPr>
            <p:cNvPr id="6" name="TextBox 5"/>
            <p:cNvSpPr txBox="1"/>
            <p:nvPr/>
          </p:nvSpPr>
          <p:spPr>
            <a:xfrm>
              <a:off x="228600" y="3820180"/>
              <a:ext cx="6477000" cy="523220"/>
            </a:xfrm>
            <a:prstGeom prst="rect">
              <a:avLst/>
            </a:prstGeom>
            <a:noFill/>
          </p:spPr>
          <p:txBody>
            <a:bodyPr wrap="square" rtlCol="0">
              <a:spAutoFit/>
            </a:bodyPr>
            <a:lstStyle/>
            <a:p>
              <a:pPr fontAlgn="base">
                <a:spcBef>
                  <a:spcPct val="0"/>
                </a:spcBef>
                <a:spcAft>
                  <a:spcPct val="0"/>
                </a:spcAft>
              </a:pPr>
              <a:r>
                <a:rPr lang="en-US" sz="2800" dirty="0">
                  <a:latin typeface="Calibri" panose="020F0502020204030204" pitchFamily="34" charset="0"/>
                </a:rPr>
                <a:t>Including the requisition it was copied from</a:t>
              </a:r>
            </a:p>
          </p:txBody>
        </p:sp>
      </p:grpSp>
    </p:spTree>
    <p:extLst>
      <p:ext uri="{BB962C8B-B14F-4D97-AF65-F5344CB8AC3E}">
        <p14:creationId xmlns:p14="http://schemas.microsoft.com/office/powerpoint/2010/main" val="4205198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Preferences</a:t>
            </a:r>
          </a:p>
          <a:p>
            <a:pPr>
              <a:buFont typeface="Arial" pitchFamily="34" charset="0"/>
              <a:buChar char="•"/>
            </a:pPr>
            <a:r>
              <a:rPr lang="en-US" sz="2400" dirty="0" smtClean="0"/>
              <a:t>Change your password</a:t>
            </a:r>
          </a:p>
          <a:p>
            <a:pPr>
              <a:buFont typeface="Arial" pitchFamily="34" charset="0"/>
              <a:buChar char="•"/>
            </a:pPr>
            <a:r>
              <a:rPr lang="en-US" sz="2400" dirty="0" smtClean="0"/>
              <a:t>Delegate approval authority</a:t>
            </a:r>
          </a:p>
          <a:p>
            <a:pPr>
              <a:buFont typeface="Arial" pitchFamily="34" charset="0"/>
              <a:buChar char="•"/>
            </a:pPr>
            <a:r>
              <a:rPr lang="en-US" sz="2400" dirty="0" smtClean="0"/>
              <a:t>Email notification preferences</a:t>
            </a:r>
          </a:p>
        </p:txBody>
      </p:sp>
      <p:pic>
        <p:nvPicPr>
          <p:cNvPr id="6" name="Picture 2"/>
          <p:cNvPicPr>
            <a:picLocks noChangeAspect="1" noChangeArrowheads="1"/>
          </p:cNvPicPr>
          <p:nvPr/>
        </p:nvPicPr>
        <p:blipFill>
          <a:blip r:embed="rId3" cstate="screen"/>
          <a:srcRect/>
          <a:stretch>
            <a:fillRect/>
          </a:stretch>
        </p:blipFill>
        <p:spPr bwMode="auto">
          <a:xfrm>
            <a:off x="990600" y="3200400"/>
            <a:ext cx="6934200" cy="2790593"/>
          </a:xfrm>
          <a:prstGeom prst="rect">
            <a:avLst/>
          </a:prstGeom>
          <a:noFill/>
          <a:ln w="9525">
            <a:noFill/>
            <a:miter lim="800000"/>
            <a:headEnd/>
            <a:tailEnd/>
          </a:ln>
        </p:spPr>
      </p:pic>
      <p:sp>
        <p:nvSpPr>
          <p:cNvPr id="7" name="Rectangle 6"/>
          <p:cNvSpPr/>
          <p:nvPr/>
        </p:nvSpPr>
        <p:spPr>
          <a:xfrm>
            <a:off x="3079596" y="3711506"/>
            <a:ext cx="1676400" cy="884189"/>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
        <p:nvSpPr>
          <p:cNvPr id="8" name="TextBox 7"/>
          <p:cNvSpPr txBox="1"/>
          <p:nvPr/>
        </p:nvSpPr>
        <p:spPr>
          <a:xfrm>
            <a:off x="6035016" y="3397605"/>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9" name="TextBox 8"/>
          <p:cNvSpPr txBox="1"/>
          <p:nvPr/>
        </p:nvSpPr>
        <p:spPr>
          <a:xfrm>
            <a:off x="1120792" y="3203857"/>
            <a:ext cx="3043435" cy="169277"/>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10" name="TextBox 9"/>
          <p:cNvSpPr txBox="1"/>
          <p:nvPr/>
        </p:nvSpPr>
        <p:spPr>
          <a:xfrm>
            <a:off x="990601" y="3288495"/>
            <a:ext cx="492512" cy="238527"/>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45429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MyFloridaMarketPlace Overview</a:t>
            </a:r>
            <a:endParaRPr lang="en-US" dirty="0"/>
          </a:p>
        </p:txBody>
      </p:sp>
      <p:sp>
        <p:nvSpPr>
          <p:cNvPr id="4" name="Content Placeholder 3"/>
          <p:cNvSpPr>
            <a:spLocks noGrp="1"/>
          </p:cNvSpPr>
          <p:nvPr>
            <p:ph idx="1"/>
          </p:nvPr>
        </p:nvSpPr>
        <p:spPr/>
        <p:txBody>
          <a:bodyPr/>
          <a:lstStyle/>
          <a:p>
            <a:pPr>
              <a:buNone/>
            </a:pPr>
            <a:r>
              <a:rPr lang="en-US" sz="2800" dirty="0" smtClean="0"/>
              <a:t>Change your password</a:t>
            </a:r>
            <a:endParaRPr lang="en-US" sz="2800" dirty="0"/>
          </a:p>
        </p:txBody>
      </p:sp>
      <p:pic>
        <p:nvPicPr>
          <p:cNvPr id="9" name="Picture 2"/>
          <p:cNvPicPr>
            <a:picLocks noChangeAspect="1" noChangeArrowheads="1"/>
          </p:cNvPicPr>
          <p:nvPr/>
        </p:nvPicPr>
        <p:blipFill>
          <a:blip r:embed="rId3" cstate="screen"/>
          <a:srcRect/>
          <a:stretch>
            <a:fillRect/>
          </a:stretch>
        </p:blipFill>
        <p:spPr bwMode="auto">
          <a:xfrm>
            <a:off x="304800" y="1905000"/>
            <a:ext cx="5943600" cy="2438400"/>
          </a:xfrm>
          <a:prstGeom prst="rect">
            <a:avLst/>
          </a:prstGeom>
          <a:noFill/>
          <a:ln w="9525">
            <a:noFill/>
            <a:miter lim="800000"/>
            <a:headEnd/>
            <a:tailEnd/>
          </a:ln>
        </p:spPr>
      </p:pic>
      <p:sp>
        <p:nvSpPr>
          <p:cNvPr id="10" name="Rectangle 9"/>
          <p:cNvSpPr/>
          <p:nvPr/>
        </p:nvSpPr>
        <p:spPr>
          <a:xfrm>
            <a:off x="3200400" y="2209800"/>
            <a:ext cx="2438400" cy="1371600"/>
          </a:xfrm>
          <a:prstGeom prst="rect">
            <a:avLst/>
          </a:prstGeom>
          <a:noFill/>
          <a:ln w="50800">
            <a:solidFill>
              <a:srgbClr val="BA4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pic>
        <p:nvPicPr>
          <p:cNvPr id="12" name="Picture 4"/>
          <p:cNvPicPr>
            <a:picLocks noChangeAspect="1" noChangeArrowheads="1"/>
          </p:cNvPicPr>
          <p:nvPr/>
        </p:nvPicPr>
        <p:blipFill>
          <a:blip r:embed="rId4" cstate="screen"/>
          <a:srcRect/>
          <a:stretch>
            <a:fillRect/>
          </a:stretch>
        </p:blipFill>
        <p:spPr bwMode="auto">
          <a:xfrm>
            <a:off x="3699164" y="3733800"/>
            <a:ext cx="5007250" cy="2085109"/>
          </a:xfrm>
          <a:prstGeom prst="rect">
            <a:avLst/>
          </a:prstGeom>
          <a:noFill/>
          <a:ln w="9525">
            <a:noFill/>
            <a:miter lim="800000"/>
            <a:headEnd/>
            <a:tailEnd/>
          </a:ln>
        </p:spPr>
      </p:pic>
      <p:sp>
        <p:nvSpPr>
          <p:cNvPr id="13" name="Rectangle 12"/>
          <p:cNvSpPr/>
          <p:nvPr/>
        </p:nvSpPr>
        <p:spPr>
          <a:xfrm>
            <a:off x="3200400" y="2245112"/>
            <a:ext cx="2438400" cy="13716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cxnSp>
        <p:nvCxnSpPr>
          <p:cNvPr id="14" name="Straight Arrow Connector 13"/>
          <p:cNvCxnSpPr/>
          <p:nvPr/>
        </p:nvCxnSpPr>
        <p:spPr>
          <a:xfrm flipH="1">
            <a:off x="5326752" y="2586200"/>
            <a:ext cx="11430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542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686800" cy="671851"/>
          </a:xfrm>
          <a:prstGeom prst="rect">
            <a:avLst/>
          </a:prstGeom>
          <a:noFill/>
        </p:spPr>
        <p:txBody>
          <a:bodyPr wrap="square" rtlCol="0">
            <a:spAutoFit/>
          </a:bodyPr>
          <a:lstStyle/>
          <a:p>
            <a:pPr fontAlgn="base">
              <a:lnSpc>
                <a:spcPct val="150000"/>
              </a:lnSpc>
              <a:spcBef>
                <a:spcPct val="0"/>
              </a:spcBef>
              <a:spcAft>
                <a:spcPct val="0"/>
              </a:spcAft>
            </a:pPr>
            <a:r>
              <a:rPr lang="en-US" sz="2800" dirty="0">
                <a:latin typeface="Calibri" panose="020F0502020204030204" pitchFamily="34" charset="0"/>
              </a:rPr>
              <a:t>Change your Secret Question/Answer</a:t>
            </a:r>
          </a:p>
        </p:txBody>
      </p:sp>
      <p:pic>
        <p:nvPicPr>
          <p:cNvPr id="4" name="Picture 3"/>
          <p:cNvPicPr/>
          <p:nvPr/>
        </p:nvPicPr>
        <p:blipFill>
          <a:blip r:embed="rId3" cstate="screen"/>
          <a:srcRect/>
          <a:stretch>
            <a:fillRect/>
          </a:stretch>
        </p:blipFill>
        <p:spPr bwMode="auto">
          <a:xfrm>
            <a:off x="381000" y="1981200"/>
            <a:ext cx="7848600" cy="4038600"/>
          </a:xfrm>
          <a:prstGeom prst="rect">
            <a:avLst/>
          </a:prstGeom>
          <a:noFill/>
          <a:ln w="9525">
            <a:noFill/>
            <a:miter lim="800000"/>
            <a:headEnd/>
            <a:tailEnd/>
          </a:ln>
        </p:spPr>
      </p:pic>
      <p:pic>
        <p:nvPicPr>
          <p:cNvPr id="5" name="Picture 2"/>
          <p:cNvPicPr>
            <a:picLocks noChangeAspect="1" noChangeArrowheads="1"/>
          </p:cNvPicPr>
          <p:nvPr/>
        </p:nvPicPr>
        <p:blipFill>
          <a:blip r:embed="rId4" cstate="screen"/>
          <a:srcRect/>
          <a:stretch>
            <a:fillRect/>
          </a:stretch>
        </p:blipFill>
        <p:spPr bwMode="auto">
          <a:xfrm>
            <a:off x="4648200" y="3657600"/>
            <a:ext cx="2514600" cy="1066800"/>
          </a:xfrm>
          <a:prstGeom prst="rect">
            <a:avLst/>
          </a:prstGeom>
          <a:noFill/>
          <a:ln w="9525">
            <a:noFill/>
            <a:miter lim="800000"/>
            <a:headEnd/>
            <a:tailEnd/>
          </a:ln>
        </p:spPr>
      </p:pic>
      <p:cxnSp>
        <p:nvCxnSpPr>
          <p:cNvPr id="6" name="Straight Arrow Connector 5"/>
          <p:cNvCxnSpPr/>
          <p:nvPr/>
        </p:nvCxnSpPr>
        <p:spPr>
          <a:xfrm rot="10800000">
            <a:off x="2895600" y="3352800"/>
            <a:ext cx="1676400" cy="6858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p:txBody>
          <a:bodyPr/>
          <a:lstStyle/>
          <a:p>
            <a:r>
              <a:rPr lang="en-US" dirty="0" smtClean="0"/>
              <a:t>MyFloridaMarketPlace Overview</a:t>
            </a:r>
            <a:endParaRPr lang="en-US" dirty="0"/>
          </a:p>
        </p:txBody>
      </p:sp>
      <p:sp>
        <p:nvSpPr>
          <p:cNvPr id="7" name="TextBox 6"/>
          <p:cNvSpPr txBox="1"/>
          <p:nvPr/>
        </p:nvSpPr>
        <p:spPr>
          <a:xfrm>
            <a:off x="6324600" y="2089871"/>
            <a:ext cx="1905000" cy="13989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8" name="TextBox 7"/>
          <p:cNvSpPr txBox="1"/>
          <p:nvPr/>
        </p:nvSpPr>
        <p:spPr>
          <a:xfrm>
            <a:off x="476913" y="2001200"/>
            <a:ext cx="2418686" cy="96830"/>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10" name="TextBox 9"/>
          <p:cNvSpPr txBox="1"/>
          <p:nvPr/>
        </p:nvSpPr>
        <p:spPr>
          <a:xfrm>
            <a:off x="412975" y="2033641"/>
            <a:ext cx="402541" cy="173826"/>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214540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MyFloridaMarketPlace Password Complexity</a:t>
            </a:r>
          </a:p>
          <a:p>
            <a:r>
              <a:rPr lang="en-US" sz="2400" dirty="0" smtClean="0"/>
              <a:t>Passwords must comply with State of Florida security standards</a:t>
            </a:r>
          </a:p>
          <a:p>
            <a:r>
              <a:rPr lang="en-US" sz="2400" dirty="0" smtClean="0"/>
              <a:t>7-16 characters in length with no spaces</a:t>
            </a:r>
          </a:p>
          <a:p>
            <a:pPr lvl="0"/>
            <a:r>
              <a:rPr lang="en-US" sz="2400" dirty="0" smtClean="0"/>
              <a:t>New Password requirements include:</a:t>
            </a:r>
          </a:p>
          <a:p>
            <a:pPr lvl="1"/>
            <a:r>
              <a:rPr lang="en-US" sz="2000" dirty="0" smtClean="0"/>
              <a:t>One uppercase letter</a:t>
            </a:r>
          </a:p>
          <a:p>
            <a:pPr lvl="1"/>
            <a:r>
              <a:rPr lang="en-US" sz="2000" dirty="0" smtClean="0"/>
              <a:t>One lowercase letter</a:t>
            </a:r>
          </a:p>
          <a:p>
            <a:pPr lvl="1"/>
            <a:r>
              <a:rPr lang="en-US" sz="2000" dirty="0" smtClean="0"/>
              <a:t>One digit, located within the middle of the password</a:t>
            </a:r>
            <a:endParaRPr lang="en-US" sz="2400" dirty="0" smtClean="0"/>
          </a:p>
          <a:p>
            <a:r>
              <a:rPr lang="en-US" sz="2400" dirty="0" smtClean="0"/>
              <a:t>Unable to re-use your last five passwords</a:t>
            </a:r>
          </a:p>
          <a:p>
            <a:pPr lvl="2">
              <a:buNone/>
            </a:pPr>
            <a:endParaRPr lang="en-US" sz="1600" dirty="0" smtClean="0"/>
          </a:p>
        </p:txBody>
      </p:sp>
    </p:spTree>
    <p:extLst>
      <p:ext uri="{BB962C8B-B14F-4D97-AF65-F5344CB8AC3E}">
        <p14:creationId xmlns:p14="http://schemas.microsoft.com/office/powerpoint/2010/main" val="241708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lvl="0">
              <a:spcBef>
                <a:spcPts val="0"/>
              </a:spcBef>
              <a:spcAft>
                <a:spcPts val="600"/>
              </a:spcAft>
            </a:pPr>
            <a:r>
              <a:rPr lang="en-US" sz="2800" dirty="0" smtClean="0"/>
              <a:t>Resources  </a:t>
            </a:r>
          </a:p>
        </p:txBody>
      </p:sp>
      <p:sp>
        <p:nvSpPr>
          <p:cNvPr id="4" name="Rectangle 3"/>
          <p:cNvSpPr/>
          <p:nvPr/>
        </p:nvSpPr>
        <p:spPr>
          <a:xfrm>
            <a:off x="1701047" y="1482440"/>
            <a:ext cx="5669588" cy="5334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637815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Password Reset   </a:t>
            </a:r>
            <a:endParaRPr lang="en-US" sz="2800" dirty="0"/>
          </a:p>
        </p:txBody>
      </p:sp>
      <p:pic>
        <p:nvPicPr>
          <p:cNvPr id="9" name="Picture 2"/>
          <p:cNvPicPr>
            <a:picLocks noChangeAspect="1" noChangeArrowheads="1"/>
          </p:cNvPicPr>
          <p:nvPr/>
        </p:nvPicPr>
        <p:blipFill>
          <a:blip r:embed="rId3" cstate="screen"/>
          <a:srcRect/>
          <a:stretch>
            <a:fillRect/>
          </a:stretch>
        </p:blipFill>
        <p:spPr bwMode="auto">
          <a:xfrm>
            <a:off x="346375" y="1752600"/>
            <a:ext cx="8229600" cy="2667000"/>
          </a:xfrm>
          <a:prstGeom prst="rect">
            <a:avLst/>
          </a:prstGeom>
          <a:noFill/>
          <a:ln w="9525">
            <a:noFill/>
            <a:miter lim="800000"/>
            <a:headEnd/>
            <a:tailEnd/>
          </a:ln>
        </p:spPr>
      </p:pic>
      <p:grpSp>
        <p:nvGrpSpPr>
          <p:cNvPr id="4" name="Group 3"/>
          <p:cNvGrpSpPr/>
          <p:nvPr/>
        </p:nvGrpSpPr>
        <p:grpSpPr>
          <a:xfrm>
            <a:off x="706582" y="3754585"/>
            <a:ext cx="7626927" cy="1828800"/>
            <a:chOff x="706582" y="3754585"/>
            <a:chExt cx="7626927" cy="1828800"/>
          </a:xfrm>
        </p:grpSpPr>
        <p:grpSp>
          <p:nvGrpSpPr>
            <p:cNvPr id="2" name="Group 1"/>
            <p:cNvGrpSpPr/>
            <p:nvPr/>
          </p:nvGrpSpPr>
          <p:grpSpPr>
            <a:xfrm>
              <a:off x="706582" y="3754585"/>
              <a:ext cx="7626927" cy="1828800"/>
              <a:chOff x="533400" y="3657600"/>
              <a:chExt cx="7772400" cy="2895600"/>
            </a:xfrm>
          </p:grpSpPr>
          <p:pic>
            <p:nvPicPr>
              <p:cNvPr id="10" name="Picture 1"/>
              <p:cNvPicPr>
                <a:picLocks noChangeAspect="1" noChangeArrowheads="1"/>
              </p:cNvPicPr>
              <p:nvPr/>
            </p:nvPicPr>
            <p:blipFill>
              <a:blip r:embed="rId4" cstate="screen"/>
              <a:srcRect/>
              <a:stretch>
                <a:fillRect/>
              </a:stretch>
            </p:blipFill>
            <p:spPr bwMode="auto">
              <a:xfrm>
                <a:off x="2432892" y="3657600"/>
                <a:ext cx="5872908" cy="2895600"/>
              </a:xfrm>
              <a:prstGeom prst="rect">
                <a:avLst/>
              </a:prstGeom>
              <a:noFill/>
              <a:ln w="9525">
                <a:noFill/>
                <a:miter lim="800000"/>
                <a:headEnd/>
                <a:tailEnd/>
              </a:ln>
            </p:spPr>
          </p:pic>
          <p:cxnSp>
            <p:nvCxnSpPr>
              <p:cNvPr id="11" name="Straight Arrow Connector 10"/>
              <p:cNvCxnSpPr/>
              <p:nvPr/>
            </p:nvCxnSpPr>
            <p:spPr>
              <a:xfrm flipV="1">
                <a:off x="533400" y="4267200"/>
                <a:ext cx="0" cy="12192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33400" y="5486400"/>
                <a:ext cx="1828800"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892575" y="3777655"/>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14" name="TextBox 13"/>
            <p:cNvSpPr txBox="1"/>
            <p:nvPr/>
          </p:nvSpPr>
          <p:spPr>
            <a:xfrm>
              <a:off x="3268811" y="4136566"/>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15" name="TextBox 14"/>
            <p:cNvSpPr txBox="1"/>
            <p:nvPr/>
          </p:nvSpPr>
          <p:spPr>
            <a:xfrm>
              <a:off x="2649686" y="5373093"/>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grpSp>
    </p:spTree>
    <p:extLst>
      <p:ext uri="{BB962C8B-B14F-4D97-AF65-F5344CB8AC3E}">
        <p14:creationId xmlns:p14="http://schemas.microsoft.com/office/powerpoint/2010/main" val="2993730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z="3200" dirty="0" smtClean="0"/>
              <a:t>MyFloridaMarketPlace Overview</a:t>
            </a:r>
            <a:endParaRPr lang="en-US" sz="3200" dirty="0"/>
          </a:p>
        </p:txBody>
      </p:sp>
      <p:sp>
        <p:nvSpPr>
          <p:cNvPr id="19459" name="Content Placeholder 2"/>
          <p:cNvSpPr>
            <a:spLocks noGrp="1"/>
          </p:cNvSpPr>
          <p:nvPr>
            <p:ph idx="1"/>
          </p:nvPr>
        </p:nvSpPr>
        <p:spPr>
          <a:ln/>
        </p:spPr>
        <p:txBody>
          <a:bodyPr/>
          <a:lstStyle/>
          <a:p>
            <a:pPr eaLnBrk="1" hangingPunct="1">
              <a:lnSpc>
                <a:spcPct val="90000"/>
              </a:lnSpc>
              <a:buNone/>
            </a:pPr>
            <a:r>
              <a:rPr lang="en-US" sz="2800" dirty="0" smtClean="0">
                <a:cs typeface="Arial" charset="0"/>
              </a:rPr>
              <a:t>Delegate your Approval Authority</a:t>
            </a:r>
          </a:p>
          <a:p>
            <a:pPr eaLnBrk="1" hangingPunct="1">
              <a:lnSpc>
                <a:spcPct val="90000"/>
              </a:lnSpc>
              <a:buNone/>
            </a:pPr>
            <a:endParaRPr lang="en-US" sz="2800" dirty="0" smtClean="0">
              <a:cs typeface="Arial" charset="0"/>
            </a:endParaRPr>
          </a:p>
          <a:p>
            <a:pPr marL="365760" eaLnBrk="1" hangingPunct="1">
              <a:lnSpc>
                <a:spcPct val="90000"/>
              </a:lnSpc>
              <a:spcAft>
                <a:spcPts val="600"/>
              </a:spcAft>
            </a:pPr>
            <a:r>
              <a:rPr lang="en-US" sz="2400" dirty="0" smtClean="0">
                <a:cs typeface="Arial" charset="0"/>
              </a:rPr>
              <a:t>When on leave and/or out of the office, complete a Delegation of Authority.</a:t>
            </a:r>
          </a:p>
          <a:p>
            <a:pPr marL="365760" eaLnBrk="1" hangingPunct="1">
              <a:lnSpc>
                <a:spcPct val="90000"/>
              </a:lnSpc>
              <a:spcAft>
                <a:spcPts val="600"/>
              </a:spcAft>
            </a:pPr>
            <a:r>
              <a:rPr lang="en-US" sz="2400" dirty="0" smtClean="0">
                <a:cs typeface="Arial" charset="0"/>
              </a:rPr>
              <a:t>Delegation of Authority allows approval of requisitions, invoice reconciliations (IR) and receipts in a timely manner in your absence.</a:t>
            </a:r>
          </a:p>
          <a:p>
            <a:pPr marL="365760" eaLnBrk="1" hangingPunct="1">
              <a:lnSpc>
                <a:spcPct val="90000"/>
              </a:lnSpc>
              <a:spcAft>
                <a:spcPts val="600"/>
              </a:spcAft>
            </a:pPr>
            <a:r>
              <a:rPr lang="en-US" sz="2400" dirty="0" smtClean="0">
                <a:cs typeface="Arial" charset="0"/>
              </a:rPr>
              <a:t>Submit your delegation in advance to obtain your supervisor’s approval before you leave.</a:t>
            </a:r>
          </a:p>
          <a:p>
            <a:pPr marL="365760" eaLnBrk="1" hangingPunct="1">
              <a:lnSpc>
                <a:spcPct val="90000"/>
              </a:lnSpc>
              <a:spcAft>
                <a:spcPts val="600"/>
              </a:spcAft>
            </a:pPr>
            <a:r>
              <a:rPr lang="en-US" sz="2400" dirty="0" smtClean="0">
                <a:cs typeface="Arial" charset="0"/>
              </a:rPr>
              <a:t>The scheduled delegation begins at 12 a.m., Eastern time on the date selected and ends at 11:59 p.m. on the selected End Date.</a:t>
            </a:r>
          </a:p>
        </p:txBody>
      </p:sp>
    </p:spTree>
    <p:custDataLst>
      <p:tags r:id="rId1"/>
    </p:custDataLst>
    <p:extLst>
      <p:ext uri="{BB962C8B-B14F-4D97-AF65-F5344CB8AC3E}">
        <p14:creationId xmlns:p14="http://schemas.microsoft.com/office/powerpoint/2010/main" val="3032255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Preferences</a:t>
            </a:r>
          </a:p>
          <a:p>
            <a:pPr>
              <a:buFont typeface="Arial" pitchFamily="34" charset="0"/>
              <a:buChar char="•"/>
            </a:pPr>
            <a:r>
              <a:rPr lang="en-US" sz="2400" dirty="0" smtClean="0"/>
              <a:t>Click on Preferences</a:t>
            </a:r>
          </a:p>
          <a:p>
            <a:pPr>
              <a:buFont typeface="Arial" pitchFamily="34" charset="0"/>
              <a:buChar char="•"/>
            </a:pPr>
            <a:r>
              <a:rPr lang="en-US" sz="2400" dirty="0" smtClean="0"/>
              <a:t>Select Delegate Authority</a:t>
            </a:r>
            <a:endParaRPr lang="en-US" sz="2400" dirty="0"/>
          </a:p>
          <a:p>
            <a:pPr>
              <a:buFont typeface="Arial" pitchFamily="34" charset="0"/>
              <a:buChar char="•"/>
            </a:pPr>
            <a:r>
              <a:rPr lang="en-US" sz="2400" dirty="0" smtClean="0"/>
              <a:t>Complete as usual</a:t>
            </a:r>
          </a:p>
        </p:txBody>
      </p:sp>
      <p:grpSp>
        <p:nvGrpSpPr>
          <p:cNvPr id="2" name="Group 5"/>
          <p:cNvGrpSpPr/>
          <p:nvPr/>
        </p:nvGrpSpPr>
        <p:grpSpPr>
          <a:xfrm>
            <a:off x="609600" y="3243052"/>
            <a:ext cx="7467600" cy="2520429"/>
            <a:chOff x="990600" y="3657600"/>
            <a:chExt cx="6934200" cy="2790593"/>
          </a:xfrm>
        </p:grpSpPr>
        <p:pic>
          <p:nvPicPr>
            <p:cNvPr id="1026" name="Picture 2"/>
            <p:cNvPicPr>
              <a:picLocks noChangeAspect="1" noChangeArrowheads="1"/>
            </p:cNvPicPr>
            <p:nvPr/>
          </p:nvPicPr>
          <p:blipFill>
            <a:blip r:embed="rId3" cstate="screen"/>
            <a:srcRect/>
            <a:stretch>
              <a:fillRect/>
            </a:stretch>
          </p:blipFill>
          <p:spPr bwMode="auto">
            <a:xfrm>
              <a:off x="990600" y="3657600"/>
              <a:ext cx="6934200" cy="2790593"/>
            </a:xfrm>
            <a:prstGeom prst="rect">
              <a:avLst/>
            </a:prstGeom>
            <a:noFill/>
            <a:ln w="9525">
              <a:noFill/>
              <a:miter lim="800000"/>
              <a:headEnd/>
              <a:tailEnd/>
            </a:ln>
          </p:spPr>
        </p:pic>
        <p:sp>
          <p:nvSpPr>
            <p:cNvPr id="5" name="Rectangle 4"/>
            <p:cNvSpPr/>
            <p:nvPr/>
          </p:nvSpPr>
          <p:spPr>
            <a:xfrm>
              <a:off x="3124200" y="4191000"/>
              <a:ext cx="1676400" cy="838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grpSp>
      <p:sp>
        <p:nvSpPr>
          <p:cNvPr id="7" name="TextBox 6"/>
          <p:cNvSpPr txBox="1"/>
          <p:nvPr/>
        </p:nvSpPr>
        <p:spPr>
          <a:xfrm>
            <a:off x="6126423" y="3409665"/>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9" name="TextBox 8"/>
          <p:cNvSpPr txBox="1"/>
          <p:nvPr/>
        </p:nvSpPr>
        <p:spPr>
          <a:xfrm>
            <a:off x="710812" y="3280112"/>
            <a:ext cx="3099188" cy="11561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10" name="TextBox 9"/>
          <p:cNvSpPr txBox="1"/>
          <p:nvPr/>
        </p:nvSpPr>
        <p:spPr>
          <a:xfrm>
            <a:off x="609600" y="3341631"/>
            <a:ext cx="494371" cy="221921"/>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65539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MyFloridaMarketPlace Overview</a:t>
            </a:r>
            <a:endParaRPr lang="en-US" dirty="0"/>
          </a:p>
        </p:txBody>
      </p:sp>
      <p:sp>
        <p:nvSpPr>
          <p:cNvPr id="3" name="Content Placeholder 2"/>
          <p:cNvSpPr>
            <a:spLocks noGrp="1"/>
          </p:cNvSpPr>
          <p:nvPr>
            <p:ph idx="1"/>
          </p:nvPr>
        </p:nvSpPr>
        <p:spPr/>
        <p:txBody>
          <a:bodyPr/>
          <a:lstStyle/>
          <a:p>
            <a:pPr>
              <a:buNone/>
            </a:pPr>
            <a:r>
              <a:rPr lang="en-US" sz="2800" dirty="0" smtClean="0"/>
              <a:t>Set email Notification Preferences</a:t>
            </a:r>
            <a:endParaRPr lang="en-US" sz="2800" dirty="0"/>
          </a:p>
        </p:txBody>
      </p:sp>
      <p:grpSp>
        <p:nvGrpSpPr>
          <p:cNvPr id="2" name="Group 7"/>
          <p:cNvGrpSpPr/>
          <p:nvPr/>
        </p:nvGrpSpPr>
        <p:grpSpPr>
          <a:xfrm>
            <a:off x="554182" y="1828780"/>
            <a:ext cx="7338411" cy="3865438"/>
            <a:chOff x="685799" y="2057400"/>
            <a:chExt cx="7359195" cy="4343400"/>
          </a:xfrm>
        </p:grpSpPr>
        <p:pic>
          <p:nvPicPr>
            <p:cNvPr id="61442" name="Picture 2"/>
            <p:cNvPicPr>
              <a:picLocks noChangeAspect="1" noChangeArrowheads="1"/>
            </p:cNvPicPr>
            <p:nvPr/>
          </p:nvPicPr>
          <p:blipFill>
            <a:blip r:embed="rId3" cstate="screen"/>
            <a:srcRect/>
            <a:stretch>
              <a:fillRect/>
            </a:stretch>
          </p:blipFill>
          <p:spPr bwMode="auto">
            <a:xfrm>
              <a:off x="685799" y="2057400"/>
              <a:ext cx="7359195" cy="4343400"/>
            </a:xfrm>
            <a:prstGeom prst="rect">
              <a:avLst/>
            </a:prstGeom>
            <a:noFill/>
            <a:ln w="9525">
              <a:noFill/>
              <a:miter lim="800000"/>
              <a:headEnd/>
              <a:tailEnd/>
            </a:ln>
          </p:spPr>
        </p:pic>
        <p:sp>
          <p:nvSpPr>
            <p:cNvPr id="5" name="Rectangle 4"/>
            <p:cNvSpPr/>
            <p:nvPr/>
          </p:nvSpPr>
          <p:spPr>
            <a:xfrm>
              <a:off x="2590800" y="2362200"/>
              <a:ext cx="1447800" cy="8382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cxnSp>
          <p:nvCxnSpPr>
            <p:cNvPr id="6" name="Straight Arrow Connector 5"/>
            <p:cNvCxnSpPr/>
            <p:nvPr/>
          </p:nvCxnSpPr>
          <p:spPr>
            <a:xfrm rot="10800000">
              <a:off x="4191000" y="3048000"/>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5959158" y="1946151"/>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4652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200" dirty="0" smtClean="0"/>
              <a:t>MyFloridaMarketPlace Overview</a:t>
            </a:r>
            <a:endParaRPr lang="en-US" sz="3200" dirty="0"/>
          </a:p>
        </p:txBody>
      </p:sp>
      <p:sp>
        <p:nvSpPr>
          <p:cNvPr id="4" name="Content Placeholder 2"/>
          <p:cNvSpPr>
            <a:spLocks noGrp="1"/>
          </p:cNvSpPr>
          <p:nvPr>
            <p:ph idx="1"/>
          </p:nvPr>
        </p:nvSpPr>
        <p:spPr/>
        <p:txBody>
          <a:bodyPr/>
          <a:lstStyle/>
          <a:p>
            <a:pPr>
              <a:buNone/>
            </a:pPr>
            <a:r>
              <a:rPr lang="en-US" sz="2800" dirty="0" smtClean="0"/>
              <a:t>Edit Preferences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3244830318"/>
              </p:ext>
            </p:extLst>
          </p:nvPr>
        </p:nvGraphicFramePr>
        <p:xfrm>
          <a:off x="482600" y="4531043"/>
          <a:ext cx="8229600" cy="2123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Requester</a:t>
                      </a:r>
                      <a:endParaRPr lang="en-US" dirty="0"/>
                    </a:p>
                  </a:txBody>
                  <a:tcPr/>
                </a:tc>
                <a:tc>
                  <a:txBody>
                    <a:bodyPr/>
                    <a:lstStyle/>
                    <a:p>
                      <a:r>
                        <a:rPr lang="en-US" dirty="0" smtClean="0"/>
                        <a:t>Approver</a:t>
                      </a:r>
                      <a:endParaRPr lang="en-US" dirty="0"/>
                    </a:p>
                  </a:txBody>
                  <a:tcPr/>
                </a:tc>
                <a:tc>
                  <a:txBody>
                    <a:bodyPr/>
                    <a:lstStyle/>
                    <a:p>
                      <a:r>
                        <a:rPr lang="en-US" dirty="0" smtClean="0"/>
                        <a:t>Exception Handler</a:t>
                      </a:r>
                      <a:endParaRPr lang="en-US" dirty="0"/>
                    </a:p>
                  </a:txBody>
                  <a:tcPr/>
                </a:tc>
                <a:tc>
                  <a:txBody>
                    <a:bodyPr/>
                    <a:lstStyle/>
                    <a:p>
                      <a:r>
                        <a:rPr lang="en-US" dirty="0" smtClean="0"/>
                        <a:t>Invoice Manager</a:t>
                      </a:r>
                      <a:endParaRPr lang="en-US" dirty="0"/>
                    </a:p>
                  </a:txBody>
                  <a:tcPr/>
                </a:tc>
              </a:tr>
              <a:tr h="370840">
                <a:tc>
                  <a:txBody>
                    <a:bodyPr/>
                    <a:lstStyle/>
                    <a:p>
                      <a:r>
                        <a:rPr lang="en-US" dirty="0" smtClean="0"/>
                        <a:t>Requisition</a:t>
                      </a:r>
                      <a:endParaRPr lang="en-US" dirty="0"/>
                    </a:p>
                  </a:txBody>
                  <a:tcPr/>
                </a:tc>
                <a:tc>
                  <a:txBody>
                    <a:bodyPr/>
                    <a:lstStyle/>
                    <a:p>
                      <a:r>
                        <a:rPr lang="en-US" dirty="0" smtClean="0"/>
                        <a:t>Requisition</a:t>
                      </a:r>
                      <a:endParaRPr lang="en-US" dirty="0"/>
                    </a:p>
                  </a:txBody>
                  <a:tcPr/>
                </a:tc>
                <a:tc>
                  <a:txBody>
                    <a:bodyPr/>
                    <a:lstStyle/>
                    <a:p>
                      <a:r>
                        <a:rPr lang="en-US" dirty="0" smtClean="0"/>
                        <a:t>Invoice</a:t>
                      </a:r>
                      <a:endParaRPr lang="en-US" dirty="0"/>
                    </a:p>
                  </a:txBody>
                  <a:tcPr/>
                </a:tc>
                <a:tc>
                  <a:txBody>
                    <a:bodyPr/>
                    <a:lstStyle/>
                    <a:p>
                      <a:r>
                        <a:rPr lang="en-US" dirty="0" smtClean="0"/>
                        <a:t>Invoice </a:t>
                      </a:r>
                      <a:endParaRPr lang="en-US" dirty="0"/>
                    </a:p>
                  </a:txBody>
                  <a:tcPr/>
                </a:tc>
              </a:tr>
              <a:tr h="370840">
                <a:tc>
                  <a:txBody>
                    <a:bodyPr/>
                    <a:lstStyle/>
                    <a:p>
                      <a:r>
                        <a:rPr lang="en-US" dirty="0" smtClean="0"/>
                        <a:t>Purchase Order</a:t>
                      </a:r>
                      <a:endParaRPr lang="en-US" dirty="0"/>
                    </a:p>
                  </a:txBody>
                  <a:tcPr/>
                </a:tc>
                <a:tc>
                  <a:txBody>
                    <a:bodyPr/>
                    <a:lstStyle/>
                    <a:p>
                      <a:r>
                        <a:rPr lang="en-US" dirty="0" smtClean="0"/>
                        <a:t>Purchase Order</a:t>
                      </a:r>
                      <a:endParaRPr lang="en-US" dirty="0"/>
                    </a:p>
                  </a:txBody>
                  <a:tcPr/>
                </a:tc>
                <a:tc>
                  <a:txBody>
                    <a:bodyPr/>
                    <a:lstStyle/>
                    <a:p>
                      <a:r>
                        <a:rPr lang="en-US" dirty="0" smtClean="0"/>
                        <a:t>Invoice Reconciliation</a:t>
                      </a:r>
                      <a:endParaRPr lang="en-US" dirty="0"/>
                    </a:p>
                  </a:txBody>
                  <a:tcPr/>
                </a:tc>
                <a:tc>
                  <a:txBody>
                    <a:bodyPr/>
                    <a:lstStyle/>
                    <a:p>
                      <a:r>
                        <a:rPr lang="en-US" dirty="0" smtClean="0"/>
                        <a:t>Invoice Reconciliation</a:t>
                      </a:r>
                      <a:endParaRPr lang="en-US" dirty="0"/>
                    </a:p>
                  </a:txBody>
                  <a:tcPr/>
                </a:tc>
              </a:tr>
              <a:tr h="370840">
                <a:tc>
                  <a:txBody>
                    <a:bodyPr/>
                    <a:lstStyle/>
                    <a:p>
                      <a:r>
                        <a:rPr lang="en-US" dirty="0" smtClean="0"/>
                        <a:t>Receipt</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r h="370840">
                <a:tc>
                  <a:txBody>
                    <a:bodyPr/>
                    <a:lstStyle/>
                    <a:p>
                      <a:r>
                        <a:rPr lang="en-US" dirty="0" smtClean="0"/>
                        <a:t>Invoice</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c>
                  <a:txBody>
                    <a:bodyPr/>
                    <a:lstStyle/>
                    <a:p>
                      <a:r>
                        <a:rPr lang="en-US" dirty="0" smtClean="0"/>
                        <a:t>N/A</a:t>
                      </a:r>
                      <a:endParaRPr lang="en-US" dirty="0"/>
                    </a:p>
                  </a:txBody>
                  <a:tcPr/>
                </a:tc>
              </a:tr>
            </a:tbl>
          </a:graphicData>
        </a:graphic>
      </p:graphicFrame>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888" t="14092" r="16523" b="38268"/>
          <a:stretch/>
        </p:blipFill>
        <p:spPr bwMode="auto">
          <a:xfrm>
            <a:off x="2990597" y="1264191"/>
            <a:ext cx="5721603" cy="2795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406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Set email Frequency </a:t>
            </a:r>
            <a:endParaRPr lang="en-US" sz="2800" dirty="0"/>
          </a:p>
        </p:txBody>
      </p:sp>
      <p:pic>
        <p:nvPicPr>
          <p:cNvPr id="63490" name="Picture 2"/>
          <p:cNvPicPr>
            <a:picLocks noChangeAspect="1" noChangeArrowheads="1"/>
          </p:cNvPicPr>
          <p:nvPr/>
        </p:nvPicPr>
        <p:blipFill>
          <a:blip r:embed="rId3" cstate="screen"/>
          <a:srcRect/>
          <a:stretch>
            <a:fillRect/>
          </a:stretch>
        </p:blipFill>
        <p:spPr bwMode="auto">
          <a:xfrm>
            <a:off x="1177636" y="1905001"/>
            <a:ext cx="6823364" cy="3927764"/>
          </a:xfrm>
          <a:prstGeom prst="rect">
            <a:avLst/>
          </a:prstGeom>
          <a:noFill/>
          <a:ln w="9525">
            <a:noFill/>
            <a:miter lim="800000"/>
            <a:headEnd/>
            <a:tailEnd/>
          </a:ln>
        </p:spPr>
      </p:pic>
    </p:spTree>
    <p:extLst>
      <p:ext uri="{BB962C8B-B14F-4D97-AF65-F5344CB8AC3E}">
        <p14:creationId xmlns:p14="http://schemas.microsoft.com/office/powerpoint/2010/main" val="425748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Email Notice Sample</a:t>
            </a:r>
            <a:endParaRPr lang="en-US" sz="2800"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333" y="1904933"/>
            <a:ext cx="8856556" cy="352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18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lvl="0">
              <a:spcBef>
                <a:spcPts val="0"/>
              </a:spcBef>
              <a:spcAft>
                <a:spcPts val="600"/>
              </a:spcAft>
            </a:pPr>
            <a:r>
              <a:rPr lang="en-US" sz="2800" dirty="0" smtClean="0"/>
              <a:t>Resources  </a:t>
            </a:r>
          </a:p>
        </p:txBody>
      </p:sp>
      <p:sp>
        <p:nvSpPr>
          <p:cNvPr id="4" name="Rectangle 3"/>
          <p:cNvSpPr/>
          <p:nvPr/>
        </p:nvSpPr>
        <p:spPr>
          <a:xfrm>
            <a:off x="1701047" y="2005748"/>
            <a:ext cx="5669588" cy="5334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573662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2"/>
          <p:cNvSpPr txBox="1">
            <a:spLocks/>
          </p:cNvSpPr>
          <p:nvPr/>
        </p:nvSpPr>
        <p:spPr bwMode="auto">
          <a:xfrm>
            <a:off x="228600" y="1371600"/>
            <a:ext cx="8534400" cy="914400"/>
          </a:xfrm>
          <a:prstGeom prst="rect">
            <a:avLst/>
          </a:prstGeom>
          <a:noFill/>
          <a:ln w="9525">
            <a:noFill/>
            <a:miter lim="800000"/>
            <a:headEnd/>
            <a:tailEnd/>
          </a:ln>
        </p:spPr>
        <p:txBody>
          <a:bodyPr/>
          <a:lstStyle/>
          <a:p>
            <a:pPr marL="342900" indent="-342900">
              <a:spcBef>
                <a:spcPct val="20000"/>
              </a:spcBef>
              <a:defRPr/>
            </a:pPr>
            <a:endParaRPr lang="en-US" sz="2800" dirty="0">
              <a:latin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
        <p:nvSpPr>
          <p:cNvPr id="8" name="Content Placeholder 2"/>
          <p:cNvSpPr>
            <a:spLocks noGrp="1"/>
          </p:cNvSpPr>
          <p:nvPr>
            <p:ph idx="1"/>
          </p:nvPr>
        </p:nvSpPr>
        <p:spPr>
          <a:xfrm>
            <a:off x="228600" y="1059552"/>
            <a:ext cx="8534400" cy="1175657"/>
          </a:xfrm>
        </p:spPr>
        <p:txBody>
          <a:bodyPr/>
          <a:lstStyle/>
          <a:p>
            <a:pPr marL="0" indent="0">
              <a:buNone/>
            </a:pPr>
            <a:r>
              <a:rPr lang="en-US" sz="2800" dirty="0" smtClean="0"/>
              <a:t>What is a requisition?</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4485" r="3618"/>
          <a:stretch/>
        </p:blipFill>
        <p:spPr bwMode="auto">
          <a:xfrm>
            <a:off x="115263" y="1524000"/>
            <a:ext cx="6633880" cy="3309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918" t="15834" r="3705" b="7966"/>
          <a:stretch/>
        </p:blipFill>
        <p:spPr bwMode="auto">
          <a:xfrm>
            <a:off x="2595784" y="3381828"/>
            <a:ext cx="6446615" cy="2902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88354" y="1828800"/>
            <a:ext cx="682503" cy="28575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
        <p:nvSpPr>
          <p:cNvPr id="10" name="Rectangle 9"/>
          <p:cNvSpPr/>
          <p:nvPr/>
        </p:nvSpPr>
        <p:spPr>
          <a:xfrm>
            <a:off x="2535780" y="3718863"/>
            <a:ext cx="584791" cy="229024"/>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4253732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Buyer Manual pg 6 chart for LMAC (VF1-1--11).JPG"/>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2040" t="2941" b="4365"/>
          <a:stretch/>
        </p:blipFill>
        <p:spPr bwMode="auto">
          <a:xfrm>
            <a:off x="348342" y="2286000"/>
            <a:ext cx="8414657" cy="3897086"/>
          </a:xfrm>
          <a:prstGeom prst="rect">
            <a:avLst/>
          </a:prstGeom>
          <a:noFill/>
          <a:ln w="9525">
            <a:noFill/>
            <a:miter lim="800000"/>
            <a:headEnd/>
            <a:tailEnd/>
          </a:ln>
        </p:spPr>
      </p:pic>
      <p:sp>
        <p:nvSpPr>
          <p:cNvPr id="14340" name="TextBox 4"/>
          <p:cNvSpPr txBox="1">
            <a:spLocks noChangeArrowheads="1"/>
          </p:cNvSpPr>
          <p:nvPr/>
        </p:nvSpPr>
        <p:spPr bwMode="auto">
          <a:xfrm>
            <a:off x="6934200" y="5181600"/>
            <a:ext cx="304800" cy="369888"/>
          </a:xfrm>
          <a:prstGeom prst="rect">
            <a:avLst/>
          </a:prstGeom>
          <a:solidFill>
            <a:schemeClr val="bg1"/>
          </a:solidFill>
          <a:ln w="9525">
            <a:noFill/>
            <a:miter lim="800000"/>
            <a:headEnd/>
            <a:tailEnd/>
          </a:ln>
        </p:spPr>
        <p:txBody>
          <a:bodyPr>
            <a:spAutoFit/>
          </a:bodyPr>
          <a:lstStyle/>
          <a:p>
            <a:endParaRPr lang="en-US" dirty="0">
              <a:latin typeface="Calibri" panose="020F0502020204030204" pitchFamily="34" charset="0"/>
            </a:endParaRPr>
          </a:p>
        </p:txBody>
      </p:sp>
      <p:sp>
        <p:nvSpPr>
          <p:cNvPr id="14341" name="Content Placeholder 2"/>
          <p:cNvSpPr txBox="1">
            <a:spLocks/>
          </p:cNvSpPr>
          <p:nvPr/>
        </p:nvSpPr>
        <p:spPr bwMode="auto">
          <a:xfrm>
            <a:off x="228600" y="1371600"/>
            <a:ext cx="8534400" cy="914400"/>
          </a:xfrm>
          <a:prstGeom prst="rect">
            <a:avLst/>
          </a:prstGeom>
          <a:noFill/>
          <a:ln w="9525">
            <a:noFill/>
            <a:miter lim="800000"/>
            <a:headEnd/>
            <a:tailEnd/>
          </a:ln>
        </p:spPr>
        <p:txBody>
          <a:bodyPr/>
          <a:lstStyle/>
          <a:p>
            <a:pPr marL="342900" indent="-342900">
              <a:spcBef>
                <a:spcPct val="20000"/>
              </a:spcBef>
              <a:defRPr/>
            </a:pPr>
            <a:r>
              <a:rPr lang="en-US" sz="2800" dirty="0">
                <a:latin typeface="Calibri" panose="020F0502020204030204" pitchFamily="34" charset="0"/>
              </a:rPr>
              <a:t>Requisition Approval Process</a:t>
            </a:r>
          </a:p>
        </p:txBody>
      </p:sp>
      <p:sp>
        <p:nvSpPr>
          <p:cNvPr id="2"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
        <p:nvSpPr>
          <p:cNvPr id="3" name="Rectangle 2"/>
          <p:cNvSpPr/>
          <p:nvPr/>
        </p:nvSpPr>
        <p:spPr>
          <a:xfrm>
            <a:off x="348342" y="2286000"/>
            <a:ext cx="8490858" cy="3897086"/>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9877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algn="r"/>
            <a:r>
              <a:rPr lang="en-US" sz="3200" dirty="0" smtClean="0"/>
              <a:t>MyFloridaMarketPlace Overview</a:t>
            </a:r>
          </a:p>
        </p:txBody>
      </p:sp>
      <p:sp>
        <p:nvSpPr>
          <p:cNvPr id="13317" name="Rectangle 3"/>
          <p:cNvSpPr>
            <a:spLocks noGrp="1" noChangeArrowheads="1"/>
          </p:cNvSpPr>
          <p:nvPr>
            <p:ph idx="1"/>
          </p:nvPr>
        </p:nvSpPr>
        <p:spPr/>
        <p:txBody>
          <a:bodyPr/>
          <a:lstStyle/>
          <a:p>
            <a:pPr>
              <a:lnSpc>
                <a:spcPct val="90000"/>
              </a:lnSpc>
              <a:spcBef>
                <a:spcPct val="0"/>
              </a:spcBef>
              <a:spcAft>
                <a:spcPts val="1200"/>
              </a:spcAft>
              <a:buSzTx/>
              <a:buNone/>
            </a:pPr>
            <a:r>
              <a:rPr lang="en-US" sz="2800" dirty="0" smtClean="0"/>
              <a:t>Overview</a:t>
            </a:r>
          </a:p>
          <a:p>
            <a:pPr>
              <a:lnSpc>
                <a:spcPct val="90000"/>
              </a:lnSpc>
              <a:spcBef>
                <a:spcPct val="0"/>
              </a:spcBef>
              <a:spcAft>
                <a:spcPts val="1200"/>
              </a:spcAft>
              <a:buSzTx/>
            </a:pPr>
            <a:r>
              <a:rPr lang="en-US" sz="2400" dirty="0" smtClean="0"/>
              <a:t>MyFloridaMarketPlace began July 1, 2003, and is Florida’s source for centralized procurement.</a:t>
            </a:r>
          </a:p>
          <a:p>
            <a:pPr>
              <a:lnSpc>
                <a:spcPct val="90000"/>
              </a:lnSpc>
              <a:spcBef>
                <a:spcPct val="0"/>
              </a:spcBef>
              <a:spcAft>
                <a:spcPts val="1200"/>
              </a:spcAft>
              <a:buSzTx/>
            </a:pPr>
            <a:r>
              <a:rPr lang="en-US" sz="2400" dirty="0" smtClean="0"/>
              <a:t>Access to online catalogs and information about vendors that provide goods and services to the state.</a:t>
            </a:r>
          </a:p>
          <a:p>
            <a:pPr>
              <a:lnSpc>
                <a:spcPct val="90000"/>
              </a:lnSpc>
              <a:spcBef>
                <a:spcPct val="0"/>
              </a:spcBef>
              <a:spcAft>
                <a:spcPts val="1200"/>
              </a:spcAft>
              <a:buSzTx/>
            </a:pPr>
            <a:r>
              <a:rPr lang="en-US" sz="2400" dirty="0" smtClean="0"/>
              <a:t>24/7 online access to the system’s registered vendors, State Term Contracts, quoting, and sourcing.</a:t>
            </a:r>
          </a:p>
        </p:txBody>
      </p:sp>
    </p:spTree>
    <p:extLst>
      <p:ext uri="{BB962C8B-B14F-4D97-AF65-F5344CB8AC3E}">
        <p14:creationId xmlns:p14="http://schemas.microsoft.com/office/powerpoint/2010/main" val="210797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Content Placeholder 2"/>
          <p:cNvSpPr txBox="1">
            <a:spLocks/>
          </p:cNvSpPr>
          <p:nvPr/>
        </p:nvSpPr>
        <p:spPr bwMode="auto">
          <a:xfrm>
            <a:off x="228600" y="1371600"/>
            <a:ext cx="8534400" cy="5314208"/>
          </a:xfrm>
          <a:prstGeom prst="rect">
            <a:avLst/>
          </a:prstGeom>
          <a:noFill/>
          <a:ln w="9525">
            <a:noFill/>
            <a:miter lim="800000"/>
            <a:headEnd/>
            <a:tailEnd/>
          </a:ln>
        </p:spPr>
        <p:txBody>
          <a:bodyPr/>
          <a:lstStyle/>
          <a:p>
            <a:pPr marL="457200" indent="-457200">
              <a:buFont typeface="Arial" panose="020B0604020202020204" pitchFamily="34" charset="0"/>
              <a:buChar char="•"/>
            </a:pPr>
            <a:r>
              <a:rPr lang="en-US" sz="2800" dirty="0" smtClean="0"/>
              <a:t>What </a:t>
            </a:r>
            <a:r>
              <a:rPr lang="en-US" sz="2800" dirty="0"/>
              <a:t>do the </a:t>
            </a:r>
            <a:r>
              <a:rPr lang="en-US" sz="2800" dirty="0" smtClean="0"/>
              <a:t>numbers with different prefixes mean?</a:t>
            </a:r>
          </a:p>
          <a:p>
            <a:pPr marL="914400" lvl="1" indent="-457200">
              <a:buFont typeface="Arial" panose="020B0604020202020204" pitchFamily="34" charset="0"/>
              <a:buChar char="•"/>
            </a:pPr>
            <a:r>
              <a:rPr lang="en-US" sz="2400" dirty="0" smtClean="0"/>
              <a:t>PR – Original purchase request number</a:t>
            </a:r>
          </a:p>
          <a:p>
            <a:pPr marL="914400" lvl="1" indent="-457200">
              <a:buFont typeface="Arial" panose="020B0604020202020204" pitchFamily="34" charset="0"/>
              <a:buChar char="•"/>
            </a:pPr>
            <a:r>
              <a:rPr lang="en-US" sz="2400" dirty="0" smtClean="0"/>
              <a:t>A – Order and encumbrance number for encumbered orders</a:t>
            </a:r>
          </a:p>
          <a:p>
            <a:pPr marL="914400" lvl="1" indent="-457200">
              <a:buFont typeface="Arial" panose="020B0604020202020204" pitchFamily="34" charset="0"/>
              <a:buChar char="•"/>
            </a:pPr>
            <a:r>
              <a:rPr lang="en-US" sz="2400" dirty="0" smtClean="0"/>
              <a:t>PO – Order number for unencumbered orders</a:t>
            </a:r>
          </a:p>
          <a:p>
            <a:pPr marL="914400" lvl="1" indent="-457200">
              <a:buFont typeface="Arial" panose="020B0604020202020204" pitchFamily="34" charset="0"/>
              <a:buChar char="•"/>
            </a:pPr>
            <a:r>
              <a:rPr lang="en-US" sz="2400" dirty="0" smtClean="0"/>
              <a:t>C – Order number for unencumbered order set up against state term contract in MFMP</a:t>
            </a:r>
          </a:p>
          <a:p>
            <a:pPr marL="914400" lvl="1" indent="-457200">
              <a:buFont typeface="Arial" panose="020B0604020202020204" pitchFamily="34" charset="0"/>
              <a:buChar char="•"/>
            </a:pPr>
            <a:r>
              <a:rPr lang="en-US" sz="2400" dirty="0" smtClean="0"/>
              <a:t>MA – Order number for unencumbered order set up against state term contract that predates Sept 2011</a:t>
            </a:r>
          </a:p>
          <a:p>
            <a:pPr marL="914400" lvl="1" indent="-457200">
              <a:buFont typeface="Arial" panose="020B0604020202020204" pitchFamily="34" charset="0"/>
              <a:buChar char="•"/>
            </a:pPr>
            <a:r>
              <a:rPr lang="en-US" sz="2400" dirty="0" smtClean="0"/>
              <a:t>RC – An automatically generated receipt that the requester,  central receiver, or OBO completes </a:t>
            </a:r>
            <a:r>
              <a:rPr lang="en-US" sz="2400" dirty="0"/>
              <a:t>when </a:t>
            </a:r>
            <a:r>
              <a:rPr lang="en-US" sz="2400" dirty="0" smtClean="0"/>
              <a:t>they receive </a:t>
            </a:r>
            <a:r>
              <a:rPr lang="en-US" sz="2400" dirty="0"/>
              <a:t>the commodity on </a:t>
            </a:r>
            <a:r>
              <a:rPr lang="en-US" sz="2400" dirty="0" smtClean="0"/>
              <a:t>an order</a:t>
            </a:r>
          </a:p>
          <a:p>
            <a:pPr marL="914400" lvl="1" indent="-457200">
              <a:buFont typeface="Arial" panose="020B0604020202020204" pitchFamily="34" charset="0"/>
              <a:buChar char="•"/>
            </a:pPr>
            <a:r>
              <a:rPr lang="en-US" sz="2400" dirty="0" smtClean="0"/>
              <a:t>IR – Invoice Reconciliation is the approvable in MFMP where requesters validate services</a:t>
            </a:r>
            <a:endParaRPr lang="en-US" sz="2400" dirty="0"/>
          </a:p>
        </p:txBody>
      </p:sp>
      <p:sp>
        <p:nvSpPr>
          <p:cNvPr id="2"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Tree>
    <p:custDataLst>
      <p:tags r:id="rId1"/>
    </p:custDataLst>
    <p:extLst>
      <p:ext uri="{BB962C8B-B14F-4D97-AF65-F5344CB8AC3E}">
        <p14:creationId xmlns:p14="http://schemas.microsoft.com/office/powerpoint/2010/main" val="2949774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54000" y="1198410"/>
            <a:ext cx="8597900" cy="4678204"/>
          </a:xfrm>
          <a:prstGeom prst="rect">
            <a:avLst/>
          </a:prstGeom>
          <a:noFill/>
          <a:ln w="9525">
            <a:noFill/>
            <a:miter lim="800000"/>
            <a:headEnd/>
            <a:tailEnd/>
          </a:ln>
        </p:spPr>
        <p:txBody>
          <a:bodyPr anchor="ctr">
            <a:spAutoFit/>
          </a:bodyPr>
          <a:lstStyle/>
          <a:p>
            <a:pPr>
              <a:spcAft>
                <a:spcPts val="600"/>
              </a:spcAft>
              <a:defRPr/>
            </a:pPr>
            <a:r>
              <a:rPr lang="en-US" sz="2800" dirty="0">
                <a:latin typeface="Calibri" panose="020F0502020204030204" pitchFamily="34" charset="0"/>
              </a:rPr>
              <a:t>Requisitions and Purchase </a:t>
            </a:r>
            <a:r>
              <a:rPr lang="en-US" sz="2800" dirty="0" smtClean="0">
                <a:latin typeface="Calibri" panose="020F0502020204030204" pitchFamily="34" charset="0"/>
              </a:rPr>
              <a:t>Orders</a:t>
            </a:r>
            <a:endParaRPr lang="en-US" sz="800" dirty="0" smtClean="0">
              <a:latin typeface="Calibri" panose="020F0502020204030204" pitchFamily="34" charset="0"/>
            </a:endParaRPr>
          </a:p>
          <a:p>
            <a:pPr marL="347472" indent="-347472">
              <a:spcAft>
                <a:spcPts val="600"/>
              </a:spcAft>
              <a:buFont typeface="Arial" pitchFamily="34" charset="0"/>
              <a:buChar char="•"/>
              <a:defRPr/>
            </a:pPr>
            <a:r>
              <a:rPr lang="en-US" sz="2400" dirty="0" smtClean="0">
                <a:latin typeface="Calibri" panose="020F0502020204030204" pitchFamily="34" charset="0"/>
              </a:rPr>
              <a:t>Requisitions become purchase orders (PO)</a:t>
            </a:r>
          </a:p>
          <a:p>
            <a:pPr marL="800100" lvl="1" indent="-342900">
              <a:spcAft>
                <a:spcPts val="600"/>
              </a:spcAft>
              <a:buFont typeface="Arial" pitchFamily="34" charset="0"/>
              <a:buChar char="–"/>
              <a:defRPr/>
            </a:pPr>
            <a:r>
              <a:rPr lang="en-US" sz="2000" dirty="0" smtClean="0">
                <a:latin typeface="Calibri" panose="020F0502020204030204" pitchFamily="34" charset="0"/>
              </a:rPr>
              <a:t>PO is a contract between the state and vendor.</a:t>
            </a:r>
          </a:p>
          <a:p>
            <a:pPr marL="800100" lvl="1" indent="-342900">
              <a:spcAft>
                <a:spcPts val="600"/>
              </a:spcAft>
              <a:buFont typeface="Arial" pitchFamily="34" charset="0"/>
              <a:buChar char="–"/>
              <a:defRPr/>
            </a:pPr>
            <a:r>
              <a:rPr lang="en-US" sz="2000" dirty="0" smtClean="0">
                <a:latin typeface="Calibri" panose="020F0502020204030204" pitchFamily="34" charset="0"/>
              </a:rPr>
              <a:t>Set up PO the same way the vendor will invoice it.</a:t>
            </a:r>
          </a:p>
          <a:p>
            <a:pPr marL="800100" lvl="1" indent="-342900">
              <a:spcAft>
                <a:spcPts val="600"/>
              </a:spcAft>
              <a:buFont typeface="Arial" pitchFamily="34" charset="0"/>
              <a:buChar char="–"/>
              <a:defRPr/>
            </a:pPr>
            <a:r>
              <a:rPr lang="en-US" sz="2000" dirty="0" smtClean="0">
                <a:latin typeface="Calibri" panose="020F0502020204030204" pitchFamily="34" charset="0"/>
              </a:rPr>
              <a:t>Include information to meet audit requirements.</a:t>
            </a:r>
          </a:p>
          <a:p>
            <a:pPr marL="342900" indent="-342900">
              <a:spcAft>
                <a:spcPts val="600"/>
              </a:spcAft>
              <a:buFont typeface="Arial" pitchFamily="34" charset="0"/>
              <a:buChar char="•"/>
              <a:defRPr/>
            </a:pPr>
            <a:r>
              <a:rPr lang="en-US" sz="2400" dirty="0" smtClean="0">
                <a:latin typeface="Calibri" panose="020F0502020204030204" pitchFamily="34" charset="0"/>
              </a:rPr>
              <a:t>Setting </a:t>
            </a:r>
            <a:r>
              <a:rPr lang="en-US" sz="2400" dirty="0">
                <a:latin typeface="Calibri" panose="020F0502020204030204" pitchFamily="34" charset="0"/>
              </a:rPr>
              <a:t>up your requisition/PO properly may prevent:</a:t>
            </a:r>
          </a:p>
          <a:p>
            <a:pPr marL="800100" lvl="1" indent="-342900">
              <a:spcAft>
                <a:spcPts val="600"/>
              </a:spcAft>
              <a:buFont typeface="Arial" pitchFamily="34" charset="0"/>
              <a:buChar char="–"/>
              <a:defRPr/>
            </a:pPr>
            <a:r>
              <a:rPr lang="en-US" sz="2000" dirty="0">
                <a:latin typeface="Calibri" panose="020F0502020204030204" pitchFamily="34" charset="0"/>
              </a:rPr>
              <a:t>Confusion for the </a:t>
            </a:r>
            <a:r>
              <a:rPr lang="en-US" sz="2000" dirty="0" smtClean="0">
                <a:latin typeface="Calibri" panose="020F0502020204030204" pitchFamily="34" charset="0"/>
              </a:rPr>
              <a:t>vendor.</a:t>
            </a:r>
            <a:endParaRPr lang="en-US" sz="2000" dirty="0">
              <a:latin typeface="Calibri" panose="020F0502020204030204" pitchFamily="34" charset="0"/>
            </a:endParaRPr>
          </a:p>
          <a:p>
            <a:pPr marL="800100" lvl="1" indent="-342900">
              <a:spcAft>
                <a:spcPts val="600"/>
              </a:spcAft>
              <a:buFont typeface="Arial" pitchFamily="34" charset="0"/>
              <a:buChar char="–"/>
              <a:defRPr/>
            </a:pPr>
            <a:r>
              <a:rPr lang="en-US" sz="2000" dirty="0">
                <a:latin typeface="Calibri" panose="020F0502020204030204" pitchFamily="34" charset="0"/>
              </a:rPr>
              <a:t>Payment </a:t>
            </a:r>
            <a:r>
              <a:rPr lang="en-US" sz="2000" dirty="0" smtClean="0">
                <a:latin typeface="Calibri" panose="020F0502020204030204" pitchFamily="34" charset="0"/>
              </a:rPr>
              <a:t>issues.</a:t>
            </a:r>
            <a:endParaRPr lang="en-US" sz="2000" dirty="0">
              <a:latin typeface="Calibri" panose="020F0502020204030204" pitchFamily="34" charset="0"/>
            </a:endParaRPr>
          </a:p>
          <a:p>
            <a:pPr marL="800100" lvl="1" indent="-342900">
              <a:spcAft>
                <a:spcPts val="600"/>
              </a:spcAft>
              <a:buFont typeface="Arial" pitchFamily="34" charset="0"/>
              <a:buChar char="–"/>
              <a:defRPr/>
            </a:pPr>
            <a:r>
              <a:rPr lang="en-US" sz="2000" dirty="0">
                <a:latin typeface="Calibri" panose="020F0502020204030204" pitchFamily="34" charset="0"/>
              </a:rPr>
              <a:t>Delayed receipt of </a:t>
            </a:r>
            <a:r>
              <a:rPr lang="en-US" sz="2000" dirty="0" smtClean="0">
                <a:latin typeface="Calibri" panose="020F0502020204030204" pitchFamily="34" charset="0"/>
              </a:rPr>
              <a:t>products/services.</a:t>
            </a:r>
            <a:endParaRPr lang="en-US" sz="2000" dirty="0">
              <a:latin typeface="Calibri" panose="020F0502020204030204" pitchFamily="34" charset="0"/>
            </a:endParaRPr>
          </a:p>
          <a:p>
            <a:pPr marL="800100" lvl="1" indent="-342900">
              <a:spcAft>
                <a:spcPts val="600"/>
              </a:spcAft>
              <a:buFont typeface="Arial" pitchFamily="34" charset="0"/>
              <a:buChar char="–"/>
              <a:defRPr/>
            </a:pPr>
            <a:r>
              <a:rPr lang="en-US" sz="2000" dirty="0">
                <a:latin typeface="Calibri" panose="020F0502020204030204" pitchFamily="34" charset="0"/>
              </a:rPr>
              <a:t>Problems with change </a:t>
            </a:r>
            <a:r>
              <a:rPr lang="en-US" sz="2000" dirty="0" smtClean="0">
                <a:latin typeface="Calibri" panose="020F0502020204030204" pitchFamily="34" charset="0"/>
              </a:rPr>
              <a:t>orders.</a:t>
            </a:r>
            <a:endParaRPr lang="en-US" sz="2000" dirty="0">
              <a:latin typeface="Calibri" panose="020F0502020204030204" pitchFamily="34" charset="0"/>
            </a:endParaRPr>
          </a:p>
          <a:p>
            <a:pPr marL="342900" indent="-342900">
              <a:spcAft>
                <a:spcPts val="600"/>
              </a:spcAft>
              <a:buFont typeface="Arial" pitchFamily="34" charset="0"/>
              <a:buChar char="•"/>
              <a:defRPr/>
            </a:pPr>
            <a:r>
              <a:rPr lang="en-US" sz="2400" dirty="0">
                <a:latin typeface="Calibri" panose="020F0502020204030204" pitchFamily="34" charset="0"/>
              </a:rPr>
              <a:t>Use the unit price</a:t>
            </a:r>
          </a:p>
        </p:txBody>
      </p:sp>
      <p:sp>
        <p:nvSpPr>
          <p:cNvPr id="6"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Tree>
    <p:custDataLst>
      <p:tags r:id="rId1"/>
    </p:custDataLst>
    <p:extLst>
      <p:ext uri="{BB962C8B-B14F-4D97-AF65-F5344CB8AC3E}">
        <p14:creationId xmlns:p14="http://schemas.microsoft.com/office/powerpoint/2010/main" val="19268323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424542" y="1793655"/>
            <a:ext cx="8407400" cy="1620837"/>
          </a:xfrm>
          <a:prstGeom prst="rect">
            <a:avLst/>
          </a:prstGeom>
          <a:noFill/>
          <a:ln w="19050">
            <a:solidFill>
              <a:schemeClr val="tx1"/>
            </a:solidFill>
            <a:miter lim="800000"/>
            <a:headEnd/>
            <a:tailEnd/>
          </a:ln>
        </p:spPr>
        <p:txBody>
          <a:bodyPr/>
          <a:lstStyle/>
          <a:p>
            <a:endParaRPr lang="en-US" dirty="0">
              <a:latin typeface="Calibri" panose="020F0502020204030204" pitchFamily="34" charset="0"/>
            </a:endParaRPr>
          </a:p>
        </p:txBody>
      </p:sp>
      <p:sp>
        <p:nvSpPr>
          <p:cNvPr id="16387" name="Rectangle 4"/>
          <p:cNvSpPr>
            <a:spLocks noChangeArrowheads="1"/>
          </p:cNvSpPr>
          <p:nvPr/>
        </p:nvSpPr>
        <p:spPr bwMode="auto">
          <a:xfrm>
            <a:off x="440644" y="3635834"/>
            <a:ext cx="8380412" cy="1803400"/>
          </a:xfrm>
          <a:prstGeom prst="rect">
            <a:avLst/>
          </a:prstGeom>
          <a:noFill/>
          <a:ln w="19050">
            <a:solidFill>
              <a:schemeClr val="tx1"/>
            </a:solidFill>
            <a:miter lim="800000"/>
            <a:headEnd/>
            <a:tailEnd/>
          </a:ln>
        </p:spPr>
        <p:txBody>
          <a:bodyPr/>
          <a:lstStyle/>
          <a:p>
            <a:endParaRPr lang="en-US" sz="1400" dirty="0">
              <a:latin typeface="Calibri" panose="020F0502020204030204" pitchFamily="34" charset="0"/>
            </a:endParaRPr>
          </a:p>
        </p:txBody>
      </p:sp>
      <p:sp>
        <p:nvSpPr>
          <p:cNvPr id="16388" name="Rectangle 5"/>
          <p:cNvSpPr>
            <a:spLocks noChangeArrowheads="1"/>
          </p:cNvSpPr>
          <p:nvPr/>
        </p:nvSpPr>
        <p:spPr bwMode="auto">
          <a:xfrm>
            <a:off x="299356" y="1122822"/>
            <a:ext cx="7073900" cy="522287"/>
          </a:xfrm>
          <a:prstGeom prst="rect">
            <a:avLst/>
          </a:prstGeom>
          <a:noFill/>
          <a:ln w="9525">
            <a:noFill/>
            <a:miter lim="800000"/>
            <a:headEnd/>
            <a:tailEnd/>
          </a:ln>
        </p:spPr>
        <p:txBody>
          <a:bodyPr anchor="ctr">
            <a:spAutoFit/>
          </a:bodyPr>
          <a:lstStyle/>
          <a:p>
            <a:pPr eaLnBrk="0" hangingPunct="0">
              <a:defRPr/>
            </a:pPr>
            <a:r>
              <a:rPr lang="en-US" sz="2800" dirty="0">
                <a:latin typeface="Calibri" panose="020F0502020204030204" pitchFamily="34" charset="0"/>
              </a:rPr>
              <a:t>Example: PO for Janitorial Services</a:t>
            </a:r>
          </a:p>
        </p:txBody>
      </p:sp>
      <p:sp>
        <p:nvSpPr>
          <p:cNvPr id="16389" name="Rectangle 6"/>
          <p:cNvSpPr>
            <a:spLocks noChangeArrowheads="1"/>
          </p:cNvSpPr>
          <p:nvPr/>
        </p:nvSpPr>
        <p:spPr bwMode="auto">
          <a:xfrm>
            <a:off x="451530" y="1867359"/>
            <a:ext cx="8380412" cy="339725"/>
          </a:xfrm>
          <a:prstGeom prst="rect">
            <a:avLst/>
          </a:prstGeom>
          <a:noFill/>
          <a:ln w="9525">
            <a:noFill/>
            <a:miter lim="800000"/>
            <a:headEnd/>
            <a:tailEnd/>
          </a:ln>
        </p:spPr>
        <p:txBody>
          <a:bodyPr anchor="ctr">
            <a:spAutoFit/>
          </a:bodyPr>
          <a:lstStyle/>
          <a:p>
            <a:pPr eaLnBrk="0" hangingPunct="0"/>
            <a:r>
              <a:rPr lang="en-US" sz="1600" b="1" dirty="0">
                <a:latin typeface="Calibri" panose="020F0502020204030204" pitchFamily="34" charset="0"/>
                <a:ea typeface="Times New Roman" pitchFamily="18" charset="0"/>
                <a:cs typeface="Arial" charset="0"/>
              </a:rPr>
              <a:t>Line Item 1</a:t>
            </a:r>
            <a:r>
              <a:rPr lang="en-US" sz="1600" dirty="0">
                <a:latin typeface="Calibri" panose="020F0502020204030204" pitchFamily="34" charset="0"/>
                <a:ea typeface="Times New Roman" pitchFamily="18" charset="0"/>
                <a:cs typeface="Arial" charset="0"/>
              </a:rPr>
              <a:t>: </a:t>
            </a:r>
            <a:r>
              <a:rPr lang="en-US" sz="1600" i="1" dirty="0">
                <a:latin typeface="Calibri" panose="020F0502020204030204" pitchFamily="34" charset="0"/>
                <a:ea typeface="Times New Roman" pitchFamily="18" charset="0"/>
                <a:cs typeface="Arial" charset="0"/>
              </a:rPr>
              <a:t>Quantity</a:t>
            </a:r>
            <a:r>
              <a:rPr lang="en-US" sz="1600" dirty="0">
                <a:latin typeface="Calibri" panose="020F0502020204030204" pitchFamily="34" charset="0"/>
                <a:ea typeface="Times New Roman" pitchFamily="18" charset="0"/>
                <a:cs typeface="Arial" charset="0"/>
              </a:rPr>
              <a:t>-12   </a:t>
            </a:r>
            <a:r>
              <a:rPr lang="en-US" sz="1600" i="1" dirty="0">
                <a:latin typeface="Calibri" panose="020F0502020204030204" pitchFamily="34" charset="0"/>
                <a:ea typeface="Times New Roman" pitchFamily="18" charset="0"/>
                <a:cs typeface="Arial" charset="0"/>
              </a:rPr>
              <a:t>Unit of Measure</a:t>
            </a:r>
            <a:r>
              <a:rPr lang="en-US" sz="1600" dirty="0">
                <a:latin typeface="Calibri" panose="020F0502020204030204" pitchFamily="34" charset="0"/>
                <a:ea typeface="Times New Roman" pitchFamily="18" charset="0"/>
                <a:cs typeface="Arial" charset="0"/>
              </a:rPr>
              <a:t>- Month    </a:t>
            </a:r>
            <a:r>
              <a:rPr lang="en-US" sz="1600" i="1" dirty="0">
                <a:latin typeface="Calibri" panose="020F0502020204030204" pitchFamily="34" charset="0"/>
                <a:ea typeface="Times New Roman" pitchFamily="18" charset="0"/>
                <a:cs typeface="Arial" charset="0"/>
              </a:rPr>
              <a:t>Price</a:t>
            </a:r>
            <a:r>
              <a:rPr lang="en-US" sz="1600" dirty="0">
                <a:latin typeface="Calibri" panose="020F0502020204030204" pitchFamily="34" charset="0"/>
                <a:ea typeface="Times New Roman" pitchFamily="18" charset="0"/>
                <a:cs typeface="Arial" charset="0"/>
              </a:rPr>
              <a:t>-$1,000    </a:t>
            </a:r>
            <a:r>
              <a:rPr lang="en-US" sz="1600" b="1" dirty="0">
                <a:latin typeface="Calibri" panose="020F0502020204030204" pitchFamily="34" charset="0"/>
                <a:ea typeface="Times New Roman" pitchFamily="18" charset="0"/>
                <a:cs typeface="Arial" charset="0"/>
              </a:rPr>
              <a:t>PO TOTAL- $12,000</a:t>
            </a:r>
            <a:endParaRPr lang="en-US" sz="1600" dirty="0">
              <a:latin typeface="Calibri" panose="020F0502020204030204" pitchFamily="34" charset="0"/>
              <a:ea typeface="Times New Roman" pitchFamily="18" charset="0"/>
              <a:cs typeface="Arial" charset="0"/>
            </a:endParaRPr>
          </a:p>
        </p:txBody>
      </p:sp>
      <p:sp>
        <p:nvSpPr>
          <p:cNvPr id="16390" name="Rectangle 7"/>
          <p:cNvSpPr>
            <a:spLocks noChangeArrowheads="1"/>
          </p:cNvSpPr>
          <p:nvPr/>
        </p:nvSpPr>
        <p:spPr bwMode="auto">
          <a:xfrm>
            <a:off x="437242" y="2768057"/>
            <a:ext cx="8394700" cy="338554"/>
          </a:xfrm>
          <a:prstGeom prst="rect">
            <a:avLst/>
          </a:prstGeom>
          <a:noFill/>
          <a:ln w="9525">
            <a:noFill/>
            <a:miter lim="800000"/>
            <a:headEnd/>
            <a:tailEnd/>
          </a:ln>
        </p:spPr>
        <p:txBody>
          <a:bodyPr anchor="ctr">
            <a:spAutoFit/>
          </a:bodyPr>
          <a:lstStyle/>
          <a:p>
            <a:pPr eaLnBrk="0" hangingPunct="0"/>
            <a:r>
              <a:rPr lang="en-US" sz="1600" b="1" dirty="0">
                <a:latin typeface="Calibri" panose="020F0502020204030204" pitchFamily="34" charset="0"/>
                <a:ea typeface="Times New Roman" pitchFamily="18" charset="0"/>
                <a:cs typeface="Arial" charset="0"/>
              </a:rPr>
              <a:t>Correct</a:t>
            </a:r>
            <a:r>
              <a:rPr lang="en-US" sz="1600" dirty="0">
                <a:latin typeface="Calibri" panose="020F0502020204030204" pitchFamily="34" charset="0"/>
                <a:ea typeface="Times New Roman" pitchFamily="18" charset="0"/>
                <a:cs typeface="Arial" charset="0"/>
              </a:rPr>
              <a:t>: This set-up allows you to process payments and create change orders successfully.</a:t>
            </a:r>
          </a:p>
        </p:txBody>
      </p:sp>
      <p:sp>
        <p:nvSpPr>
          <p:cNvPr id="16391" name="Rectangle 8"/>
          <p:cNvSpPr>
            <a:spLocks noChangeArrowheads="1"/>
          </p:cNvSpPr>
          <p:nvPr/>
        </p:nvSpPr>
        <p:spPr bwMode="auto">
          <a:xfrm>
            <a:off x="464456" y="3769184"/>
            <a:ext cx="8293100" cy="338138"/>
          </a:xfrm>
          <a:prstGeom prst="rect">
            <a:avLst/>
          </a:prstGeom>
          <a:noFill/>
          <a:ln w="9525">
            <a:noFill/>
            <a:miter lim="800000"/>
            <a:headEnd/>
            <a:tailEnd/>
          </a:ln>
        </p:spPr>
        <p:txBody>
          <a:bodyPr anchor="ctr">
            <a:spAutoFit/>
          </a:bodyPr>
          <a:lstStyle/>
          <a:p>
            <a:pPr eaLnBrk="0" hangingPunct="0"/>
            <a:r>
              <a:rPr lang="en-US" sz="1600" b="1" dirty="0">
                <a:latin typeface="Calibri" panose="020F0502020204030204" pitchFamily="34" charset="0"/>
                <a:ea typeface="Times New Roman" pitchFamily="18" charset="0"/>
                <a:cs typeface="Arial" charset="0"/>
              </a:rPr>
              <a:t>Line Item 1</a:t>
            </a:r>
            <a:r>
              <a:rPr lang="en-US" sz="1600" dirty="0">
                <a:latin typeface="Calibri" panose="020F0502020204030204" pitchFamily="34" charset="0"/>
                <a:ea typeface="Times New Roman" pitchFamily="18" charset="0"/>
                <a:cs typeface="Arial" charset="0"/>
              </a:rPr>
              <a:t>: </a:t>
            </a:r>
            <a:r>
              <a:rPr lang="en-US" sz="1600" i="1" dirty="0">
                <a:latin typeface="Calibri" panose="020F0502020204030204" pitchFamily="34" charset="0"/>
                <a:ea typeface="Times New Roman" pitchFamily="18" charset="0"/>
                <a:cs typeface="Arial" charset="0"/>
              </a:rPr>
              <a:t>Quantity</a:t>
            </a:r>
            <a:r>
              <a:rPr lang="en-US" sz="1600" dirty="0">
                <a:latin typeface="Calibri" panose="020F0502020204030204" pitchFamily="34" charset="0"/>
                <a:ea typeface="Times New Roman" pitchFamily="18" charset="0"/>
                <a:cs typeface="Arial" charset="0"/>
              </a:rPr>
              <a:t>-1      </a:t>
            </a:r>
            <a:r>
              <a:rPr lang="en-US" sz="1600" i="1" dirty="0">
                <a:latin typeface="Calibri" panose="020F0502020204030204" pitchFamily="34" charset="0"/>
                <a:ea typeface="Times New Roman" pitchFamily="18" charset="0"/>
                <a:cs typeface="Arial" charset="0"/>
              </a:rPr>
              <a:t>Unit of Measure</a:t>
            </a:r>
            <a:r>
              <a:rPr lang="en-US" sz="1600" dirty="0">
                <a:latin typeface="Calibri" panose="020F0502020204030204" pitchFamily="34" charset="0"/>
                <a:ea typeface="Times New Roman" pitchFamily="18" charset="0"/>
                <a:cs typeface="Arial" charset="0"/>
              </a:rPr>
              <a:t>- Lot	</a:t>
            </a:r>
            <a:r>
              <a:rPr lang="en-US" sz="1600" i="1" dirty="0">
                <a:latin typeface="Calibri" panose="020F0502020204030204" pitchFamily="34" charset="0"/>
                <a:ea typeface="Times New Roman" pitchFamily="18" charset="0"/>
                <a:cs typeface="Arial" charset="0"/>
              </a:rPr>
              <a:t>Price</a:t>
            </a:r>
            <a:r>
              <a:rPr lang="en-US" sz="1600" dirty="0">
                <a:latin typeface="Calibri" panose="020F0502020204030204" pitchFamily="34" charset="0"/>
                <a:ea typeface="Times New Roman" pitchFamily="18" charset="0"/>
                <a:cs typeface="Arial" charset="0"/>
              </a:rPr>
              <a:t>- $12,000     </a:t>
            </a:r>
            <a:r>
              <a:rPr lang="en-US" sz="1600" b="1" dirty="0">
                <a:latin typeface="Calibri" panose="020F0502020204030204" pitchFamily="34" charset="0"/>
                <a:ea typeface="Times New Roman" pitchFamily="18" charset="0"/>
                <a:cs typeface="Arial" charset="0"/>
              </a:rPr>
              <a:t>PO TOTAL-$12,000</a:t>
            </a:r>
            <a:endParaRPr lang="en-US" sz="1600" dirty="0">
              <a:latin typeface="Calibri" panose="020F0502020204030204" pitchFamily="34" charset="0"/>
              <a:ea typeface="Times New Roman" pitchFamily="18" charset="0"/>
              <a:cs typeface="Arial" charset="0"/>
            </a:endParaRPr>
          </a:p>
        </p:txBody>
      </p:sp>
      <p:sp>
        <p:nvSpPr>
          <p:cNvPr id="16392" name="Rectangle 9"/>
          <p:cNvSpPr>
            <a:spLocks noChangeArrowheads="1"/>
          </p:cNvSpPr>
          <p:nvPr/>
        </p:nvSpPr>
        <p:spPr bwMode="auto">
          <a:xfrm>
            <a:off x="477156" y="4548647"/>
            <a:ext cx="8267700" cy="584200"/>
          </a:xfrm>
          <a:prstGeom prst="rect">
            <a:avLst/>
          </a:prstGeom>
          <a:noFill/>
          <a:ln w="9525">
            <a:noFill/>
            <a:miter lim="800000"/>
            <a:headEnd/>
            <a:tailEnd/>
          </a:ln>
        </p:spPr>
        <p:txBody>
          <a:bodyPr anchor="ctr">
            <a:spAutoFit/>
          </a:bodyPr>
          <a:lstStyle/>
          <a:p>
            <a:pPr eaLnBrk="0" hangingPunct="0"/>
            <a:r>
              <a:rPr lang="en-US" sz="1600" b="1" dirty="0">
                <a:latin typeface="Calibri" panose="020F0502020204030204" pitchFamily="34" charset="0"/>
                <a:ea typeface="Times New Roman" pitchFamily="18" charset="0"/>
                <a:cs typeface="Arial" charset="0"/>
              </a:rPr>
              <a:t>Incorrect</a:t>
            </a:r>
            <a:r>
              <a:rPr lang="en-US" sz="1600" dirty="0">
                <a:latin typeface="Calibri" panose="020F0502020204030204" pitchFamily="34" charset="0"/>
                <a:ea typeface="Times New Roman" pitchFamily="18" charset="0"/>
                <a:cs typeface="Arial" charset="0"/>
              </a:rPr>
              <a:t>: This set-up allows F&amp;A to pay for a quantity of one when the vendor will be billing on a monthly basis.   This method also directs the vendor to deliver only one item.</a:t>
            </a:r>
          </a:p>
        </p:txBody>
      </p:sp>
      <p:cxnSp>
        <p:nvCxnSpPr>
          <p:cNvPr id="19" name="Straight Connector 18"/>
          <p:cNvCxnSpPr/>
          <p:nvPr/>
        </p:nvCxnSpPr>
        <p:spPr>
          <a:xfrm rot="10800000" flipH="1">
            <a:off x="397555" y="2543634"/>
            <a:ext cx="8434387"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flipH="1">
            <a:off x="415244" y="4283534"/>
            <a:ext cx="8329612" cy="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Tree>
    <p:custDataLst>
      <p:tags r:id="rId1"/>
    </p:custDataLst>
    <p:extLst>
      <p:ext uri="{BB962C8B-B14F-4D97-AF65-F5344CB8AC3E}">
        <p14:creationId xmlns:p14="http://schemas.microsoft.com/office/powerpoint/2010/main" val="95458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Box 5"/>
          <p:cNvSpPr txBox="1">
            <a:spLocks noChangeArrowheads="1"/>
          </p:cNvSpPr>
          <p:nvPr/>
        </p:nvSpPr>
        <p:spPr bwMode="auto">
          <a:xfrm>
            <a:off x="272142" y="1095834"/>
            <a:ext cx="8496300" cy="3231654"/>
          </a:xfrm>
          <a:prstGeom prst="rect">
            <a:avLst/>
          </a:prstGeom>
          <a:noFill/>
          <a:ln w="12700">
            <a:noFill/>
            <a:miter lim="800000"/>
            <a:headEnd type="none" w="sm" len="sm"/>
            <a:tailEnd type="none" w="sm" len="sm"/>
          </a:ln>
        </p:spPr>
        <p:txBody>
          <a:bodyPr>
            <a:spAutoFit/>
          </a:bodyPr>
          <a:lstStyle/>
          <a:p>
            <a:pPr marL="347472" indent="-347472">
              <a:spcBef>
                <a:spcPts val="1200"/>
              </a:spcBef>
              <a:defRPr/>
            </a:pPr>
            <a:r>
              <a:rPr lang="en-US" sz="2800" dirty="0">
                <a:latin typeface="Calibri" panose="020F0502020204030204" pitchFamily="34" charset="0"/>
              </a:rPr>
              <a:t>Blanket Purchase Orders</a:t>
            </a:r>
          </a:p>
          <a:p>
            <a:pPr marL="347472" indent="-347472">
              <a:spcBef>
                <a:spcPts val="1200"/>
              </a:spcBef>
              <a:buFont typeface="Arial" pitchFamily="34" charset="0"/>
              <a:buChar char="•"/>
              <a:defRPr/>
            </a:pPr>
            <a:r>
              <a:rPr lang="en-US" sz="2400" dirty="0">
                <a:latin typeface="Calibri" panose="020F0502020204030204" pitchFamily="34" charset="0"/>
              </a:rPr>
              <a:t>Blanket purchase orders, while not preferred methods of purchasing, are necessary in situations where prices are variable or </a:t>
            </a:r>
            <a:r>
              <a:rPr lang="en-US" sz="2400" dirty="0" smtClean="0">
                <a:latin typeface="Calibri" panose="020F0502020204030204" pitchFamily="34" charset="0"/>
              </a:rPr>
              <a:t>unknown.</a:t>
            </a:r>
            <a:endParaRPr lang="en-US" sz="2400" dirty="0">
              <a:latin typeface="Calibri" panose="020F0502020204030204" pitchFamily="34" charset="0"/>
            </a:endParaRPr>
          </a:p>
          <a:p>
            <a:pPr marL="347472" indent="-347472">
              <a:spcBef>
                <a:spcPts val="1200"/>
              </a:spcBef>
              <a:buFont typeface="Arial" pitchFamily="34" charset="0"/>
              <a:buChar char="•"/>
              <a:defRPr/>
            </a:pPr>
            <a:r>
              <a:rPr lang="en-US" sz="2400" dirty="0" smtClean="0">
                <a:latin typeface="Calibri" panose="020F0502020204030204" pitchFamily="34" charset="0"/>
              </a:rPr>
              <a:t>Per </a:t>
            </a:r>
            <a:r>
              <a:rPr lang="en-US" sz="2400" dirty="0">
                <a:latin typeface="Calibri" panose="020F0502020204030204" pitchFamily="34" charset="0"/>
              </a:rPr>
              <a:t>section 287.057, Florida Statutes, </a:t>
            </a:r>
            <a:r>
              <a:rPr lang="en-US" sz="2400" dirty="0" smtClean="0">
                <a:latin typeface="Calibri" panose="020F0502020204030204" pitchFamily="34" charset="0"/>
              </a:rPr>
              <a:t>include:</a:t>
            </a:r>
            <a:endParaRPr lang="en-US" sz="2400" dirty="0">
              <a:latin typeface="Calibri" panose="020F0502020204030204" pitchFamily="34" charset="0"/>
            </a:endParaRPr>
          </a:p>
          <a:p>
            <a:pPr marL="804672" lvl="1" indent="-347472">
              <a:spcBef>
                <a:spcPts val="0"/>
              </a:spcBef>
              <a:buFont typeface="Courier New" pitchFamily="49" charset="0"/>
              <a:buChar char="­"/>
              <a:defRPr/>
            </a:pPr>
            <a:r>
              <a:rPr lang="en-US" sz="2000" dirty="0">
                <a:latin typeface="Calibri" panose="020F0502020204030204" pitchFamily="34" charset="0"/>
              </a:rPr>
              <a:t>Adequate description</a:t>
            </a:r>
          </a:p>
          <a:p>
            <a:pPr marL="804672" lvl="1" indent="-347472">
              <a:spcBef>
                <a:spcPts val="0"/>
              </a:spcBef>
              <a:buFont typeface="Courier New" pitchFamily="49" charset="0"/>
              <a:buChar char="­"/>
              <a:defRPr/>
            </a:pPr>
            <a:r>
              <a:rPr lang="en-US" sz="2000" dirty="0">
                <a:latin typeface="Calibri" panose="020F0502020204030204" pitchFamily="34" charset="0"/>
              </a:rPr>
              <a:t>Contract period</a:t>
            </a:r>
          </a:p>
          <a:p>
            <a:pPr marL="804672" lvl="1" indent="-347472">
              <a:spcBef>
                <a:spcPts val="0"/>
              </a:spcBef>
              <a:buFont typeface="Courier New" pitchFamily="49" charset="0"/>
              <a:buChar char="­"/>
              <a:defRPr/>
            </a:pPr>
            <a:r>
              <a:rPr lang="en-US" sz="2000" dirty="0">
                <a:latin typeface="Calibri" panose="020F0502020204030204" pitchFamily="34" charset="0"/>
              </a:rPr>
              <a:t>Method of payment</a:t>
            </a:r>
          </a:p>
        </p:txBody>
      </p:sp>
      <p:sp>
        <p:nvSpPr>
          <p:cNvPr id="7"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Tree>
    <p:custDataLst>
      <p:tags r:id="rId1"/>
    </p:custDataLst>
    <p:extLst>
      <p:ext uri="{BB962C8B-B14F-4D97-AF65-F5344CB8AC3E}">
        <p14:creationId xmlns:p14="http://schemas.microsoft.com/office/powerpoint/2010/main" val="3067912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sz="3200" dirty="0" smtClean="0"/>
              <a:t>Creating Requisitions</a:t>
            </a:r>
          </a:p>
        </p:txBody>
      </p:sp>
      <p:sp>
        <p:nvSpPr>
          <p:cNvPr id="32770" name="Rectangle 3"/>
          <p:cNvSpPr>
            <a:spLocks noGrp="1" noChangeArrowheads="1"/>
          </p:cNvSpPr>
          <p:nvPr>
            <p:ph idx="1"/>
          </p:nvPr>
        </p:nvSpPr>
        <p:spPr/>
        <p:txBody>
          <a:bodyPr/>
          <a:lstStyle/>
          <a:p>
            <a:pPr marL="0" indent="0" eaLnBrk="1" hangingPunct="1">
              <a:spcBef>
                <a:spcPts val="0"/>
              </a:spcBef>
              <a:spcAft>
                <a:spcPts val="600"/>
              </a:spcAft>
              <a:buFontTx/>
              <a:buNone/>
              <a:defRPr/>
            </a:pPr>
            <a:r>
              <a:rPr lang="en-US" sz="2800" kern="1200" dirty="0" smtClean="0"/>
              <a:t>Blanket Purchase Orders (BPO)</a:t>
            </a:r>
          </a:p>
          <a:p>
            <a:pPr eaLnBrk="1" hangingPunct="1">
              <a:spcBef>
                <a:spcPts val="0"/>
              </a:spcBef>
              <a:spcAft>
                <a:spcPts val="600"/>
              </a:spcAft>
              <a:defRPr/>
            </a:pPr>
            <a:r>
              <a:rPr lang="en-US" sz="2400" kern="1200" dirty="0" smtClean="0"/>
              <a:t>Create in accordance to </a:t>
            </a:r>
            <a:r>
              <a:rPr lang="en-US" sz="2400" kern="1200" dirty="0" smtClean="0">
                <a:hlinkClick r:id="rId3"/>
              </a:rPr>
              <a:t>Memorandum No. 3 (2008-09)</a:t>
            </a:r>
            <a:r>
              <a:rPr lang="en-US" sz="2400" kern="1200" dirty="0" smtClean="0"/>
              <a:t>.</a:t>
            </a:r>
          </a:p>
          <a:p>
            <a:pPr eaLnBrk="1" hangingPunct="1">
              <a:spcBef>
                <a:spcPts val="0"/>
              </a:spcBef>
              <a:spcAft>
                <a:spcPts val="600"/>
              </a:spcAft>
              <a:defRPr/>
            </a:pPr>
            <a:r>
              <a:rPr lang="en-US" sz="2400" kern="1200" dirty="0" smtClean="0"/>
              <a:t>Issue to one vendor in which multiple purchases can be made for a specific period of time.</a:t>
            </a:r>
          </a:p>
          <a:p>
            <a:pPr eaLnBrk="1" hangingPunct="1">
              <a:spcBef>
                <a:spcPts val="0"/>
              </a:spcBef>
              <a:spcAft>
                <a:spcPts val="600"/>
              </a:spcAft>
              <a:defRPr/>
            </a:pPr>
            <a:r>
              <a:rPr lang="en-US" sz="2400" kern="1200" dirty="0" smtClean="0"/>
              <a:t>Must include a scope of work and a quantifiable, measurable and verifiable unit of deliverables.</a:t>
            </a:r>
          </a:p>
          <a:p>
            <a:pPr eaLnBrk="1" hangingPunct="1">
              <a:spcBef>
                <a:spcPts val="0"/>
              </a:spcBef>
              <a:spcAft>
                <a:spcPts val="600"/>
              </a:spcAft>
              <a:buSzPct val="90000"/>
              <a:defRPr/>
            </a:pPr>
            <a:r>
              <a:rPr lang="en-US" sz="2400" kern="1200" dirty="0" smtClean="0"/>
              <a:t>Should not exceed Category Two, $35,000 without being competitively solicited.</a:t>
            </a:r>
          </a:p>
          <a:p>
            <a:pPr eaLnBrk="1" hangingPunct="1">
              <a:spcBef>
                <a:spcPts val="0"/>
              </a:spcBef>
              <a:spcAft>
                <a:spcPts val="600"/>
              </a:spcAft>
              <a:buSzPct val="90000"/>
              <a:defRPr/>
            </a:pPr>
            <a:r>
              <a:rPr lang="en-US" sz="2400" kern="1200" dirty="0" smtClean="0"/>
              <a:t>For large Blanket Purchase Orders, create a contract in MyFloridaMarketPlace and mark it as a BPO.</a:t>
            </a:r>
          </a:p>
        </p:txBody>
      </p:sp>
    </p:spTree>
    <p:extLst>
      <p:ext uri="{BB962C8B-B14F-4D97-AF65-F5344CB8AC3E}">
        <p14:creationId xmlns:p14="http://schemas.microsoft.com/office/powerpoint/2010/main" val="240167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
        <p:nvSpPr>
          <p:cNvPr id="19458" name="Rectangle 3"/>
          <p:cNvSpPr>
            <a:spLocks noGrp="1" noChangeArrowheads="1"/>
          </p:cNvSpPr>
          <p:nvPr>
            <p:ph idx="1"/>
          </p:nvPr>
        </p:nvSpPr>
        <p:spPr/>
        <p:txBody>
          <a:bodyPr/>
          <a:lstStyle/>
          <a:p>
            <a:pPr eaLnBrk="1" hangingPunct="1">
              <a:buFont typeface="Wingdings" pitchFamily="2" charset="2"/>
              <a:buNone/>
              <a:defRPr/>
            </a:pPr>
            <a:r>
              <a:rPr lang="en-US" sz="2800" kern="1200" dirty="0" smtClean="0"/>
              <a:t>Requester Role</a:t>
            </a:r>
          </a:p>
          <a:p>
            <a:pPr lvl="1" eaLnBrk="1" hangingPunct="1">
              <a:spcBef>
                <a:spcPts val="1200"/>
              </a:spcBef>
              <a:buFont typeface="Arial" charset="0"/>
              <a:buChar char="•"/>
              <a:defRPr/>
            </a:pPr>
            <a:r>
              <a:rPr lang="en-US" sz="2400" kern="1200" dirty="0" smtClean="0"/>
              <a:t>Create requisitions</a:t>
            </a:r>
          </a:p>
          <a:p>
            <a:pPr lvl="1" eaLnBrk="1" hangingPunct="1">
              <a:spcBef>
                <a:spcPts val="1200"/>
              </a:spcBef>
              <a:buFont typeface="Arial" charset="0"/>
              <a:buChar char="•"/>
              <a:defRPr/>
            </a:pPr>
            <a:r>
              <a:rPr lang="en-US" sz="2400" kern="1200" dirty="0" smtClean="0"/>
              <a:t>Change orders</a:t>
            </a:r>
          </a:p>
          <a:p>
            <a:pPr lvl="1" eaLnBrk="1" hangingPunct="1">
              <a:spcBef>
                <a:spcPts val="1200"/>
              </a:spcBef>
              <a:buFont typeface="Arial" charset="0"/>
              <a:buChar char="•"/>
              <a:defRPr/>
            </a:pPr>
            <a:r>
              <a:rPr lang="en-US" sz="2400" kern="1200" dirty="0" smtClean="0"/>
              <a:t>Complete Receipts</a:t>
            </a:r>
          </a:p>
          <a:p>
            <a:pPr lvl="1" eaLnBrk="1" hangingPunct="1">
              <a:spcBef>
                <a:spcPts val="1200"/>
              </a:spcBef>
              <a:buFont typeface="Arial" charset="0"/>
              <a:buChar char="•"/>
              <a:defRPr/>
            </a:pPr>
            <a:r>
              <a:rPr lang="en-US" sz="2400" kern="1200" dirty="0" smtClean="0"/>
              <a:t>Submit Invoice</a:t>
            </a:r>
          </a:p>
          <a:p>
            <a:pPr lvl="1" eaLnBrk="1" hangingPunct="1">
              <a:spcBef>
                <a:spcPts val="1200"/>
              </a:spcBef>
              <a:buFont typeface="Arial" charset="0"/>
              <a:buChar char="•"/>
              <a:defRPr/>
            </a:pPr>
            <a:r>
              <a:rPr lang="en-US" sz="2400" kern="1200" dirty="0" smtClean="0"/>
              <a:t>Search and copy orders</a:t>
            </a:r>
            <a:endParaRPr lang="en-US" kern="1200" dirty="0" smtClean="0"/>
          </a:p>
        </p:txBody>
      </p:sp>
    </p:spTree>
    <p:custDataLst>
      <p:tags r:id="rId1"/>
    </p:custDataLst>
    <p:extLst>
      <p:ext uri="{BB962C8B-B14F-4D97-AF65-F5344CB8AC3E}">
        <p14:creationId xmlns:p14="http://schemas.microsoft.com/office/powerpoint/2010/main" val="1645079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dirty="0" smtClean="0"/>
              <a:t>Creating </a:t>
            </a:r>
            <a:r>
              <a:rPr lang="en-US" dirty="0"/>
              <a:t>Requisitions</a:t>
            </a:r>
            <a:br>
              <a:rPr lang="en-US" dirty="0"/>
            </a:br>
            <a:endParaRPr lang="en-US" dirty="0"/>
          </a:p>
        </p:txBody>
      </p:sp>
      <p:sp>
        <p:nvSpPr>
          <p:cNvPr id="21506" name="Content Placeholder 2"/>
          <p:cNvSpPr>
            <a:spLocks noGrp="1"/>
          </p:cNvSpPr>
          <p:nvPr>
            <p:ph idx="1"/>
          </p:nvPr>
        </p:nvSpPr>
        <p:spPr/>
        <p:txBody>
          <a:bodyPr/>
          <a:lstStyle/>
          <a:p>
            <a:pPr eaLnBrk="1" hangingPunct="1">
              <a:spcAft>
                <a:spcPts val="600"/>
              </a:spcAft>
              <a:buFontTx/>
              <a:buNone/>
            </a:pPr>
            <a:r>
              <a:rPr lang="en-US" sz="2800" dirty="0" smtClean="0"/>
              <a:t>State Term Contracts in MyFloridaMarketPlace</a:t>
            </a:r>
          </a:p>
          <a:p>
            <a:pPr eaLnBrk="1" hangingPunct="1">
              <a:spcAft>
                <a:spcPts val="600"/>
              </a:spcAft>
            </a:pPr>
            <a:r>
              <a:rPr lang="en-US" sz="2400" dirty="0" smtClean="0"/>
              <a:t>State Purchasing creates statewide agreements, State Term Contracts (STC) and Alternate Contract Sources (ACS).</a:t>
            </a:r>
          </a:p>
          <a:p>
            <a:pPr eaLnBrk="1" hangingPunct="1">
              <a:spcAft>
                <a:spcPts val="600"/>
              </a:spcAft>
            </a:pPr>
            <a:r>
              <a:rPr lang="en-US" sz="2400" dirty="0" smtClean="0"/>
              <a:t>Use of STC are mandatory for state agencies.</a:t>
            </a:r>
          </a:p>
          <a:p>
            <a:pPr eaLnBrk="1" hangingPunct="1">
              <a:spcAft>
                <a:spcPts val="600"/>
              </a:spcAft>
            </a:pPr>
            <a:r>
              <a:rPr lang="en-US" sz="2400" dirty="0" smtClean="0"/>
              <a:t>STC and ACS are available in MyFloridaMarketPlace</a:t>
            </a:r>
            <a:r>
              <a:rPr lang="en-US" dirty="0" smtClean="0"/>
              <a:t> </a:t>
            </a:r>
            <a:r>
              <a:rPr lang="en-US" sz="2400" dirty="0" smtClean="0"/>
              <a:t>as catalogs.</a:t>
            </a:r>
            <a:endParaRPr lang="en-US" sz="2800" dirty="0" smtClean="0"/>
          </a:p>
        </p:txBody>
      </p:sp>
    </p:spTree>
    <p:extLst>
      <p:ext uri="{BB962C8B-B14F-4D97-AF65-F5344CB8AC3E}">
        <p14:creationId xmlns:p14="http://schemas.microsoft.com/office/powerpoint/2010/main" val="204050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dirty="0" smtClean="0"/>
              <a:t>Creating Requisitions</a:t>
            </a:r>
          </a:p>
        </p:txBody>
      </p:sp>
      <p:sp>
        <p:nvSpPr>
          <p:cNvPr id="60419" name="Rectangle 3"/>
          <p:cNvSpPr>
            <a:spLocks noGrp="1" noChangeArrowheads="1"/>
          </p:cNvSpPr>
          <p:nvPr>
            <p:ph idx="1"/>
          </p:nvPr>
        </p:nvSpPr>
        <p:spPr>
          <a:xfrm>
            <a:off x="304800" y="1066800"/>
            <a:ext cx="8610600" cy="4525963"/>
          </a:xfrm>
        </p:spPr>
        <p:txBody>
          <a:bodyPr/>
          <a:lstStyle/>
          <a:p>
            <a:pPr marL="346075" lvl="1" eaLnBrk="1" hangingPunct="1">
              <a:spcBef>
                <a:spcPts val="0"/>
              </a:spcBef>
              <a:spcAft>
                <a:spcPts val="0"/>
              </a:spcAft>
              <a:buFontTx/>
              <a:buNone/>
              <a:defRPr/>
            </a:pPr>
            <a:r>
              <a:rPr lang="en-US" sz="2800" dirty="0" smtClean="0"/>
              <a:t>Two Types of State Term Contract Catalogs</a:t>
            </a:r>
          </a:p>
          <a:p>
            <a:pPr marL="346075" lvl="1" eaLnBrk="1" hangingPunct="1">
              <a:spcBef>
                <a:spcPts val="0"/>
              </a:spcBef>
              <a:spcAft>
                <a:spcPts val="0"/>
              </a:spcAft>
              <a:buFont typeface="Arial" pitchFamily="34" charset="0"/>
              <a:buChar char="•"/>
              <a:defRPr/>
            </a:pPr>
            <a:r>
              <a:rPr lang="en-US" sz="2400" dirty="0" smtClean="0"/>
              <a:t>Line Item</a:t>
            </a:r>
          </a:p>
          <a:p>
            <a:pPr marL="746125" lvl="2" eaLnBrk="1" hangingPunct="1">
              <a:spcBef>
                <a:spcPts val="0"/>
              </a:spcBef>
              <a:spcAft>
                <a:spcPts val="0"/>
              </a:spcAft>
              <a:buFont typeface="Courier New" pitchFamily="49" charset="0"/>
              <a:buChar char="­"/>
              <a:defRPr/>
            </a:pPr>
            <a:r>
              <a:rPr lang="en-US" sz="2400" dirty="0" smtClean="0"/>
              <a:t>Searchable line item entries, select add as line items to requisition.</a:t>
            </a:r>
          </a:p>
          <a:p>
            <a:pPr marL="346075" lvl="1" eaLnBrk="1" hangingPunct="1">
              <a:spcBef>
                <a:spcPts val="0"/>
              </a:spcBef>
              <a:spcAft>
                <a:spcPts val="0"/>
              </a:spcAft>
              <a:buFont typeface="Arial" pitchFamily="34" charset="0"/>
              <a:buChar char="•"/>
              <a:defRPr/>
            </a:pPr>
            <a:r>
              <a:rPr lang="en-US" sz="2400" dirty="0" smtClean="0"/>
              <a:t>Punchout</a:t>
            </a:r>
          </a:p>
          <a:p>
            <a:pPr lvl="1" eaLnBrk="1" hangingPunct="1">
              <a:spcBef>
                <a:spcPts val="0"/>
              </a:spcBef>
              <a:spcAft>
                <a:spcPts val="0"/>
              </a:spcAft>
              <a:defRPr/>
            </a:pPr>
            <a:r>
              <a:rPr lang="en-US" sz="2400" dirty="0" smtClean="0"/>
              <a:t>Agency buyer punches out directly to the supplier’s website to add items to populate requisition.</a:t>
            </a:r>
          </a:p>
        </p:txBody>
      </p:sp>
    </p:spTree>
    <p:custDataLst>
      <p:tags r:id="rId1"/>
    </p:custDataLst>
    <p:extLst>
      <p:ext uri="{BB962C8B-B14F-4D97-AF65-F5344CB8AC3E}">
        <p14:creationId xmlns:p14="http://schemas.microsoft.com/office/powerpoint/2010/main" val="25967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374" b="3432"/>
          <a:stretch/>
        </p:blipFill>
        <p:spPr bwMode="auto">
          <a:xfrm>
            <a:off x="444150" y="2533650"/>
            <a:ext cx="8471250" cy="417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
        <p:nvSpPr>
          <p:cNvPr id="23554" name="Content Placeholder 2"/>
          <p:cNvSpPr>
            <a:spLocks noGrp="1"/>
          </p:cNvSpPr>
          <p:nvPr>
            <p:ph idx="1"/>
          </p:nvPr>
        </p:nvSpPr>
        <p:spPr/>
        <p:txBody>
          <a:bodyPr/>
          <a:lstStyle/>
          <a:p>
            <a:pPr eaLnBrk="1" hangingPunct="1">
              <a:buFontTx/>
              <a:buNone/>
            </a:pPr>
            <a:r>
              <a:rPr lang="en-US" sz="2800" dirty="0" smtClean="0"/>
              <a:t>Start Requisitions in Two Ways</a:t>
            </a:r>
          </a:p>
          <a:p>
            <a:pPr eaLnBrk="1" hangingPunct="1"/>
            <a:r>
              <a:rPr lang="en-US" sz="2400" dirty="0" smtClean="0"/>
              <a:t>Search the catalogs </a:t>
            </a:r>
          </a:p>
          <a:p>
            <a:pPr eaLnBrk="1" hangingPunct="1"/>
            <a:r>
              <a:rPr lang="en-US" sz="2400" dirty="0" smtClean="0"/>
              <a:t>Click Requisition under create in the Common Actions section</a:t>
            </a:r>
          </a:p>
          <a:p>
            <a:pPr eaLnBrk="1" hangingPunct="1">
              <a:buNone/>
            </a:pPr>
            <a:endParaRPr lang="en-US" sz="2800" dirty="0" smtClean="0"/>
          </a:p>
        </p:txBody>
      </p:sp>
      <p:sp>
        <p:nvSpPr>
          <p:cNvPr id="14" name="Oval 13"/>
          <p:cNvSpPr/>
          <p:nvPr/>
        </p:nvSpPr>
        <p:spPr>
          <a:xfrm>
            <a:off x="1858632" y="3230748"/>
            <a:ext cx="860817" cy="27164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
        <p:nvSpPr>
          <p:cNvPr id="10" name="Oval 9"/>
          <p:cNvSpPr/>
          <p:nvPr/>
        </p:nvSpPr>
        <p:spPr>
          <a:xfrm>
            <a:off x="669122" y="3402194"/>
            <a:ext cx="755918" cy="25750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82223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dirty="0" smtClean="0"/>
              <a:t>Creating Requisitions</a:t>
            </a:r>
          </a:p>
        </p:txBody>
      </p:sp>
      <p:sp>
        <p:nvSpPr>
          <p:cNvPr id="24579" name="Rectangle 3"/>
          <p:cNvSpPr>
            <a:spLocks noGrp="1" noChangeArrowheads="1"/>
          </p:cNvSpPr>
          <p:nvPr>
            <p:ph idx="1"/>
          </p:nvPr>
        </p:nvSpPr>
        <p:spPr/>
        <p:txBody>
          <a:bodyPr/>
          <a:lstStyle/>
          <a:p>
            <a:pPr marL="346075" lvl="1" eaLnBrk="1" hangingPunct="1">
              <a:spcBef>
                <a:spcPct val="0"/>
              </a:spcBef>
              <a:spcAft>
                <a:spcPts val="1200"/>
              </a:spcAft>
              <a:buFontTx/>
              <a:buNone/>
            </a:pPr>
            <a:r>
              <a:rPr lang="en-US" sz="2800" dirty="0" smtClean="0">
                <a:cs typeface="Arial" charset="0"/>
              </a:rPr>
              <a:t>Catalog Requisitions</a:t>
            </a:r>
          </a:p>
          <a:p>
            <a:pPr marL="346075" lvl="1" eaLnBrk="1" hangingPunct="1">
              <a:spcBef>
                <a:spcPct val="0"/>
              </a:spcBef>
              <a:spcAft>
                <a:spcPts val="1200"/>
              </a:spcAft>
              <a:buFont typeface="Arial" charset="0"/>
              <a:buChar char="•"/>
            </a:pPr>
            <a:r>
              <a:rPr lang="en-US" sz="2400" dirty="0" smtClean="0">
                <a:cs typeface="Arial" charset="0"/>
              </a:rPr>
              <a:t>Fields that auto-populate are:</a:t>
            </a:r>
          </a:p>
          <a:p>
            <a:pPr marL="746125" lvl="2" eaLnBrk="1" hangingPunct="1">
              <a:spcBef>
                <a:spcPct val="0"/>
              </a:spcBef>
              <a:spcAft>
                <a:spcPts val="600"/>
              </a:spcAft>
              <a:buFont typeface="Arial" charset="0"/>
              <a:buChar char="–"/>
            </a:pPr>
            <a:r>
              <a:rPr lang="en-US" sz="2000" dirty="0" smtClean="0">
                <a:cs typeface="Arial" charset="0"/>
              </a:rPr>
              <a:t>Vendor information</a:t>
            </a:r>
          </a:p>
          <a:p>
            <a:pPr marL="746125" lvl="2" eaLnBrk="1" hangingPunct="1">
              <a:spcBef>
                <a:spcPct val="0"/>
              </a:spcBef>
              <a:spcAft>
                <a:spcPts val="600"/>
              </a:spcAft>
              <a:buFont typeface="Arial" charset="0"/>
              <a:buChar char="–"/>
            </a:pPr>
            <a:r>
              <a:rPr lang="en-US" sz="2000" dirty="0" smtClean="0">
                <a:cs typeface="Arial" charset="0"/>
              </a:rPr>
              <a:t>Commodity Code</a:t>
            </a:r>
          </a:p>
          <a:p>
            <a:pPr marL="746125" lvl="2" eaLnBrk="1" hangingPunct="1">
              <a:spcBef>
                <a:spcPct val="0"/>
              </a:spcBef>
              <a:spcAft>
                <a:spcPts val="600"/>
              </a:spcAft>
              <a:buFont typeface="Arial" charset="0"/>
              <a:buChar char="–"/>
            </a:pPr>
            <a:r>
              <a:rPr lang="en-US" sz="2000" dirty="0" smtClean="0">
                <a:cs typeface="Arial" charset="0"/>
              </a:rPr>
              <a:t>Method of Procurement</a:t>
            </a:r>
          </a:p>
          <a:p>
            <a:pPr marL="746125" lvl="2" eaLnBrk="1" hangingPunct="1">
              <a:spcBef>
                <a:spcPct val="0"/>
              </a:spcBef>
              <a:spcAft>
                <a:spcPts val="600"/>
              </a:spcAft>
              <a:buFont typeface="Arial" charset="0"/>
              <a:buChar char="–"/>
            </a:pPr>
            <a:r>
              <a:rPr lang="en-US" sz="2000" dirty="0" smtClean="0">
                <a:cs typeface="Arial" charset="0"/>
              </a:rPr>
              <a:t>Item description</a:t>
            </a:r>
          </a:p>
          <a:p>
            <a:pPr marL="746125" lvl="2" eaLnBrk="1" hangingPunct="1">
              <a:spcBef>
                <a:spcPct val="0"/>
              </a:spcBef>
              <a:spcAft>
                <a:spcPts val="600"/>
              </a:spcAft>
              <a:buFont typeface="Arial" charset="0"/>
              <a:buChar char="–"/>
            </a:pPr>
            <a:r>
              <a:rPr lang="en-US" sz="2000" dirty="0" smtClean="0">
                <a:cs typeface="Arial" charset="0"/>
              </a:rPr>
              <a:t>Item unit price</a:t>
            </a:r>
          </a:p>
          <a:p>
            <a:pPr marL="746125" lvl="2" eaLnBrk="1" hangingPunct="1">
              <a:spcBef>
                <a:spcPct val="0"/>
              </a:spcBef>
              <a:spcAft>
                <a:spcPts val="600"/>
              </a:spcAft>
              <a:buFont typeface="Arial" charset="0"/>
              <a:buChar char="–"/>
            </a:pPr>
            <a:r>
              <a:rPr lang="en-US" sz="2000" dirty="0" smtClean="0">
                <a:cs typeface="Arial" charset="0"/>
              </a:rPr>
              <a:t>Supplier part number</a:t>
            </a:r>
          </a:p>
          <a:p>
            <a:pPr marL="746125" lvl="2" eaLnBrk="1" hangingPunct="1">
              <a:spcBef>
                <a:spcPct val="0"/>
              </a:spcBef>
              <a:spcAft>
                <a:spcPts val="600"/>
              </a:spcAft>
              <a:buFont typeface="Arial" charset="0"/>
              <a:buChar char="–"/>
            </a:pPr>
            <a:r>
              <a:rPr lang="en-US" sz="2000" dirty="0" smtClean="0">
                <a:cs typeface="Arial" charset="0"/>
              </a:rPr>
              <a:t>State Term Contract number</a:t>
            </a:r>
          </a:p>
          <a:p>
            <a:pPr marL="746125" lvl="2" eaLnBrk="1" hangingPunct="1">
              <a:lnSpc>
                <a:spcPct val="90000"/>
              </a:lnSpc>
              <a:spcBef>
                <a:spcPts val="600"/>
              </a:spcBef>
              <a:buFont typeface="Arial" charset="0"/>
              <a:buChar char="–"/>
            </a:pPr>
            <a:endParaRPr lang="en-US" sz="2000" dirty="0" smtClean="0">
              <a:cs typeface="Arial" charset="0"/>
            </a:endParaRPr>
          </a:p>
          <a:p>
            <a:pPr marL="346075" lvl="1" eaLnBrk="1" hangingPunct="1">
              <a:lnSpc>
                <a:spcPct val="90000"/>
              </a:lnSpc>
              <a:spcBef>
                <a:spcPts val="600"/>
              </a:spcBef>
              <a:buFont typeface="Arial" charset="0"/>
              <a:buChar char="•"/>
            </a:pPr>
            <a:endParaRPr lang="en-US" dirty="0" smtClean="0">
              <a:cs typeface="Arial" charset="0"/>
            </a:endParaRPr>
          </a:p>
          <a:p>
            <a:pPr marL="746125" lvl="2" eaLnBrk="1" hangingPunct="1">
              <a:lnSpc>
                <a:spcPct val="90000"/>
              </a:lnSpc>
              <a:spcBef>
                <a:spcPts val="600"/>
              </a:spcBef>
              <a:spcAft>
                <a:spcPts val="600"/>
              </a:spcAft>
              <a:buFontTx/>
              <a:buNone/>
            </a:pPr>
            <a:endParaRPr lang="en-US" sz="2000" dirty="0" smtClean="0">
              <a:cs typeface="Arial" charset="0"/>
            </a:endParaRPr>
          </a:p>
          <a:p>
            <a:pPr marL="346075" lvl="1" eaLnBrk="1" hangingPunct="1">
              <a:lnSpc>
                <a:spcPct val="90000"/>
              </a:lnSpc>
              <a:spcBef>
                <a:spcPts val="600"/>
              </a:spcBef>
              <a:buFontTx/>
              <a:buNone/>
            </a:pPr>
            <a:endParaRPr lang="en-US" sz="2000" dirty="0" smtClean="0">
              <a:cs typeface="Arial" charset="0"/>
            </a:endParaRPr>
          </a:p>
          <a:p>
            <a:pPr marL="346075" lvl="1" eaLnBrk="1" hangingPunct="1">
              <a:lnSpc>
                <a:spcPct val="90000"/>
              </a:lnSpc>
              <a:spcBef>
                <a:spcPts val="600"/>
              </a:spcBef>
              <a:buFont typeface="Wingdings" pitchFamily="2" charset="2"/>
              <a:buChar char="q"/>
            </a:pPr>
            <a:endParaRPr lang="en-US" sz="1800" dirty="0" smtClean="0">
              <a:cs typeface="Arial" charset="0"/>
            </a:endParaRPr>
          </a:p>
        </p:txBody>
      </p:sp>
    </p:spTree>
    <p:custDataLst>
      <p:tags r:id="rId1"/>
    </p:custDataLst>
    <p:extLst>
      <p:ext uri="{BB962C8B-B14F-4D97-AF65-F5344CB8AC3E}">
        <p14:creationId xmlns:p14="http://schemas.microsoft.com/office/powerpoint/2010/main" val="2462624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pPr algn="r"/>
            <a:r>
              <a:rPr lang="en-US" sz="3200" dirty="0" smtClean="0"/>
              <a:t>MyFloridaMarketPlace Overview</a:t>
            </a:r>
          </a:p>
        </p:txBody>
      </p:sp>
      <p:sp>
        <p:nvSpPr>
          <p:cNvPr id="13317" name="Rectangle 3"/>
          <p:cNvSpPr>
            <a:spLocks noGrp="1" noChangeArrowheads="1"/>
          </p:cNvSpPr>
          <p:nvPr>
            <p:ph idx="1"/>
          </p:nvPr>
        </p:nvSpPr>
        <p:spPr/>
        <p:txBody>
          <a:bodyPr/>
          <a:lstStyle/>
          <a:p>
            <a:pPr>
              <a:lnSpc>
                <a:spcPct val="90000"/>
              </a:lnSpc>
              <a:spcBef>
                <a:spcPct val="0"/>
              </a:spcBef>
              <a:spcAft>
                <a:spcPts val="1200"/>
              </a:spcAft>
              <a:buSzTx/>
              <a:buNone/>
            </a:pPr>
            <a:r>
              <a:rPr lang="en-US" sz="2800" dirty="0" smtClean="0"/>
              <a:t>Benefits of Using MyFloridaMarketPlace</a:t>
            </a:r>
          </a:p>
          <a:p>
            <a:pPr>
              <a:lnSpc>
                <a:spcPct val="90000"/>
              </a:lnSpc>
              <a:spcBef>
                <a:spcPct val="0"/>
              </a:spcBef>
              <a:spcAft>
                <a:spcPts val="1200"/>
              </a:spcAft>
              <a:buSzTx/>
            </a:pPr>
            <a:r>
              <a:rPr lang="en-US" sz="2400" dirty="0" smtClean="0"/>
              <a:t>Reduced Error Rates</a:t>
            </a:r>
          </a:p>
          <a:p>
            <a:pPr>
              <a:lnSpc>
                <a:spcPct val="90000"/>
              </a:lnSpc>
              <a:spcBef>
                <a:spcPct val="0"/>
              </a:spcBef>
              <a:spcAft>
                <a:spcPts val="1200"/>
              </a:spcAft>
              <a:buSzTx/>
            </a:pPr>
            <a:r>
              <a:rPr lang="en-US" sz="2400" dirty="0" smtClean="0"/>
              <a:t>Faster order processing time</a:t>
            </a:r>
          </a:p>
          <a:p>
            <a:pPr>
              <a:lnSpc>
                <a:spcPct val="90000"/>
              </a:lnSpc>
              <a:spcBef>
                <a:spcPct val="0"/>
              </a:spcBef>
              <a:spcAft>
                <a:spcPts val="1200"/>
              </a:spcAft>
              <a:buSzTx/>
            </a:pPr>
            <a:r>
              <a:rPr lang="en-US" sz="2400" dirty="0" smtClean="0"/>
              <a:t>MyFloridaMarketPlace leverages the state’s significant buying power</a:t>
            </a:r>
          </a:p>
        </p:txBody>
      </p:sp>
    </p:spTree>
    <p:extLst>
      <p:ext uri="{BB962C8B-B14F-4D97-AF65-F5344CB8AC3E}">
        <p14:creationId xmlns:p14="http://schemas.microsoft.com/office/powerpoint/2010/main" val="1019227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49" y="2327565"/>
            <a:ext cx="8774187" cy="373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137133"/>
            <a:ext cx="7848600" cy="892552"/>
          </a:xfrm>
          <a:prstGeom prst="rect">
            <a:avLst/>
          </a:prstGeom>
          <a:noFill/>
        </p:spPr>
        <p:txBody>
          <a:bodyPr>
            <a:spAutoFit/>
          </a:bodyPr>
          <a:lstStyle/>
          <a:p>
            <a:pPr>
              <a:defRPr/>
            </a:pPr>
            <a:r>
              <a:rPr lang="en-US" sz="2800" dirty="0">
                <a:latin typeface="Calibri" panose="020F0502020204030204" pitchFamily="34" charset="0"/>
              </a:rPr>
              <a:t>Catalog Requisitions</a:t>
            </a:r>
          </a:p>
          <a:p>
            <a:pPr>
              <a:buFont typeface="Arial" pitchFamily="34" charset="0"/>
              <a:buChar char="•"/>
              <a:defRPr/>
            </a:pPr>
            <a:r>
              <a:rPr lang="en-US" sz="2400" dirty="0">
                <a:latin typeface="Calibri" panose="020F0502020204030204" pitchFamily="34" charset="0"/>
              </a:rPr>
              <a:t>Use refined catalog searches</a:t>
            </a:r>
          </a:p>
        </p:txBody>
      </p:sp>
      <p:sp>
        <p:nvSpPr>
          <p:cNvPr id="8" name="Title 1"/>
          <p:cNvSpPr>
            <a:spLocks noGrp="1"/>
          </p:cNvSpPr>
          <p:nvPr>
            <p:ph type="title"/>
          </p:nvPr>
        </p:nvSpPr>
        <p:spPr/>
        <p:txBody>
          <a:bodyPr>
            <a:normAutofit fontScale="90000"/>
          </a:bodyPr>
          <a:lstStyle/>
          <a:p>
            <a:r>
              <a:rPr lang="en-US" dirty="0"/>
              <a:t>Creating Requisitions</a:t>
            </a:r>
            <a:br>
              <a:rPr lang="en-US" dirty="0"/>
            </a:br>
            <a:endParaRPr lang="en-US" dirty="0"/>
          </a:p>
        </p:txBody>
      </p:sp>
      <p:sp>
        <p:nvSpPr>
          <p:cNvPr id="9" name="Oval 8"/>
          <p:cNvSpPr/>
          <p:nvPr/>
        </p:nvSpPr>
        <p:spPr>
          <a:xfrm>
            <a:off x="1523387" y="3225156"/>
            <a:ext cx="2894231" cy="445314"/>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1" name="TextBox 10"/>
          <p:cNvSpPr txBox="1"/>
          <p:nvPr/>
        </p:nvSpPr>
        <p:spPr>
          <a:xfrm>
            <a:off x="178913" y="2606047"/>
            <a:ext cx="434404" cy="13029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7" name="TextBox 6"/>
          <p:cNvSpPr txBox="1"/>
          <p:nvPr/>
        </p:nvSpPr>
        <p:spPr>
          <a:xfrm>
            <a:off x="7576064" y="2470631"/>
            <a:ext cx="1346655" cy="86865"/>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10" name="Rectangle 9"/>
          <p:cNvSpPr/>
          <p:nvPr/>
        </p:nvSpPr>
        <p:spPr>
          <a:xfrm>
            <a:off x="209187" y="3027214"/>
            <a:ext cx="1219200" cy="303628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Tree>
    <p:extLst>
      <p:ext uri="{BB962C8B-B14F-4D97-AF65-F5344CB8AC3E}">
        <p14:creationId xmlns:p14="http://schemas.microsoft.com/office/powerpoint/2010/main" val="2183288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fontScale="90000"/>
          </a:bodyPr>
          <a:lstStyle/>
          <a:p>
            <a:r>
              <a:rPr lang="en-US" dirty="0"/>
              <a:t>Creating Requisitions</a:t>
            </a:r>
            <a:br>
              <a:rPr lang="en-US" dirty="0"/>
            </a:br>
            <a:endParaRPr lang="en-US" dirty="0"/>
          </a:p>
        </p:txBody>
      </p:sp>
      <p:pic>
        <p:nvPicPr>
          <p:cNvPr id="26626"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a:xfrm>
            <a:off x="381000" y="2620537"/>
            <a:ext cx="7924800" cy="4036741"/>
          </a:xfrm>
        </p:spPr>
      </p:pic>
      <p:sp>
        <p:nvSpPr>
          <p:cNvPr id="5" name="TextBox 4"/>
          <p:cNvSpPr txBox="1"/>
          <p:nvPr/>
        </p:nvSpPr>
        <p:spPr>
          <a:xfrm>
            <a:off x="152400" y="915973"/>
            <a:ext cx="8305800" cy="892552"/>
          </a:xfrm>
          <a:prstGeom prst="rect">
            <a:avLst/>
          </a:prstGeom>
          <a:noFill/>
        </p:spPr>
        <p:txBody>
          <a:bodyPr>
            <a:spAutoFit/>
          </a:bodyPr>
          <a:lstStyle/>
          <a:p>
            <a:pPr marL="342900" indent="-342900">
              <a:spcBef>
                <a:spcPct val="20000"/>
              </a:spcBef>
              <a:defRPr/>
            </a:pPr>
            <a:r>
              <a:rPr lang="en-US" sz="2800" dirty="0">
                <a:latin typeface="Calibri" panose="020F0502020204030204" pitchFamily="34" charset="0"/>
              </a:rPr>
              <a:t>Catalog Requisitions</a:t>
            </a:r>
          </a:p>
          <a:p>
            <a:pPr marL="342900" indent="-342900">
              <a:spcBef>
                <a:spcPts val="0"/>
              </a:spcBef>
              <a:buFontTx/>
              <a:buChar char="•"/>
              <a:defRPr/>
            </a:pPr>
            <a:r>
              <a:rPr lang="en-US" sz="2400" dirty="0">
                <a:latin typeface="Calibri" panose="020F0502020204030204" pitchFamily="34" charset="0"/>
              </a:rPr>
              <a:t>Click </a:t>
            </a:r>
            <a:r>
              <a:rPr lang="en-US" sz="2400" dirty="0" smtClean="0">
                <a:latin typeface="Calibri" panose="020F0502020204030204" pitchFamily="34" charset="0"/>
              </a:rPr>
              <a:t>"thumbnails" </a:t>
            </a:r>
            <a:r>
              <a:rPr lang="en-US" sz="2400" dirty="0">
                <a:latin typeface="Calibri" panose="020F0502020204030204" pitchFamily="34" charset="0"/>
              </a:rPr>
              <a:t>link to view multiple items at one time</a:t>
            </a:r>
          </a:p>
        </p:txBody>
      </p:sp>
      <p:sp>
        <p:nvSpPr>
          <p:cNvPr id="7" name="Oval 6"/>
          <p:cNvSpPr/>
          <p:nvPr/>
        </p:nvSpPr>
        <p:spPr>
          <a:xfrm>
            <a:off x="4655127" y="2872274"/>
            <a:ext cx="3650673" cy="338273"/>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Tree>
    <p:extLst>
      <p:ext uri="{BB962C8B-B14F-4D97-AF65-F5344CB8AC3E}">
        <p14:creationId xmlns:p14="http://schemas.microsoft.com/office/powerpoint/2010/main" val="3346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240" y="1004445"/>
            <a:ext cx="7696200" cy="1631216"/>
          </a:xfrm>
          <a:prstGeom prst="rect">
            <a:avLst/>
          </a:prstGeom>
          <a:noFill/>
        </p:spPr>
        <p:txBody>
          <a:bodyPr>
            <a:spAutoFit/>
          </a:bodyPr>
          <a:lstStyle/>
          <a:p>
            <a:pPr marL="342900" indent="-342900">
              <a:spcBef>
                <a:spcPts val="0"/>
              </a:spcBef>
              <a:defRPr/>
            </a:pPr>
            <a:r>
              <a:rPr lang="en-US" sz="2800" dirty="0">
                <a:latin typeface="Calibri" panose="020F0502020204030204" pitchFamily="34" charset="0"/>
              </a:rPr>
              <a:t>Catalog Requisitions</a:t>
            </a:r>
          </a:p>
          <a:p>
            <a:pPr marL="342900" indent="-342900">
              <a:spcBef>
                <a:spcPts val="0"/>
              </a:spcBef>
              <a:buFontTx/>
              <a:buChar char="•"/>
              <a:defRPr/>
            </a:pPr>
            <a:r>
              <a:rPr lang="en-US" sz="2400" dirty="0">
                <a:latin typeface="Calibri" panose="020F0502020204030204" pitchFamily="34" charset="0"/>
              </a:rPr>
              <a:t>Compare line item catalog products to determine the best </a:t>
            </a:r>
            <a:r>
              <a:rPr lang="en-US" sz="2400" dirty="0" smtClean="0">
                <a:latin typeface="Calibri" panose="020F0502020204030204" pitchFamily="34" charset="0"/>
              </a:rPr>
              <a:t>value.</a:t>
            </a:r>
            <a:endParaRPr lang="en-US" sz="2400" dirty="0">
              <a:latin typeface="Calibri" panose="020F0502020204030204" pitchFamily="34" charset="0"/>
            </a:endParaRPr>
          </a:p>
          <a:p>
            <a:pPr marL="342900" indent="-342900">
              <a:spcBef>
                <a:spcPts val="0"/>
              </a:spcBef>
              <a:buFontTx/>
              <a:buChar char="•"/>
              <a:defRPr/>
            </a:pPr>
            <a:r>
              <a:rPr lang="en-US" sz="2400" dirty="0">
                <a:latin typeface="Calibri" panose="020F0502020204030204" pitchFamily="34" charset="0"/>
              </a:rPr>
              <a:t>Select the items to consider and click </a:t>
            </a:r>
            <a:r>
              <a:rPr lang="en-US" sz="2400" dirty="0" smtClean="0">
                <a:latin typeface="Calibri" panose="020F0502020204030204" pitchFamily="34" charset="0"/>
              </a:rPr>
              <a:t>"Compare”. </a:t>
            </a:r>
            <a:endParaRPr lang="en-US" sz="2400" dirty="0">
              <a:latin typeface="Calibri" panose="020F0502020204030204" pitchFamily="34" charset="0"/>
            </a:endParaRPr>
          </a:p>
        </p:txBody>
      </p:sp>
      <p:sp>
        <p:nvSpPr>
          <p:cNvPr id="7" name="Title 1"/>
          <p:cNvSpPr>
            <a:spLocks noGrp="1"/>
          </p:cNvSpPr>
          <p:nvPr>
            <p:ph type="title"/>
          </p:nvPr>
        </p:nvSpPr>
        <p:spPr/>
        <p:txBody>
          <a:bodyPr>
            <a:normAutofit fontScale="90000"/>
          </a:bodyPr>
          <a:lstStyle/>
          <a:p>
            <a:r>
              <a:rPr lang="en-US" dirty="0"/>
              <a:t>Creating Requisitions</a:t>
            </a:r>
            <a:br>
              <a:rPr lang="en-US" dirty="0"/>
            </a:br>
            <a:endParaRPr lang="en-US" dirty="0"/>
          </a:p>
        </p:txBody>
      </p:sp>
      <p:pic>
        <p:nvPicPr>
          <p:cNvPr id="27651"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r="2049"/>
          <a:stretch/>
        </p:blipFill>
        <p:spPr>
          <a:xfrm>
            <a:off x="355995" y="2729345"/>
            <a:ext cx="8241595" cy="3948546"/>
          </a:xfrm>
        </p:spPr>
      </p:pic>
      <p:sp>
        <p:nvSpPr>
          <p:cNvPr id="6" name="Oval 5"/>
          <p:cNvSpPr/>
          <p:nvPr/>
        </p:nvSpPr>
        <p:spPr>
          <a:xfrm>
            <a:off x="1856509" y="3553691"/>
            <a:ext cx="1129145" cy="33943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Tree>
    <p:extLst>
      <p:ext uri="{BB962C8B-B14F-4D97-AF65-F5344CB8AC3E}">
        <p14:creationId xmlns:p14="http://schemas.microsoft.com/office/powerpoint/2010/main" val="4012208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200" dirty="0" smtClean="0"/>
              <a:t>Creating Requisitions</a:t>
            </a:r>
          </a:p>
        </p:txBody>
      </p:sp>
      <p:sp>
        <p:nvSpPr>
          <p:cNvPr id="28675" name="Rectangle 3"/>
          <p:cNvSpPr>
            <a:spLocks noGrp="1" noChangeArrowheads="1"/>
          </p:cNvSpPr>
          <p:nvPr>
            <p:ph idx="1"/>
          </p:nvPr>
        </p:nvSpPr>
        <p:spPr/>
        <p:txBody>
          <a:bodyPr/>
          <a:lstStyle/>
          <a:p>
            <a:pPr marL="346075" lvl="1" eaLnBrk="1" hangingPunct="1">
              <a:lnSpc>
                <a:spcPct val="90000"/>
              </a:lnSpc>
              <a:spcBef>
                <a:spcPts val="600"/>
              </a:spcBef>
              <a:buFontTx/>
              <a:buNone/>
            </a:pPr>
            <a:r>
              <a:rPr lang="en-US" sz="2800" dirty="0" smtClean="0"/>
              <a:t>Non-Catalog Requisitions</a:t>
            </a:r>
            <a:endParaRPr lang="en-US" sz="2800" dirty="0" smtClean="0">
              <a:cs typeface="Arial" charset="0"/>
            </a:endParaRPr>
          </a:p>
          <a:p>
            <a:pPr marL="346075" lvl="1" eaLnBrk="1" hangingPunct="1">
              <a:lnSpc>
                <a:spcPct val="90000"/>
              </a:lnSpc>
              <a:spcBef>
                <a:spcPts val="600"/>
              </a:spcBef>
              <a:buFont typeface="Arial" charset="0"/>
              <a:buChar char="•"/>
            </a:pPr>
            <a:r>
              <a:rPr lang="en-US" sz="2400" dirty="0" smtClean="0">
                <a:cs typeface="Arial" charset="0"/>
              </a:rPr>
              <a:t>Enter a full description.</a:t>
            </a:r>
          </a:p>
          <a:p>
            <a:pPr marL="346075" lvl="1" eaLnBrk="1" hangingPunct="1">
              <a:lnSpc>
                <a:spcPct val="90000"/>
              </a:lnSpc>
              <a:spcBef>
                <a:spcPts val="600"/>
              </a:spcBef>
              <a:buFont typeface="Arial" charset="0"/>
              <a:buChar char="•"/>
            </a:pPr>
            <a:r>
              <a:rPr lang="en-US" sz="2400" dirty="0" smtClean="0">
                <a:cs typeface="Arial" charset="0"/>
              </a:rPr>
              <a:t>Select the appropriate commodity code for purchase.</a:t>
            </a:r>
          </a:p>
          <a:p>
            <a:pPr marL="346075" lvl="1" eaLnBrk="1" hangingPunct="1">
              <a:lnSpc>
                <a:spcPct val="90000"/>
              </a:lnSpc>
              <a:spcBef>
                <a:spcPts val="600"/>
              </a:spcBef>
              <a:buFont typeface="Arial" charset="0"/>
              <a:buChar char="•"/>
            </a:pPr>
            <a:r>
              <a:rPr lang="en-US" sz="2400" dirty="0" smtClean="0">
                <a:cs typeface="Arial" charset="0"/>
              </a:rPr>
              <a:t>Use the vendor location to select the vendor.</a:t>
            </a:r>
          </a:p>
          <a:p>
            <a:pPr marL="346075" lvl="1" eaLnBrk="1" hangingPunct="1">
              <a:lnSpc>
                <a:spcPct val="90000"/>
              </a:lnSpc>
              <a:spcBef>
                <a:spcPts val="600"/>
              </a:spcBef>
              <a:buFont typeface="Arial" charset="0"/>
              <a:buChar char="•"/>
            </a:pPr>
            <a:r>
              <a:rPr lang="en-US" sz="2400" dirty="0" smtClean="0">
                <a:cs typeface="Arial" charset="0"/>
              </a:rPr>
              <a:t>Enter the supplier part number.</a:t>
            </a:r>
          </a:p>
          <a:p>
            <a:pPr marL="60325" lvl="1" indent="0" eaLnBrk="1" hangingPunct="1">
              <a:lnSpc>
                <a:spcPct val="90000"/>
              </a:lnSpc>
              <a:spcBef>
                <a:spcPts val="600"/>
              </a:spcBef>
              <a:buNone/>
            </a:pPr>
            <a:endParaRPr lang="en-US" sz="1800" dirty="0" smtClean="0">
              <a:cs typeface="Arial" charset="0"/>
            </a:endParaRPr>
          </a:p>
          <a:p>
            <a:pPr marL="346075" lvl="1" eaLnBrk="1" hangingPunct="1">
              <a:lnSpc>
                <a:spcPct val="90000"/>
              </a:lnSpc>
              <a:spcBef>
                <a:spcPts val="600"/>
              </a:spcBef>
              <a:buFont typeface="Wingdings" pitchFamily="2" charset="2"/>
              <a:buNone/>
            </a:pPr>
            <a:endParaRPr lang="en-US" sz="1800" dirty="0" smtClean="0">
              <a:cs typeface="Arial"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403762" y="3681350"/>
            <a:ext cx="6875068" cy="235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11376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z="3200" dirty="0" smtClean="0"/>
              <a:t>Creating Requisitions</a:t>
            </a:r>
          </a:p>
        </p:txBody>
      </p:sp>
      <p:sp>
        <p:nvSpPr>
          <p:cNvPr id="29698" name="Content Placeholder 2"/>
          <p:cNvSpPr>
            <a:spLocks noGrp="1"/>
          </p:cNvSpPr>
          <p:nvPr>
            <p:ph idx="1"/>
          </p:nvPr>
        </p:nvSpPr>
        <p:spPr/>
        <p:txBody>
          <a:bodyPr/>
          <a:lstStyle/>
          <a:p>
            <a:pPr eaLnBrk="1" hangingPunct="1">
              <a:buFontTx/>
              <a:buNone/>
            </a:pPr>
            <a:r>
              <a:rPr lang="en-US" sz="2800" dirty="0" smtClean="0">
                <a:cs typeface="Arial" charset="0"/>
              </a:rPr>
              <a:t>Non-Catalog Requisitions</a:t>
            </a:r>
          </a:p>
          <a:p>
            <a:pPr eaLnBrk="1" hangingPunct="1"/>
            <a:r>
              <a:rPr lang="en-US" sz="2400" dirty="0" smtClean="0">
                <a:cs typeface="Arial" charset="0"/>
              </a:rPr>
              <a:t>Method of Procurement.</a:t>
            </a:r>
          </a:p>
          <a:p>
            <a:pPr eaLnBrk="1" hangingPunct="1"/>
            <a:r>
              <a:rPr lang="en-US" sz="2400" dirty="0" smtClean="0">
                <a:cs typeface="Arial" charset="0"/>
              </a:rPr>
              <a:t>Management, directors and State Purchasing use the information in the MOP field for spend analysis.</a:t>
            </a:r>
          </a:p>
          <a:p>
            <a:pPr eaLnBrk="1" hangingPunct="1"/>
            <a:r>
              <a:rPr lang="en-US" sz="2400" dirty="0" smtClean="0">
                <a:cs typeface="Arial" charset="0"/>
              </a:rPr>
              <a:t>For MOP of A, B, or C, enter the state term contract number.</a:t>
            </a:r>
          </a:p>
          <a:p>
            <a:pPr lvl="0"/>
            <a:r>
              <a:rPr lang="en-US" dirty="0"/>
              <a:t>MOP B, F and 16 should be associated with an </a:t>
            </a:r>
            <a:r>
              <a:rPr lang="en-US" dirty="0" err="1"/>
              <a:t>eQuote</a:t>
            </a:r>
            <a:r>
              <a:rPr lang="en-US" dirty="0"/>
              <a:t> event.</a:t>
            </a:r>
          </a:p>
          <a:p>
            <a:pPr eaLnBrk="1" hangingPunct="1"/>
            <a:r>
              <a:rPr lang="en-US" sz="2400" dirty="0" smtClean="0">
                <a:cs typeface="Arial" charset="0"/>
              </a:rPr>
              <a:t>Review the Appendix in the MFMP Manual for a full list of the Method of Procurements.</a:t>
            </a:r>
          </a:p>
        </p:txBody>
      </p:sp>
    </p:spTree>
    <p:extLst>
      <p:ext uri="{BB962C8B-B14F-4D97-AF65-F5344CB8AC3E}">
        <p14:creationId xmlns:p14="http://schemas.microsoft.com/office/powerpoint/2010/main" val="360060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200" dirty="0" smtClean="0"/>
              <a:t>Creating Requisitions</a:t>
            </a:r>
          </a:p>
        </p:txBody>
      </p:sp>
      <p:sp>
        <p:nvSpPr>
          <p:cNvPr id="30723" name="Rectangle 3"/>
          <p:cNvSpPr>
            <a:spLocks noGrp="1" noChangeArrowheads="1"/>
          </p:cNvSpPr>
          <p:nvPr>
            <p:ph idx="1"/>
          </p:nvPr>
        </p:nvSpPr>
        <p:spPr>
          <a:xfrm>
            <a:off x="304800" y="1066800"/>
            <a:ext cx="3131589" cy="4525963"/>
          </a:xfrm>
        </p:spPr>
        <p:txBody>
          <a:bodyPr/>
          <a:lstStyle/>
          <a:p>
            <a:pPr marL="346075" lvl="1" eaLnBrk="1" hangingPunct="1">
              <a:spcBef>
                <a:spcPts val="400"/>
              </a:spcBef>
              <a:spcAft>
                <a:spcPts val="1000"/>
              </a:spcAft>
              <a:buFontTx/>
              <a:buNone/>
            </a:pPr>
            <a:r>
              <a:rPr lang="en-US" sz="2400" dirty="0" smtClean="0">
                <a:cs typeface="Arial" charset="0"/>
              </a:rPr>
              <a:t>Requisition Summary</a:t>
            </a:r>
          </a:p>
          <a:p>
            <a:pPr marL="346075" lvl="1" eaLnBrk="1" hangingPunct="1">
              <a:spcBef>
                <a:spcPts val="0"/>
              </a:spcBef>
              <a:buFont typeface="Arial" charset="0"/>
              <a:buChar char="•"/>
            </a:pPr>
            <a:r>
              <a:rPr lang="en-US" dirty="0" smtClean="0">
                <a:cs typeface="Arial" charset="0"/>
              </a:rPr>
              <a:t>The summary or review for catalog and non-catalog requisitions is the same.</a:t>
            </a:r>
          </a:p>
          <a:p>
            <a:pPr marL="346075" lvl="1">
              <a:spcBef>
                <a:spcPts val="0"/>
              </a:spcBef>
              <a:buFont typeface="Arial" charset="0"/>
              <a:buChar char="•"/>
            </a:pPr>
            <a:r>
              <a:rPr lang="en-US" dirty="0">
                <a:cs typeface="Arial" charset="0"/>
              </a:rPr>
              <a:t>Check the P-Card box if using the P-Card for payment.</a:t>
            </a:r>
          </a:p>
          <a:p>
            <a:pPr marL="346075" lvl="1" eaLnBrk="1" hangingPunct="1">
              <a:spcBef>
                <a:spcPts val="0"/>
              </a:spcBef>
              <a:buFont typeface="Arial" charset="0"/>
              <a:buChar char="•"/>
            </a:pPr>
            <a:r>
              <a:rPr lang="en-US" dirty="0" smtClean="0">
                <a:cs typeface="Arial" charset="0"/>
              </a:rPr>
              <a:t>Check the header box to mass edit all lines at once or edit individual lines.</a:t>
            </a:r>
          </a:p>
          <a:p>
            <a:pPr marL="346075" lvl="1" eaLnBrk="1" hangingPunct="1">
              <a:spcBef>
                <a:spcPts val="0"/>
              </a:spcBef>
              <a:buFont typeface="Arial" charset="0"/>
              <a:buChar char="•"/>
            </a:pPr>
            <a:r>
              <a:rPr lang="en-US" dirty="0" smtClean="0">
                <a:cs typeface="Arial" charset="0"/>
              </a:rPr>
              <a:t>Review and update:</a:t>
            </a:r>
          </a:p>
          <a:p>
            <a:pPr marL="746125" lvl="2" eaLnBrk="1" hangingPunct="1">
              <a:spcBef>
                <a:spcPts val="0"/>
              </a:spcBef>
              <a:buFont typeface="Arial" charset="0"/>
              <a:buChar char="–"/>
            </a:pPr>
            <a:r>
              <a:rPr lang="en-US" dirty="0" smtClean="0">
                <a:cs typeface="Arial" charset="0"/>
              </a:rPr>
              <a:t>Organization code (Org code)</a:t>
            </a:r>
          </a:p>
          <a:p>
            <a:pPr marL="746125" lvl="2" eaLnBrk="1" hangingPunct="1">
              <a:spcBef>
                <a:spcPts val="0"/>
              </a:spcBef>
              <a:buFont typeface="Arial" charset="0"/>
              <a:buChar char="–"/>
            </a:pPr>
            <a:r>
              <a:rPr lang="en-US" dirty="0" smtClean="0">
                <a:cs typeface="Arial" charset="0"/>
              </a:rPr>
              <a:t>Expansion option (EO)</a:t>
            </a:r>
          </a:p>
          <a:p>
            <a:pPr marL="746125" lvl="2" eaLnBrk="1" hangingPunct="1">
              <a:spcBef>
                <a:spcPts val="0"/>
              </a:spcBef>
              <a:buFont typeface="Arial" charset="0"/>
              <a:buChar char="–"/>
            </a:pPr>
            <a:r>
              <a:rPr lang="en-US" dirty="0" smtClean="0">
                <a:cs typeface="Arial" charset="0"/>
              </a:rPr>
              <a:t>Object code</a:t>
            </a:r>
          </a:p>
          <a:p>
            <a:pPr marL="346075" lvl="1" eaLnBrk="1" hangingPunct="1">
              <a:lnSpc>
                <a:spcPct val="90000"/>
              </a:lnSpc>
              <a:spcBef>
                <a:spcPts val="600"/>
              </a:spcBef>
              <a:buFont typeface="Wingdings" pitchFamily="2" charset="2"/>
              <a:buChar char="q"/>
            </a:pPr>
            <a:endParaRPr lang="en-US" sz="1800" dirty="0" smtClean="0">
              <a:cs typeface="Arial"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3436389" y="926275"/>
            <a:ext cx="5479011" cy="556952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596750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Creating Requisitions</a:t>
            </a:r>
          </a:p>
        </p:txBody>
      </p:sp>
      <p:sp>
        <p:nvSpPr>
          <p:cNvPr id="31747" name="Rectangle 3"/>
          <p:cNvSpPr>
            <a:spLocks noGrp="1" noChangeArrowheads="1"/>
          </p:cNvSpPr>
          <p:nvPr>
            <p:ph idx="1"/>
          </p:nvPr>
        </p:nvSpPr>
        <p:spPr/>
        <p:txBody>
          <a:bodyPr/>
          <a:lstStyle/>
          <a:p>
            <a:pPr marL="346075" lvl="1" eaLnBrk="1" hangingPunct="1">
              <a:spcBef>
                <a:spcPct val="0"/>
              </a:spcBef>
              <a:spcAft>
                <a:spcPts val="1200"/>
              </a:spcAft>
              <a:buFontTx/>
              <a:buNone/>
            </a:pPr>
            <a:r>
              <a:rPr lang="en-US" sz="2800" dirty="0" smtClean="0">
                <a:cs typeface="Arial" charset="0"/>
              </a:rPr>
              <a:t>Requisition Summary</a:t>
            </a:r>
          </a:p>
          <a:p>
            <a:pPr marL="346075" lvl="1" eaLnBrk="1" hangingPunct="1">
              <a:spcBef>
                <a:spcPct val="0"/>
              </a:spcBef>
              <a:spcAft>
                <a:spcPts val="1200"/>
              </a:spcAft>
              <a:buFont typeface="Arial" charset="0"/>
              <a:buChar char="•"/>
            </a:pPr>
            <a:r>
              <a:rPr lang="en-US" sz="2400" dirty="0" smtClean="0">
                <a:cs typeface="Arial" charset="0"/>
              </a:rPr>
              <a:t>Review the "Ship To" address.</a:t>
            </a:r>
          </a:p>
          <a:p>
            <a:pPr marL="346075" lvl="1" eaLnBrk="1" hangingPunct="1">
              <a:spcBef>
                <a:spcPct val="0"/>
              </a:spcBef>
              <a:spcAft>
                <a:spcPts val="1200"/>
              </a:spcAft>
              <a:buFont typeface="Arial" charset="0"/>
              <a:buChar char="•"/>
            </a:pPr>
            <a:r>
              <a:rPr lang="en-US" sz="2400" dirty="0" smtClean="0">
                <a:cs typeface="Arial" charset="0"/>
              </a:rPr>
              <a:t>Enter a "Deliver To" name.</a:t>
            </a:r>
          </a:p>
          <a:p>
            <a:pPr marL="346075" lvl="1" eaLnBrk="1" hangingPunct="1">
              <a:spcBef>
                <a:spcPct val="0"/>
              </a:spcBef>
              <a:spcAft>
                <a:spcPts val="1200"/>
              </a:spcAft>
              <a:buFont typeface="Arial" charset="0"/>
              <a:buChar char="•"/>
            </a:pPr>
            <a:r>
              <a:rPr lang="en-US" sz="2400" dirty="0" smtClean="0">
                <a:cs typeface="Arial" charset="0"/>
              </a:rPr>
              <a:t>MyFloridaMarketPlace marks comments and attachments to be </a:t>
            </a:r>
            <a:r>
              <a:rPr lang="en-US" sz="2400" b="1" i="1" dirty="0" smtClean="0">
                <a:cs typeface="Arial" charset="0"/>
              </a:rPr>
              <a:t>invisible</a:t>
            </a:r>
            <a:r>
              <a:rPr lang="en-US" sz="2400" dirty="0" smtClean="0">
                <a:cs typeface="Arial" charset="0"/>
              </a:rPr>
              <a:t> to the vendor.</a:t>
            </a:r>
          </a:p>
          <a:p>
            <a:pPr marL="746125" lvl="2" eaLnBrk="1" hangingPunct="1">
              <a:spcBef>
                <a:spcPct val="0"/>
              </a:spcBef>
              <a:spcAft>
                <a:spcPts val="1200"/>
              </a:spcAft>
              <a:buFont typeface="Arial" charset="0"/>
              <a:buChar char="–"/>
            </a:pPr>
            <a:r>
              <a:rPr lang="en-US" sz="2000" dirty="0" smtClean="0">
                <a:cs typeface="Arial" charset="0"/>
              </a:rPr>
              <a:t>Check this box if you want comments to be visible to the vendor.</a:t>
            </a:r>
          </a:p>
          <a:p>
            <a:pPr marL="346075" lvl="1" eaLnBrk="1" hangingPunct="1">
              <a:spcBef>
                <a:spcPct val="0"/>
              </a:spcBef>
              <a:spcAft>
                <a:spcPts val="1200"/>
              </a:spcAft>
              <a:buFont typeface="Arial" charset="0"/>
              <a:buChar char="•"/>
            </a:pPr>
            <a:r>
              <a:rPr lang="en-US" sz="2400" dirty="0" smtClean="0">
                <a:cs typeface="Arial" charset="0"/>
              </a:rPr>
              <a:t>Add attachments one at a time.</a:t>
            </a:r>
          </a:p>
          <a:p>
            <a:pPr marL="746125" lvl="2" eaLnBrk="1" hangingPunct="1">
              <a:spcBef>
                <a:spcPct val="0"/>
              </a:spcBef>
              <a:spcAft>
                <a:spcPts val="1200"/>
              </a:spcAft>
              <a:buFont typeface="Arial" charset="0"/>
              <a:buChar char="–"/>
            </a:pPr>
            <a:r>
              <a:rPr lang="en-US" sz="2000" dirty="0" smtClean="0">
                <a:cs typeface="Arial" charset="0"/>
              </a:rPr>
              <a:t>Florida’s broad public records laws mean everything entered in MyFloridaMarketPlace may be subject to public view.</a:t>
            </a:r>
          </a:p>
        </p:txBody>
      </p:sp>
    </p:spTree>
    <p:custDataLst>
      <p:tags r:id="rId1"/>
    </p:custDataLst>
    <p:extLst>
      <p:ext uri="{BB962C8B-B14F-4D97-AF65-F5344CB8AC3E}">
        <p14:creationId xmlns:p14="http://schemas.microsoft.com/office/powerpoint/2010/main" val="24584849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1047" y="2458655"/>
            <a:ext cx="5669588" cy="53340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5644058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pPr eaLnBrk="1" hangingPunct="1"/>
            <a:r>
              <a:rPr lang="en-US" sz="3200" dirty="0" smtClean="0"/>
              <a:t>Approving Requisitions</a:t>
            </a:r>
          </a:p>
        </p:txBody>
      </p:sp>
      <p:sp>
        <p:nvSpPr>
          <p:cNvPr id="34819" name="Content Placeholder 3"/>
          <p:cNvSpPr>
            <a:spLocks noGrp="1"/>
          </p:cNvSpPr>
          <p:nvPr>
            <p:ph idx="1"/>
          </p:nvPr>
        </p:nvSpPr>
        <p:spPr/>
        <p:txBody>
          <a:bodyPr/>
          <a:lstStyle/>
          <a:p>
            <a:pPr eaLnBrk="1" hangingPunct="1">
              <a:buFontTx/>
              <a:buNone/>
            </a:pPr>
            <a:r>
              <a:rPr lang="en-US" sz="2800" dirty="0" smtClean="0"/>
              <a:t>MyFloridaMarketPlace Requisition Approvers</a:t>
            </a:r>
          </a:p>
          <a:p>
            <a:pPr eaLnBrk="1" hangingPunct="1"/>
            <a:r>
              <a:rPr lang="en-US" sz="2400" dirty="0" smtClean="0"/>
              <a:t>Review for:</a:t>
            </a:r>
          </a:p>
          <a:p>
            <a:pPr lvl="1" eaLnBrk="1" hangingPunct="1"/>
            <a:r>
              <a:rPr lang="en-US" sz="2000" dirty="0" smtClean="0"/>
              <a:t>Management purposes</a:t>
            </a:r>
          </a:p>
          <a:p>
            <a:pPr lvl="1" eaLnBrk="1" hangingPunct="1"/>
            <a:r>
              <a:rPr lang="en-US" sz="2000" dirty="0" smtClean="0"/>
              <a:t>Budgetary reasons</a:t>
            </a:r>
          </a:p>
          <a:p>
            <a:pPr lvl="1" eaLnBrk="1" hangingPunct="1"/>
            <a:r>
              <a:rPr lang="en-US" sz="2000" dirty="0" smtClean="0"/>
              <a:t>Based on the "type" of request submitted</a:t>
            </a:r>
          </a:p>
          <a:p>
            <a:pPr lvl="2" eaLnBrk="1" hangingPunct="1"/>
            <a:r>
              <a:rPr lang="en-US" sz="1800" dirty="0" smtClean="0"/>
              <a:t>Information Technology </a:t>
            </a:r>
          </a:p>
          <a:p>
            <a:pPr lvl="2" eaLnBrk="1" hangingPunct="1"/>
            <a:r>
              <a:rPr lang="en-US" sz="1800" dirty="0" smtClean="0"/>
              <a:t>Operating Capital Outlay</a:t>
            </a:r>
          </a:p>
          <a:p>
            <a:pPr lvl="2" eaLnBrk="1" hangingPunct="1"/>
            <a:r>
              <a:rPr lang="en-US" sz="1800" dirty="0" smtClean="0"/>
              <a:t>Legal Counsel</a:t>
            </a:r>
          </a:p>
          <a:p>
            <a:pPr lvl="2" eaLnBrk="1" hangingPunct="1"/>
            <a:r>
              <a:rPr lang="en-US" sz="1800" dirty="0" smtClean="0"/>
              <a:t>Telecommunications</a:t>
            </a:r>
            <a:endParaRPr lang="en-US" sz="2000" dirty="0" smtClean="0"/>
          </a:p>
        </p:txBody>
      </p:sp>
    </p:spTree>
    <p:extLst>
      <p:ext uri="{BB962C8B-B14F-4D97-AF65-F5344CB8AC3E}">
        <p14:creationId xmlns:p14="http://schemas.microsoft.com/office/powerpoint/2010/main" val="1686375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p:cNvSpPr>
            <a:spLocks noGrp="1"/>
          </p:cNvSpPr>
          <p:nvPr>
            <p:ph type="title"/>
          </p:nvPr>
        </p:nvSpPr>
        <p:spPr/>
        <p:txBody>
          <a:bodyPr/>
          <a:lstStyle/>
          <a:p>
            <a:pPr eaLnBrk="1" hangingPunct="1"/>
            <a:r>
              <a:rPr lang="en-US" sz="3200" dirty="0" smtClean="0"/>
              <a:t>Approving Requisitions</a:t>
            </a:r>
          </a:p>
        </p:txBody>
      </p:sp>
      <p:sp>
        <p:nvSpPr>
          <p:cNvPr id="35842" name="Content Placeholder 2"/>
          <p:cNvSpPr>
            <a:spLocks noGrp="1"/>
          </p:cNvSpPr>
          <p:nvPr>
            <p:ph idx="1"/>
          </p:nvPr>
        </p:nvSpPr>
        <p:spPr/>
        <p:txBody>
          <a:bodyPr/>
          <a:lstStyle/>
          <a:p>
            <a:pPr eaLnBrk="1" hangingPunct="1">
              <a:buFontTx/>
              <a:buNone/>
            </a:pPr>
            <a:r>
              <a:rPr lang="en-US" sz="2800" dirty="0" smtClean="0"/>
              <a:t>MyFloridaMarketPlace Requisition Approvers</a:t>
            </a:r>
          </a:p>
          <a:p>
            <a:pPr eaLnBrk="1" hangingPunct="1"/>
            <a:r>
              <a:rPr lang="en-US" sz="2400" dirty="0" smtClean="0"/>
              <a:t>Review that the request is necessary and appropriate.</a:t>
            </a:r>
          </a:p>
          <a:p>
            <a:pPr eaLnBrk="1" hangingPunct="1"/>
            <a:r>
              <a:rPr lang="en-US" sz="2400" dirty="0" smtClean="0"/>
              <a:t>Review should include:</a:t>
            </a:r>
          </a:p>
          <a:p>
            <a:pPr lvl="1" eaLnBrk="1" hangingPunct="1"/>
            <a:r>
              <a:rPr lang="en-US" sz="2000" dirty="0" smtClean="0"/>
              <a:t>Justification</a:t>
            </a:r>
          </a:p>
          <a:p>
            <a:pPr lvl="1" eaLnBrk="1" hangingPunct="1"/>
            <a:r>
              <a:rPr lang="en-US" sz="2000" dirty="0" smtClean="0"/>
              <a:t>Commodity Code and Object Code</a:t>
            </a:r>
          </a:p>
          <a:p>
            <a:pPr lvl="1" eaLnBrk="1" hangingPunct="1"/>
            <a:r>
              <a:rPr lang="en-US" sz="2000" dirty="0" smtClean="0"/>
              <a:t>Method of Procurement</a:t>
            </a:r>
          </a:p>
          <a:p>
            <a:pPr lvl="1" eaLnBrk="1" hangingPunct="1"/>
            <a:r>
              <a:rPr lang="en-US" sz="2000" dirty="0" smtClean="0"/>
              <a:t>State Term Contract number</a:t>
            </a:r>
          </a:p>
          <a:p>
            <a:pPr lvl="1" eaLnBrk="1" hangingPunct="1"/>
            <a:r>
              <a:rPr lang="en-US" sz="2000" dirty="0" smtClean="0"/>
              <a:t>Attachments and Comments</a:t>
            </a:r>
          </a:p>
          <a:p>
            <a:pPr lvl="1" eaLnBrk="1" hangingPunct="1"/>
            <a:endParaRPr lang="en-US" sz="2400" dirty="0" smtClean="0"/>
          </a:p>
        </p:txBody>
      </p:sp>
    </p:spTree>
    <p:extLst>
      <p:ext uri="{BB962C8B-B14F-4D97-AF65-F5344CB8AC3E}">
        <p14:creationId xmlns:p14="http://schemas.microsoft.com/office/powerpoint/2010/main" val="2979757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MyFloridaMarketPlace Overview</a:t>
            </a:r>
            <a:endParaRPr lang="en-US" dirty="0"/>
          </a:p>
        </p:txBody>
      </p:sp>
      <p:sp>
        <p:nvSpPr>
          <p:cNvPr id="5" name="Content Placeholder 4"/>
          <p:cNvSpPr>
            <a:spLocks noGrp="1"/>
          </p:cNvSpPr>
          <p:nvPr>
            <p:ph idx="1"/>
          </p:nvPr>
        </p:nvSpPr>
        <p:spPr/>
        <p:txBody>
          <a:bodyPr/>
          <a:lstStyle/>
          <a:p>
            <a:pPr>
              <a:buNone/>
            </a:pPr>
            <a:r>
              <a:rPr lang="en-US" sz="2800" u="sng" dirty="0" smtClean="0">
                <a:hlinkClick r:id="rId3"/>
              </a:rPr>
              <a:t>https://Buyer.MyFloridaMarketPlace.com/Buyer/Main</a:t>
            </a:r>
            <a:endParaRPr lang="en-US" sz="2800" dirty="0" smtClean="0"/>
          </a:p>
        </p:txBody>
      </p:sp>
      <p:pic>
        <p:nvPicPr>
          <p:cNvPr id="55297" name="Picture 1" descr="image001"/>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1026"/>
          <a:stretch/>
        </p:blipFill>
        <p:spPr bwMode="auto">
          <a:xfrm>
            <a:off x="519550" y="2133600"/>
            <a:ext cx="7848600" cy="3796145"/>
          </a:xfrm>
          <a:prstGeom prst="rect">
            <a:avLst/>
          </a:prstGeom>
          <a:noFill/>
          <a:ln w="9525">
            <a:noFill/>
            <a:miter lim="800000"/>
            <a:headEnd/>
            <a:tailEnd/>
          </a:ln>
        </p:spPr>
      </p:pic>
    </p:spTree>
    <p:extLst>
      <p:ext uri="{BB962C8B-B14F-4D97-AF65-F5344CB8AC3E}">
        <p14:creationId xmlns:p14="http://schemas.microsoft.com/office/powerpoint/2010/main" val="326865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2"/>
          <p:cNvSpPr>
            <a:spLocks noGrp="1"/>
          </p:cNvSpPr>
          <p:nvPr>
            <p:ph type="title"/>
          </p:nvPr>
        </p:nvSpPr>
        <p:spPr/>
        <p:txBody>
          <a:bodyPr/>
          <a:lstStyle/>
          <a:p>
            <a:pPr eaLnBrk="1" hangingPunct="1"/>
            <a:r>
              <a:rPr lang="en-US" sz="3200" dirty="0" smtClean="0"/>
              <a:t>Approving Requisitions</a:t>
            </a:r>
          </a:p>
        </p:txBody>
      </p:sp>
      <p:sp>
        <p:nvSpPr>
          <p:cNvPr id="36866" name="Content Placeholder 2"/>
          <p:cNvSpPr>
            <a:spLocks noGrp="1"/>
          </p:cNvSpPr>
          <p:nvPr>
            <p:ph idx="1"/>
          </p:nvPr>
        </p:nvSpPr>
        <p:spPr/>
        <p:txBody>
          <a:bodyPr/>
          <a:lstStyle/>
          <a:p>
            <a:pPr eaLnBrk="1" hangingPunct="1">
              <a:buFontTx/>
              <a:buNone/>
            </a:pPr>
            <a:r>
              <a:rPr lang="en-US" sz="2800" dirty="0" smtClean="0"/>
              <a:t>MyFloridaMarketPlace Requisition Approvers</a:t>
            </a:r>
          </a:p>
          <a:p>
            <a:pPr eaLnBrk="1" hangingPunct="1"/>
            <a:r>
              <a:rPr lang="en-US" sz="2400" dirty="0" smtClean="0"/>
              <a:t>After reviewing the requisition, you can:</a:t>
            </a:r>
          </a:p>
          <a:p>
            <a:pPr lvl="1" eaLnBrk="1" hangingPunct="1"/>
            <a:r>
              <a:rPr lang="en-US" sz="2000" dirty="0" smtClean="0"/>
              <a:t>Approve the requisition</a:t>
            </a:r>
          </a:p>
          <a:p>
            <a:pPr lvl="1" eaLnBrk="1" hangingPunct="1"/>
            <a:r>
              <a:rPr lang="en-US" sz="2000" dirty="0" smtClean="0"/>
              <a:t>Edit and change requisition before approving it</a:t>
            </a:r>
          </a:p>
          <a:p>
            <a:pPr lvl="1" eaLnBrk="1" hangingPunct="1"/>
            <a:r>
              <a:rPr lang="en-US" sz="2000" dirty="0" smtClean="0"/>
              <a:t>Deny the requisition</a:t>
            </a:r>
          </a:p>
          <a:p>
            <a:pPr lvl="2" eaLnBrk="1" hangingPunct="1"/>
            <a:r>
              <a:rPr lang="en-US" sz="2000" dirty="0" smtClean="0"/>
              <a:t>Denying a requisition sends the request back to the requester</a:t>
            </a:r>
          </a:p>
          <a:p>
            <a:pPr lvl="2" eaLnBrk="1" hangingPunct="1"/>
            <a:r>
              <a:rPr lang="en-US" sz="2000" dirty="0" smtClean="0"/>
              <a:t>When denying, include a comment about why you denied the request</a:t>
            </a:r>
          </a:p>
          <a:p>
            <a:pPr lvl="2" eaLnBrk="1" hangingPunct="1"/>
            <a:endParaRPr lang="en-US" dirty="0" smtClean="0"/>
          </a:p>
        </p:txBody>
      </p:sp>
    </p:spTree>
    <p:extLst>
      <p:ext uri="{BB962C8B-B14F-4D97-AF65-F5344CB8AC3E}">
        <p14:creationId xmlns:p14="http://schemas.microsoft.com/office/powerpoint/2010/main" val="18203946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1047" y="2964925"/>
            <a:ext cx="5669588" cy="41558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341188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Change Orders </a:t>
            </a:r>
          </a:p>
        </p:txBody>
      </p:sp>
      <p:sp>
        <p:nvSpPr>
          <p:cNvPr id="38915" name="Rectangle 3"/>
          <p:cNvSpPr>
            <a:spLocks noGrp="1" noChangeArrowheads="1"/>
          </p:cNvSpPr>
          <p:nvPr>
            <p:ph idx="1"/>
          </p:nvPr>
        </p:nvSpPr>
        <p:spPr/>
        <p:txBody>
          <a:bodyPr/>
          <a:lstStyle/>
          <a:p>
            <a:pPr eaLnBrk="1" hangingPunct="1">
              <a:spcBef>
                <a:spcPct val="0"/>
              </a:spcBef>
              <a:spcAft>
                <a:spcPts val="1200"/>
              </a:spcAft>
              <a:buFontTx/>
              <a:buNone/>
            </a:pPr>
            <a:r>
              <a:rPr lang="en-US" sz="2800" dirty="0" smtClean="0">
                <a:cs typeface="Arial" charset="0"/>
              </a:rPr>
              <a:t>Changing Approved Orders </a:t>
            </a:r>
          </a:p>
          <a:p>
            <a:pPr eaLnBrk="1" hangingPunct="1">
              <a:spcBef>
                <a:spcPct val="0"/>
              </a:spcBef>
              <a:spcAft>
                <a:spcPts val="1200"/>
              </a:spcAft>
            </a:pPr>
            <a:r>
              <a:rPr lang="en-US" sz="2400" dirty="0" smtClean="0">
                <a:cs typeface="Arial" charset="0"/>
              </a:rPr>
              <a:t>Creates a version of the requisition, represented with a V and number at the end of the requisition.</a:t>
            </a:r>
          </a:p>
          <a:p>
            <a:pPr eaLnBrk="1" hangingPunct="1">
              <a:spcBef>
                <a:spcPct val="0"/>
              </a:spcBef>
              <a:spcAft>
                <a:spcPts val="1200"/>
              </a:spcAft>
            </a:pPr>
            <a:r>
              <a:rPr lang="en-US" sz="2400" dirty="0" smtClean="0">
                <a:cs typeface="Arial" charset="0"/>
              </a:rPr>
              <a:t>Routes through the same approval flow as the original version.</a:t>
            </a:r>
          </a:p>
          <a:p>
            <a:pPr lvl="1">
              <a:spcBef>
                <a:spcPct val="0"/>
              </a:spcBef>
              <a:spcAft>
                <a:spcPts val="1200"/>
              </a:spcAft>
            </a:pPr>
            <a:r>
              <a:rPr lang="en-US" sz="2000" dirty="0" smtClean="0">
                <a:cs typeface="Arial" charset="0"/>
              </a:rPr>
              <a:t>Unless the initiator has the CO No Workflow group</a:t>
            </a:r>
          </a:p>
          <a:p>
            <a:pPr>
              <a:spcBef>
                <a:spcPct val="0"/>
              </a:spcBef>
              <a:spcAft>
                <a:spcPts val="1200"/>
              </a:spcAft>
              <a:buFont typeface="Arial" panose="020B0604020202020204" pitchFamily="34" charset="0"/>
              <a:buChar char="•"/>
            </a:pPr>
            <a:r>
              <a:rPr lang="en-US" dirty="0" smtClean="0">
                <a:cs typeface="Arial" charset="0"/>
              </a:rPr>
              <a:t>Many catalog orders do not allow change orders.</a:t>
            </a:r>
          </a:p>
          <a:p>
            <a:pPr lvl="1">
              <a:spcBef>
                <a:spcPct val="0"/>
              </a:spcBef>
              <a:spcAft>
                <a:spcPts val="1200"/>
              </a:spcAft>
            </a:pPr>
            <a:r>
              <a:rPr lang="en-US" dirty="0" smtClean="0">
                <a:solidFill>
                  <a:prstClr val="black"/>
                </a:solidFill>
                <a:cs typeface="Arial" charset="0"/>
              </a:rPr>
              <a:t>Office Depot</a:t>
            </a:r>
          </a:p>
          <a:p>
            <a:pPr lvl="1">
              <a:spcBef>
                <a:spcPct val="0"/>
              </a:spcBef>
              <a:spcAft>
                <a:spcPts val="1200"/>
              </a:spcAft>
            </a:pPr>
            <a:r>
              <a:rPr lang="en-US" dirty="0" smtClean="0">
                <a:solidFill>
                  <a:prstClr val="black"/>
                </a:solidFill>
                <a:cs typeface="Arial" charset="0"/>
              </a:rPr>
              <a:t>Staples</a:t>
            </a:r>
          </a:p>
          <a:p>
            <a:pPr lvl="1">
              <a:spcBef>
                <a:spcPct val="0"/>
              </a:spcBef>
              <a:spcAft>
                <a:spcPts val="1200"/>
              </a:spcAft>
            </a:pPr>
            <a:r>
              <a:rPr lang="en-US" dirty="0" smtClean="0">
                <a:solidFill>
                  <a:prstClr val="black"/>
                </a:solidFill>
                <a:cs typeface="Arial" charset="0"/>
              </a:rPr>
              <a:t>Mac Paper</a:t>
            </a:r>
            <a:endParaRPr lang="en-US" dirty="0">
              <a:solidFill>
                <a:prstClr val="black"/>
              </a:solidFill>
              <a:cs typeface="Arial" charset="0"/>
            </a:endParaRPr>
          </a:p>
          <a:p>
            <a:pPr lvl="1">
              <a:spcBef>
                <a:spcPct val="0"/>
              </a:spcBef>
              <a:spcAft>
                <a:spcPts val="1200"/>
              </a:spcAft>
              <a:buFont typeface="Arial" panose="020B0604020202020204" pitchFamily="34" charset="0"/>
              <a:buChar char="•"/>
            </a:pPr>
            <a:endParaRPr lang="en-US" dirty="0" smtClean="0">
              <a:cs typeface="Arial" charset="0"/>
            </a:endParaRPr>
          </a:p>
          <a:p>
            <a:pPr eaLnBrk="1" hangingPunct="1">
              <a:lnSpc>
                <a:spcPct val="90000"/>
              </a:lnSpc>
            </a:pPr>
            <a:endParaRPr lang="en-US" dirty="0" smtClean="0">
              <a:cs typeface="Arial" charset="0"/>
            </a:endParaRPr>
          </a:p>
          <a:p>
            <a:pPr lvl="1" eaLnBrk="1" hangingPunct="1">
              <a:lnSpc>
                <a:spcPct val="90000"/>
              </a:lnSpc>
              <a:buFont typeface="Wingdings" pitchFamily="2" charset="2"/>
              <a:buNone/>
            </a:pPr>
            <a:endParaRPr lang="en-US" dirty="0" smtClean="0">
              <a:cs typeface="Arial" charset="0"/>
            </a:endParaRPr>
          </a:p>
          <a:p>
            <a:pPr eaLnBrk="1" hangingPunct="1">
              <a:lnSpc>
                <a:spcPct val="90000"/>
              </a:lnSpc>
              <a:buFont typeface="Wingdings" pitchFamily="2" charset="2"/>
              <a:buNone/>
            </a:pPr>
            <a:endParaRPr lang="en-US" dirty="0" smtClean="0">
              <a:cs typeface="Arial" charset="0"/>
            </a:endParaRPr>
          </a:p>
        </p:txBody>
      </p:sp>
    </p:spTree>
    <p:custDataLst>
      <p:tags r:id="rId1"/>
    </p:custDataLst>
    <p:extLst>
      <p:ext uri="{BB962C8B-B14F-4D97-AF65-F5344CB8AC3E}">
        <p14:creationId xmlns:p14="http://schemas.microsoft.com/office/powerpoint/2010/main" val="4058556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dirty="0" smtClean="0"/>
              <a:t>Change Orders </a:t>
            </a:r>
          </a:p>
        </p:txBody>
      </p:sp>
      <p:sp>
        <p:nvSpPr>
          <p:cNvPr id="39939" name="Rectangle 3"/>
          <p:cNvSpPr>
            <a:spLocks noGrp="1" noChangeArrowheads="1"/>
          </p:cNvSpPr>
          <p:nvPr>
            <p:ph idx="1"/>
          </p:nvPr>
        </p:nvSpPr>
        <p:spPr/>
        <p:txBody>
          <a:bodyPr/>
          <a:lstStyle/>
          <a:p>
            <a:pPr eaLnBrk="1" hangingPunct="1">
              <a:lnSpc>
                <a:spcPct val="90000"/>
              </a:lnSpc>
              <a:spcBef>
                <a:spcPct val="0"/>
              </a:spcBef>
              <a:spcAft>
                <a:spcPts val="1200"/>
              </a:spcAft>
              <a:buFontTx/>
              <a:buNone/>
            </a:pPr>
            <a:r>
              <a:rPr lang="en-US" sz="2800" dirty="0" smtClean="0">
                <a:cs typeface="Arial" charset="0"/>
              </a:rPr>
              <a:t>What to Change</a:t>
            </a:r>
          </a:p>
          <a:p>
            <a:pPr eaLnBrk="1" hangingPunct="1">
              <a:lnSpc>
                <a:spcPct val="90000"/>
              </a:lnSpc>
              <a:spcBef>
                <a:spcPct val="0"/>
              </a:spcBef>
              <a:spcAft>
                <a:spcPts val="1200"/>
              </a:spcAft>
            </a:pPr>
            <a:r>
              <a:rPr lang="en-US" sz="2400" dirty="0" smtClean="0">
                <a:cs typeface="Arial" charset="0"/>
              </a:rPr>
              <a:t>You can change most information with the exception of the vendor.</a:t>
            </a:r>
          </a:p>
          <a:p>
            <a:pPr eaLnBrk="1" hangingPunct="1">
              <a:lnSpc>
                <a:spcPct val="90000"/>
              </a:lnSpc>
              <a:spcBef>
                <a:spcPct val="0"/>
              </a:spcBef>
              <a:spcAft>
                <a:spcPts val="1200"/>
              </a:spcAft>
            </a:pPr>
            <a:r>
              <a:rPr lang="en-US" sz="2400" dirty="0" smtClean="0">
                <a:cs typeface="Arial" charset="0"/>
              </a:rPr>
              <a:t>Comments are a good business practice.</a:t>
            </a:r>
          </a:p>
          <a:p>
            <a:pPr eaLnBrk="1" hangingPunct="1">
              <a:spcBef>
                <a:spcPct val="0"/>
              </a:spcBef>
              <a:spcAft>
                <a:spcPts val="1200"/>
              </a:spcAft>
            </a:pPr>
            <a:r>
              <a:rPr lang="en-US" sz="2400" dirty="0" smtClean="0">
                <a:cs typeface="Arial" charset="0"/>
              </a:rPr>
              <a:t>You may not be able to view a change button on the requisition if:</a:t>
            </a:r>
          </a:p>
          <a:p>
            <a:pPr lvl="1" eaLnBrk="1" hangingPunct="1">
              <a:spcBef>
                <a:spcPct val="0"/>
              </a:spcBef>
              <a:spcAft>
                <a:spcPts val="1200"/>
              </a:spcAft>
            </a:pPr>
            <a:r>
              <a:rPr lang="en-US" sz="2000" dirty="0" smtClean="0">
                <a:cs typeface="Arial" charset="0"/>
              </a:rPr>
              <a:t>An IR is pending FLAIR integration; or</a:t>
            </a:r>
          </a:p>
          <a:p>
            <a:pPr lvl="1" eaLnBrk="1" hangingPunct="1">
              <a:spcBef>
                <a:spcPct val="0"/>
              </a:spcBef>
              <a:spcAft>
                <a:spcPts val="1200"/>
              </a:spcAft>
            </a:pPr>
            <a:r>
              <a:rPr lang="en-US" sz="2000" dirty="0" smtClean="0">
                <a:cs typeface="Arial" charset="0"/>
              </a:rPr>
              <a:t>A change order has already been initiated on that order and is in Composing or Submitted status</a:t>
            </a:r>
          </a:p>
          <a:p>
            <a:pPr lvl="1" eaLnBrk="1" hangingPunct="1">
              <a:lnSpc>
                <a:spcPct val="90000"/>
              </a:lnSpc>
              <a:buFont typeface="Wingdings" pitchFamily="2" charset="2"/>
              <a:buNone/>
            </a:pPr>
            <a:endParaRPr lang="en-US" dirty="0" smtClean="0">
              <a:cs typeface="Arial" charset="0"/>
            </a:endParaRPr>
          </a:p>
          <a:p>
            <a:pPr eaLnBrk="1" hangingPunct="1">
              <a:lnSpc>
                <a:spcPct val="90000"/>
              </a:lnSpc>
              <a:buFont typeface="Wingdings" pitchFamily="2" charset="2"/>
              <a:buNone/>
            </a:pPr>
            <a:endParaRPr lang="en-US" dirty="0" smtClean="0">
              <a:cs typeface="Arial" charset="0"/>
            </a:endParaRPr>
          </a:p>
        </p:txBody>
      </p:sp>
    </p:spTree>
    <p:custDataLst>
      <p:tags r:id="rId1"/>
    </p:custDataLst>
    <p:extLst>
      <p:ext uri="{BB962C8B-B14F-4D97-AF65-F5344CB8AC3E}">
        <p14:creationId xmlns:p14="http://schemas.microsoft.com/office/powerpoint/2010/main" val="3021103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dirty="0" smtClean="0"/>
              <a:t>Change Orders </a:t>
            </a:r>
          </a:p>
        </p:txBody>
      </p:sp>
      <p:sp>
        <p:nvSpPr>
          <p:cNvPr id="39939" name="Rectangle 3"/>
          <p:cNvSpPr>
            <a:spLocks noGrp="1" noChangeArrowheads="1"/>
          </p:cNvSpPr>
          <p:nvPr>
            <p:ph idx="1"/>
          </p:nvPr>
        </p:nvSpPr>
        <p:spPr/>
        <p:txBody>
          <a:bodyPr/>
          <a:lstStyle/>
          <a:p>
            <a:pPr eaLnBrk="1" hangingPunct="1">
              <a:lnSpc>
                <a:spcPct val="90000"/>
              </a:lnSpc>
              <a:spcBef>
                <a:spcPct val="0"/>
              </a:spcBef>
              <a:spcAft>
                <a:spcPts val="1200"/>
              </a:spcAft>
              <a:buFontTx/>
              <a:buNone/>
            </a:pPr>
            <a:r>
              <a:rPr lang="en-US" sz="2800" dirty="0" smtClean="0">
                <a:cs typeface="Arial" charset="0"/>
              </a:rPr>
              <a:t>Why Change Orders Fail FLAIR</a:t>
            </a:r>
          </a:p>
          <a:p>
            <a:pPr eaLnBrk="1" hangingPunct="1">
              <a:lnSpc>
                <a:spcPct val="90000"/>
              </a:lnSpc>
              <a:spcBef>
                <a:spcPct val="0"/>
              </a:spcBef>
              <a:spcAft>
                <a:spcPts val="1200"/>
              </a:spcAft>
            </a:pPr>
            <a:r>
              <a:rPr lang="en-US" sz="2400" dirty="0" smtClean="0">
                <a:cs typeface="Arial" charset="0"/>
              </a:rPr>
              <a:t>Password not on file.</a:t>
            </a:r>
          </a:p>
          <a:p>
            <a:pPr eaLnBrk="1" hangingPunct="1">
              <a:lnSpc>
                <a:spcPct val="90000"/>
              </a:lnSpc>
              <a:spcBef>
                <a:spcPct val="0"/>
              </a:spcBef>
              <a:spcAft>
                <a:spcPts val="1200"/>
              </a:spcAft>
            </a:pPr>
            <a:r>
              <a:rPr lang="en-US" sz="2400" dirty="0" smtClean="0">
                <a:cs typeface="Arial" charset="0"/>
              </a:rPr>
              <a:t>Payments made directly in FLAIR.</a:t>
            </a:r>
          </a:p>
          <a:p>
            <a:pPr eaLnBrk="1" hangingPunct="1">
              <a:lnSpc>
                <a:spcPct val="90000"/>
              </a:lnSpc>
              <a:spcBef>
                <a:spcPct val="0"/>
              </a:spcBef>
              <a:spcAft>
                <a:spcPts val="1200"/>
              </a:spcAft>
            </a:pPr>
            <a:r>
              <a:rPr lang="en-US" sz="2400" dirty="0" smtClean="0">
                <a:cs typeface="Arial" charset="0"/>
              </a:rPr>
              <a:t>Encumbrance not on file.</a:t>
            </a:r>
          </a:p>
          <a:p>
            <a:pPr eaLnBrk="1" hangingPunct="1">
              <a:lnSpc>
                <a:spcPct val="90000"/>
              </a:lnSpc>
              <a:spcBef>
                <a:spcPct val="0"/>
              </a:spcBef>
              <a:spcAft>
                <a:spcPts val="1200"/>
              </a:spcAft>
            </a:pPr>
            <a:r>
              <a:rPr lang="en-US" dirty="0" smtClean="0">
                <a:cs typeface="Arial" charset="0"/>
              </a:rPr>
              <a:t>Invalid Object Code Category combination</a:t>
            </a:r>
            <a:endParaRPr lang="en-US" sz="2400" dirty="0" smtClean="0">
              <a:cs typeface="Arial" charset="0"/>
            </a:endParaRPr>
          </a:p>
          <a:p>
            <a:pPr lvl="1" eaLnBrk="1" hangingPunct="1">
              <a:lnSpc>
                <a:spcPct val="90000"/>
              </a:lnSpc>
              <a:buFont typeface="Wingdings" pitchFamily="2" charset="2"/>
              <a:buNone/>
            </a:pPr>
            <a:endParaRPr lang="en-US" dirty="0" smtClean="0">
              <a:cs typeface="Arial" charset="0"/>
            </a:endParaRPr>
          </a:p>
          <a:p>
            <a:pPr eaLnBrk="1" hangingPunct="1">
              <a:lnSpc>
                <a:spcPct val="90000"/>
              </a:lnSpc>
              <a:buFont typeface="Wingdings" pitchFamily="2" charset="2"/>
              <a:buNone/>
            </a:pPr>
            <a:endParaRPr lang="en-US" dirty="0" smtClean="0">
              <a:cs typeface="Arial" charset="0"/>
            </a:endParaRPr>
          </a:p>
        </p:txBody>
      </p:sp>
    </p:spTree>
    <p:custDataLst>
      <p:tags r:id="rId1"/>
    </p:custDataLst>
    <p:extLst>
      <p:ext uri="{BB962C8B-B14F-4D97-AF65-F5344CB8AC3E}">
        <p14:creationId xmlns:p14="http://schemas.microsoft.com/office/powerpoint/2010/main" val="32824127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1047" y="3339010"/>
            <a:ext cx="5669588" cy="41558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9118909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Receiving Commodities </a:t>
            </a:r>
            <a:endParaRPr lang="en-US" sz="3200" dirty="0"/>
          </a:p>
        </p:txBody>
      </p:sp>
      <p:sp>
        <p:nvSpPr>
          <p:cNvPr id="3" name="Content Placeholder 2"/>
          <p:cNvSpPr>
            <a:spLocks noGrp="1"/>
          </p:cNvSpPr>
          <p:nvPr>
            <p:ph idx="1"/>
          </p:nvPr>
        </p:nvSpPr>
        <p:spPr/>
        <p:txBody>
          <a:bodyPr/>
          <a:lstStyle/>
          <a:p>
            <a:pPr marL="0" indent="0">
              <a:buNone/>
            </a:pPr>
            <a:r>
              <a:rPr lang="en-US" sz="2800" dirty="0" smtClean="0"/>
              <a:t>Receiving is the process an agency uses to record the delivery of goods and/or services</a:t>
            </a:r>
          </a:p>
          <a:p>
            <a:r>
              <a:rPr lang="en-US" sz="2400" dirty="0" smtClean="0"/>
              <a:t>Section 215.422, Florida Statutes, requires that agencies inspect and approve goods and/or services within five calendar days of the physical receipt.</a:t>
            </a:r>
          </a:p>
          <a:p>
            <a:r>
              <a:rPr lang="en-US" sz="2400" dirty="0" smtClean="0"/>
              <a:t>Commodity purchase orders generate receipts in MyFloridaMarketPlace.</a:t>
            </a:r>
          </a:p>
          <a:p>
            <a:pPr>
              <a:spcAft>
                <a:spcPts val="600"/>
              </a:spcAft>
            </a:pPr>
            <a:r>
              <a:rPr lang="en-US" sz="2400" dirty="0" smtClean="0"/>
              <a:t>Two types of </a:t>
            </a:r>
            <a:r>
              <a:rPr lang="en-US" dirty="0" smtClean="0"/>
              <a:t>product </a:t>
            </a:r>
            <a:r>
              <a:rPr lang="en-US" sz="2400" dirty="0" smtClean="0"/>
              <a:t>receiving:</a:t>
            </a:r>
          </a:p>
          <a:p>
            <a:pPr lvl="1">
              <a:spcBef>
                <a:spcPts val="0"/>
              </a:spcBef>
              <a:spcAft>
                <a:spcPts val="600"/>
              </a:spcAft>
            </a:pPr>
            <a:r>
              <a:rPr lang="en-US" sz="2000" dirty="0" smtClean="0"/>
              <a:t>Desktop:  requester completes receipt</a:t>
            </a:r>
          </a:p>
          <a:p>
            <a:pPr lvl="1">
              <a:spcBef>
                <a:spcPts val="0"/>
              </a:spcBef>
              <a:spcAft>
                <a:spcPts val="600"/>
              </a:spcAft>
            </a:pPr>
            <a:r>
              <a:rPr lang="en-US" sz="2000" dirty="0" smtClean="0"/>
              <a:t>Central:  more than one team member receives for an entire office or group of offices</a:t>
            </a:r>
          </a:p>
        </p:txBody>
      </p:sp>
    </p:spTree>
    <p:extLst>
      <p:ext uri="{BB962C8B-B14F-4D97-AF65-F5344CB8AC3E}">
        <p14:creationId xmlns:p14="http://schemas.microsoft.com/office/powerpoint/2010/main" val="841708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Receiving Commodities </a:t>
            </a:r>
            <a:endParaRPr lang="en-US" sz="3200" dirty="0"/>
          </a:p>
        </p:txBody>
      </p:sp>
      <p:sp>
        <p:nvSpPr>
          <p:cNvPr id="3" name="Content Placeholder 2"/>
          <p:cNvSpPr>
            <a:spLocks noGrp="1"/>
          </p:cNvSpPr>
          <p:nvPr>
            <p:ph idx="1"/>
          </p:nvPr>
        </p:nvSpPr>
        <p:spPr/>
        <p:txBody>
          <a:bodyPr/>
          <a:lstStyle/>
          <a:p>
            <a:pPr marL="0" indent="0">
              <a:buNone/>
            </a:pPr>
            <a:r>
              <a:rPr lang="en-US" sz="2800" dirty="0" smtClean="0"/>
              <a:t>Receipt facts:</a:t>
            </a:r>
          </a:p>
          <a:p>
            <a:pPr>
              <a:spcBef>
                <a:spcPts val="0"/>
              </a:spcBef>
              <a:buFont typeface="Arial" pitchFamily="34" charset="0"/>
              <a:buChar char="•"/>
            </a:pPr>
            <a:r>
              <a:rPr lang="en-US" dirty="0" smtClean="0"/>
              <a:t>MFMP places a blank receipt</a:t>
            </a:r>
            <a:r>
              <a:rPr lang="en-US" sz="2400" dirty="0" smtClean="0"/>
              <a:t> in composing status when the order is approved.</a:t>
            </a:r>
          </a:p>
          <a:p>
            <a:pPr>
              <a:spcBef>
                <a:spcPts val="0"/>
              </a:spcBef>
              <a:buFont typeface="Arial" pitchFamily="34" charset="0"/>
              <a:buChar char="•"/>
            </a:pPr>
            <a:r>
              <a:rPr lang="en-US" sz="2400" dirty="0" smtClean="0"/>
              <a:t>Partial receipt of product or service causes the receipt to remain open until Requester or Central Receiver: </a:t>
            </a:r>
          </a:p>
          <a:p>
            <a:pPr lvl="1">
              <a:spcBef>
                <a:spcPts val="0"/>
              </a:spcBef>
              <a:buFont typeface="Gill Sans MT" pitchFamily="34" charset="0"/>
              <a:buChar char="–"/>
            </a:pPr>
            <a:r>
              <a:rPr lang="en-US" sz="2000" dirty="0"/>
              <a:t>R</a:t>
            </a:r>
            <a:r>
              <a:rPr lang="en-US" sz="2000" dirty="0" smtClean="0"/>
              <a:t>eceives order in full</a:t>
            </a:r>
          </a:p>
          <a:p>
            <a:pPr lvl="1">
              <a:spcBef>
                <a:spcPts val="0"/>
              </a:spcBef>
              <a:buFont typeface="Gill Sans MT" pitchFamily="34" charset="0"/>
              <a:buChar char="–"/>
            </a:pPr>
            <a:r>
              <a:rPr lang="en-US" sz="2000" dirty="0" smtClean="0"/>
              <a:t>Selects the "Close Receipt" radio button</a:t>
            </a:r>
          </a:p>
          <a:p>
            <a:pPr>
              <a:spcBef>
                <a:spcPts val="0"/>
              </a:spcBef>
              <a:buFont typeface="Arial" pitchFamily="34" charset="0"/>
              <a:buChar char="•"/>
            </a:pPr>
            <a:r>
              <a:rPr lang="en-US" sz="2400" dirty="0" smtClean="0"/>
              <a:t>When a partial receipt is completed a new receipt is placed in "Composing" status</a:t>
            </a:r>
          </a:p>
          <a:p>
            <a:pPr>
              <a:spcBef>
                <a:spcPts val="0"/>
              </a:spcBef>
              <a:buFont typeface="Arial" pitchFamily="34" charset="0"/>
              <a:buChar char="•"/>
            </a:pPr>
            <a:r>
              <a:rPr lang="en-US" sz="2400" dirty="0" smtClean="0"/>
              <a:t>When you complete a receipt the </a:t>
            </a:r>
            <a:r>
              <a:rPr lang="en-US" dirty="0"/>
              <a:t>o</a:t>
            </a:r>
            <a:r>
              <a:rPr lang="en-US" sz="2400" dirty="0" smtClean="0"/>
              <a:t>rder reflects a status of Receiving </a:t>
            </a:r>
            <a:r>
              <a:rPr lang="en-US" dirty="0" smtClean="0"/>
              <a:t>in the system</a:t>
            </a:r>
            <a:endParaRPr lang="en-US" sz="2400" dirty="0" smtClean="0"/>
          </a:p>
        </p:txBody>
      </p:sp>
    </p:spTree>
    <p:extLst>
      <p:ext uri="{BB962C8B-B14F-4D97-AF65-F5344CB8AC3E}">
        <p14:creationId xmlns:p14="http://schemas.microsoft.com/office/powerpoint/2010/main" val="2679026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Receiving Commodities </a:t>
            </a:r>
            <a:endParaRPr lang="en-US" sz="3200" dirty="0"/>
          </a:p>
        </p:txBody>
      </p:sp>
      <p:sp>
        <p:nvSpPr>
          <p:cNvPr id="3" name="Content Placeholder 2"/>
          <p:cNvSpPr>
            <a:spLocks noGrp="1"/>
          </p:cNvSpPr>
          <p:nvPr>
            <p:ph idx="1"/>
          </p:nvPr>
        </p:nvSpPr>
        <p:spPr/>
        <p:txBody>
          <a:bodyPr/>
          <a:lstStyle/>
          <a:p>
            <a:pPr marL="0" indent="0">
              <a:buNone/>
            </a:pPr>
            <a:r>
              <a:rPr lang="en-US" sz="2800" dirty="0" smtClean="0"/>
              <a:t>Services Require Approval</a:t>
            </a:r>
            <a:endParaRPr lang="en-US" sz="2400" dirty="0" smtClean="0"/>
          </a:p>
          <a:p>
            <a:r>
              <a:rPr lang="en-US" sz="2400" dirty="0" smtClean="0"/>
              <a:t>MyFloridaMarketPlace routes the IR to the requester or On Behalf Of for requisitions with service commodity codes.</a:t>
            </a:r>
          </a:p>
          <a:p>
            <a:pPr marL="0" indent="0">
              <a:buNone/>
            </a:pPr>
            <a:endParaRPr lang="en-US" sz="2400" dirty="0" smtClean="0"/>
          </a:p>
          <a:p>
            <a:r>
              <a:rPr lang="en-US" sz="2400" dirty="0" smtClean="0"/>
              <a:t>Customer approves the IR to show that the agency received services.</a:t>
            </a:r>
          </a:p>
          <a:p>
            <a:pPr lvl="1"/>
            <a:r>
              <a:rPr lang="en-US" sz="2000" dirty="0" smtClean="0"/>
              <a:t>Finance and Accounting staff can process the invoice for payment</a:t>
            </a:r>
          </a:p>
          <a:p>
            <a:endParaRPr lang="en-US" sz="2800" dirty="0"/>
          </a:p>
        </p:txBody>
      </p:sp>
    </p:spTree>
    <p:extLst>
      <p:ext uri="{BB962C8B-B14F-4D97-AF65-F5344CB8AC3E}">
        <p14:creationId xmlns:p14="http://schemas.microsoft.com/office/powerpoint/2010/main" val="3809749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5" name="Picture 3"/>
          <p:cNvPicPr>
            <a:picLocks noChangeAspect="1" noChangeArrowheads="1"/>
          </p:cNvPicPr>
          <p:nvPr/>
        </p:nvPicPr>
        <p:blipFill>
          <a:blip r:embed="rId3" cstate="screen"/>
          <a:srcRect/>
          <a:stretch>
            <a:fillRect/>
          </a:stretch>
        </p:blipFill>
        <p:spPr bwMode="auto">
          <a:xfrm>
            <a:off x="3886200" y="2777824"/>
            <a:ext cx="5080000" cy="2991173"/>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Receiving Commodities </a:t>
            </a:r>
            <a:endParaRPr lang="en-US" sz="3200" dirty="0"/>
          </a:p>
        </p:txBody>
      </p:sp>
      <p:sp>
        <p:nvSpPr>
          <p:cNvPr id="5" name="TextBox 4"/>
          <p:cNvSpPr txBox="1"/>
          <p:nvPr/>
        </p:nvSpPr>
        <p:spPr>
          <a:xfrm>
            <a:off x="207820" y="997515"/>
            <a:ext cx="8534400" cy="1409617"/>
          </a:xfrm>
          <a:prstGeom prst="rect">
            <a:avLst/>
          </a:prstGeom>
          <a:noFill/>
        </p:spPr>
        <p:txBody>
          <a:bodyPr wrap="square" rtlCol="0">
            <a:spAutoFit/>
          </a:bodyPr>
          <a:lstStyle/>
          <a:p>
            <a:pPr fontAlgn="base">
              <a:spcBef>
                <a:spcPct val="20000"/>
              </a:spcBef>
              <a:spcAft>
                <a:spcPct val="0"/>
              </a:spcAft>
            </a:pPr>
            <a:r>
              <a:rPr lang="en-US" sz="2800" dirty="0" smtClean="0">
                <a:latin typeface="Calibri" panose="020F0502020204030204" pitchFamily="34" charset="0"/>
              </a:rPr>
              <a:t>Complete a Receipt</a:t>
            </a:r>
          </a:p>
          <a:p>
            <a:pPr marL="342900" indent="-342900" fontAlgn="base">
              <a:spcBef>
                <a:spcPct val="20000"/>
              </a:spcBef>
              <a:spcAft>
                <a:spcPct val="0"/>
              </a:spcAft>
              <a:buFontTx/>
              <a:buChar char="•"/>
            </a:pPr>
            <a:r>
              <a:rPr lang="en-US" sz="2400" dirty="0" smtClean="0">
                <a:latin typeface="Calibri" panose="020F0502020204030204" pitchFamily="34" charset="0"/>
              </a:rPr>
              <a:t>Click </a:t>
            </a:r>
            <a:r>
              <a:rPr lang="en-US" sz="2400" dirty="0">
                <a:latin typeface="Calibri" panose="020F0502020204030204" pitchFamily="34" charset="0"/>
              </a:rPr>
              <a:t>Receive under </a:t>
            </a:r>
            <a:r>
              <a:rPr lang="en-US" sz="2400" dirty="0" smtClean="0">
                <a:latin typeface="Calibri" panose="020F0502020204030204" pitchFamily="34" charset="0"/>
              </a:rPr>
              <a:t>Manage on the Dashboard.</a:t>
            </a:r>
            <a:endParaRPr lang="en-US" sz="2400" dirty="0">
              <a:latin typeface="Calibri" panose="020F0502020204030204" pitchFamily="34" charset="0"/>
            </a:endParaRPr>
          </a:p>
          <a:p>
            <a:pPr marL="342900" indent="-342900" fontAlgn="base">
              <a:spcBef>
                <a:spcPct val="20000"/>
              </a:spcBef>
              <a:spcAft>
                <a:spcPct val="0"/>
              </a:spcAft>
              <a:buFontTx/>
              <a:buChar char="•"/>
            </a:pPr>
            <a:r>
              <a:rPr lang="en-US" sz="2400" dirty="0">
                <a:latin typeface="Calibri" panose="020F0502020204030204" pitchFamily="34" charset="0"/>
              </a:rPr>
              <a:t>Search for the order you need to receive </a:t>
            </a:r>
            <a:r>
              <a:rPr lang="en-US" sz="2400" dirty="0" smtClean="0">
                <a:latin typeface="Calibri" panose="020F0502020204030204" pitchFamily="34" charset="0"/>
              </a:rPr>
              <a:t>against.</a:t>
            </a:r>
            <a:endParaRPr lang="en-US" sz="2400" dirty="0">
              <a:latin typeface="Calibri" panose="020F0502020204030204" pitchFamily="34" charset="0"/>
            </a:endParaRPr>
          </a:p>
        </p:txBody>
      </p:sp>
      <p:pic>
        <p:nvPicPr>
          <p:cNvPr id="192514" name="Picture 2"/>
          <p:cNvPicPr>
            <a:picLocks noChangeAspect="1" noChangeArrowheads="1"/>
          </p:cNvPicPr>
          <p:nvPr/>
        </p:nvPicPr>
        <p:blipFill>
          <a:blip r:embed="rId4" cstate="screen"/>
          <a:srcRect/>
          <a:stretch>
            <a:fillRect/>
          </a:stretch>
        </p:blipFill>
        <p:spPr bwMode="auto">
          <a:xfrm>
            <a:off x="221457" y="2777825"/>
            <a:ext cx="3436143" cy="2916393"/>
          </a:xfrm>
          <a:prstGeom prst="rect">
            <a:avLst/>
          </a:prstGeom>
          <a:noFill/>
          <a:ln w="9525">
            <a:noFill/>
            <a:miter lim="800000"/>
            <a:headEnd/>
            <a:tailEnd/>
          </a:ln>
        </p:spPr>
      </p:pic>
      <p:cxnSp>
        <p:nvCxnSpPr>
          <p:cNvPr id="7" name="Straight Arrow Connector 6"/>
          <p:cNvCxnSpPr/>
          <p:nvPr/>
        </p:nvCxnSpPr>
        <p:spPr>
          <a:xfrm flipH="1" flipV="1">
            <a:off x="1762967" y="5149219"/>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437" t="32837" r="79982" b="55777"/>
          <a:stretch/>
        </p:blipFill>
        <p:spPr bwMode="auto">
          <a:xfrm>
            <a:off x="5791201" y="4114368"/>
            <a:ext cx="1099454" cy="832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flipV="1">
            <a:off x="7280817" y="4417835"/>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565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4"/>
          <p:cNvPicPr>
            <a:picLocks noChangeAspect="1" noChangeArrowheads="1"/>
          </p:cNvPicPr>
          <p:nvPr/>
        </p:nvPicPr>
        <p:blipFill rotWithShape="1">
          <a:blip r:embed="rId3">
            <a:extLst>
              <a:ext uri="{28A0092B-C50C-407E-A947-70E740481C1C}">
                <a14:useLocalDpi xmlns:a14="http://schemas.microsoft.com/office/drawing/2010/main" val="0"/>
              </a:ext>
            </a:extLst>
          </a:blip>
          <a:srcRect l="1443" b="30795"/>
          <a:stretch/>
        </p:blipFill>
        <p:spPr bwMode="auto">
          <a:xfrm>
            <a:off x="258507" y="1966870"/>
            <a:ext cx="8740018" cy="4120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1725" y="1092523"/>
            <a:ext cx="8686800" cy="523220"/>
          </a:xfrm>
          <a:prstGeom prst="rect">
            <a:avLst/>
          </a:prstGeom>
          <a:noFill/>
        </p:spPr>
        <p:txBody>
          <a:bodyPr wrap="square" rtlCol="0">
            <a:spAutoFit/>
          </a:bodyPr>
          <a:lstStyle/>
          <a:p>
            <a:pPr fontAlgn="base">
              <a:spcBef>
                <a:spcPct val="0"/>
              </a:spcBef>
              <a:spcAft>
                <a:spcPct val="0"/>
              </a:spcAft>
            </a:pPr>
            <a:r>
              <a:rPr lang="en-US" sz="2800" dirty="0">
                <a:latin typeface="Calibri" panose="020F0502020204030204" pitchFamily="34" charset="0"/>
              </a:rPr>
              <a:t>Customizable Dashboard</a:t>
            </a:r>
          </a:p>
        </p:txBody>
      </p:sp>
      <p:cxnSp>
        <p:nvCxnSpPr>
          <p:cNvPr id="8" name="Straight Arrow Connector 7"/>
          <p:cNvCxnSpPr/>
          <p:nvPr/>
        </p:nvCxnSpPr>
        <p:spPr>
          <a:xfrm rot="10800000">
            <a:off x="3245645" y="4330205"/>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a:off x="6324605" y="4331794"/>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5943605" y="3365067"/>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a:off x="5888185" y="2894012"/>
            <a:ext cx="762000" cy="1588"/>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11725" y="2810323"/>
            <a:ext cx="1792846" cy="327702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
        <p:nvSpPr>
          <p:cNvPr id="15" name="Title 1"/>
          <p:cNvSpPr>
            <a:spLocks noGrp="1"/>
          </p:cNvSpPr>
          <p:nvPr>
            <p:ph type="title"/>
          </p:nvPr>
        </p:nvSpPr>
        <p:spPr/>
        <p:txBody>
          <a:bodyPr/>
          <a:lstStyle/>
          <a:p>
            <a:r>
              <a:rPr lang="en-US" dirty="0" smtClean="0"/>
              <a:t>MyFloridaMarketPlace Overview</a:t>
            </a:r>
            <a:endParaRPr lang="en-US" dirty="0"/>
          </a:p>
        </p:txBody>
      </p:sp>
    </p:spTree>
    <p:extLst>
      <p:ext uri="{BB962C8B-B14F-4D97-AF65-F5344CB8AC3E}">
        <p14:creationId xmlns:p14="http://schemas.microsoft.com/office/powerpoint/2010/main" val="24513037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smtClean="0"/>
              <a:t>Receiving Commodities </a:t>
            </a:r>
            <a:endParaRPr lang="en-US" sz="3200" dirty="0"/>
          </a:p>
        </p:txBody>
      </p:sp>
      <p:sp>
        <p:nvSpPr>
          <p:cNvPr id="3" name="Content Placeholder 2"/>
          <p:cNvSpPr>
            <a:spLocks noGrp="1"/>
          </p:cNvSpPr>
          <p:nvPr>
            <p:ph idx="1"/>
          </p:nvPr>
        </p:nvSpPr>
        <p:spPr/>
        <p:txBody>
          <a:bodyPr/>
          <a:lstStyle/>
          <a:p>
            <a:pPr marL="0" indent="0">
              <a:buNone/>
            </a:pPr>
            <a:r>
              <a:rPr lang="en-US" sz="2800" dirty="0" smtClean="0"/>
              <a:t>Complete a Receipt</a:t>
            </a:r>
          </a:p>
          <a:p>
            <a:r>
              <a:rPr lang="en-US" sz="2400" dirty="0" smtClean="0"/>
              <a:t>Enter the number of items received.</a:t>
            </a:r>
          </a:p>
          <a:p>
            <a:r>
              <a:rPr lang="en-US" sz="2400" dirty="0" smtClean="0"/>
              <a:t>Enter the date you </a:t>
            </a:r>
            <a:r>
              <a:rPr lang="en-US" sz="2400" b="1" dirty="0" smtClean="0"/>
              <a:t>received</a:t>
            </a:r>
            <a:r>
              <a:rPr lang="en-US" sz="2400" dirty="0" smtClean="0"/>
              <a:t> them.</a:t>
            </a:r>
          </a:p>
          <a:p>
            <a:endParaRPr lang="en-US" sz="2800" dirty="0"/>
          </a:p>
        </p:txBody>
      </p:sp>
      <p:pic>
        <p:nvPicPr>
          <p:cNvPr id="1026" name="Picture 2"/>
          <p:cNvPicPr>
            <a:picLocks noChangeAspect="1" noChangeArrowheads="1"/>
          </p:cNvPicPr>
          <p:nvPr/>
        </p:nvPicPr>
        <p:blipFill>
          <a:blip r:embed="rId3" cstate="screen"/>
          <a:srcRect/>
          <a:stretch>
            <a:fillRect/>
          </a:stretch>
        </p:blipFill>
        <p:spPr bwMode="auto">
          <a:xfrm>
            <a:off x="990600" y="2828210"/>
            <a:ext cx="6324600" cy="2866001"/>
          </a:xfrm>
          <a:prstGeom prst="rect">
            <a:avLst/>
          </a:prstGeom>
          <a:noFill/>
          <a:ln w="9525">
            <a:noFill/>
            <a:miter lim="800000"/>
            <a:headEnd/>
            <a:tailEnd/>
          </a:ln>
        </p:spPr>
      </p:pic>
      <p:sp>
        <p:nvSpPr>
          <p:cNvPr id="5" name="Rectangle 4"/>
          <p:cNvSpPr/>
          <p:nvPr/>
        </p:nvSpPr>
        <p:spPr>
          <a:xfrm>
            <a:off x="4620320" y="4002208"/>
            <a:ext cx="2549913" cy="518003"/>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87311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smtClean="0"/>
              <a:t>Receiving Commodities </a:t>
            </a:r>
            <a:endParaRPr lang="en-US" sz="3200" dirty="0"/>
          </a:p>
        </p:txBody>
      </p:sp>
      <p:sp>
        <p:nvSpPr>
          <p:cNvPr id="3" name="Content Placeholder 2"/>
          <p:cNvSpPr>
            <a:spLocks noGrp="1"/>
          </p:cNvSpPr>
          <p:nvPr>
            <p:ph idx="1"/>
          </p:nvPr>
        </p:nvSpPr>
        <p:spPr/>
        <p:txBody>
          <a:bodyPr/>
          <a:lstStyle/>
          <a:p>
            <a:pPr marL="0" indent="0">
              <a:buNone/>
            </a:pPr>
            <a:r>
              <a:rPr lang="en-US" sz="2800" dirty="0" smtClean="0"/>
              <a:t>Complete Receipt</a:t>
            </a:r>
          </a:p>
          <a:p>
            <a:r>
              <a:rPr lang="en-US" sz="2400" dirty="0" smtClean="0"/>
              <a:t>Close Order</a:t>
            </a:r>
          </a:p>
          <a:p>
            <a:pPr lvl="1"/>
            <a:r>
              <a:rPr lang="en-US" sz="2000" dirty="0" smtClean="0"/>
              <a:t>Yes</a:t>
            </a:r>
          </a:p>
          <a:p>
            <a:pPr lvl="1"/>
            <a:r>
              <a:rPr lang="en-US" sz="2000" dirty="0" smtClean="0"/>
              <a:t>No</a:t>
            </a:r>
          </a:p>
          <a:p>
            <a:r>
              <a:rPr lang="en-US" sz="2400" dirty="0" smtClean="0"/>
              <a:t>Comments</a:t>
            </a:r>
          </a:p>
        </p:txBody>
      </p:sp>
      <p:pic>
        <p:nvPicPr>
          <p:cNvPr id="2050" name="Picture 2"/>
          <p:cNvPicPr>
            <a:picLocks noChangeAspect="1" noChangeArrowheads="1"/>
          </p:cNvPicPr>
          <p:nvPr/>
        </p:nvPicPr>
        <p:blipFill>
          <a:blip r:embed="rId3" cstate="screen"/>
          <a:srcRect/>
          <a:stretch>
            <a:fillRect/>
          </a:stretch>
        </p:blipFill>
        <p:spPr bwMode="auto">
          <a:xfrm>
            <a:off x="2436894" y="2140527"/>
            <a:ext cx="6452558" cy="3352800"/>
          </a:xfrm>
          <a:prstGeom prst="rect">
            <a:avLst/>
          </a:prstGeom>
          <a:noFill/>
          <a:ln w="9525">
            <a:noFill/>
            <a:miter lim="800000"/>
            <a:headEnd/>
            <a:tailEnd/>
          </a:ln>
        </p:spPr>
      </p:pic>
      <p:sp>
        <p:nvSpPr>
          <p:cNvPr id="5" name="Rectangle 4"/>
          <p:cNvSpPr/>
          <p:nvPr/>
        </p:nvSpPr>
        <p:spPr>
          <a:xfrm>
            <a:off x="3248722" y="3076683"/>
            <a:ext cx="4378712" cy="1249990"/>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cxnSp>
        <p:nvCxnSpPr>
          <p:cNvPr id="6" name="Straight Arrow Connector 5"/>
          <p:cNvCxnSpPr/>
          <p:nvPr/>
        </p:nvCxnSpPr>
        <p:spPr>
          <a:xfrm flipH="1">
            <a:off x="4285583" y="2542615"/>
            <a:ext cx="910889" cy="2244"/>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787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1047" y="3726950"/>
            <a:ext cx="5669588" cy="41558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9118909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Approving Services</a:t>
            </a:r>
            <a:endParaRPr lang="en-US" sz="3200" dirty="0"/>
          </a:p>
        </p:txBody>
      </p:sp>
      <p:sp>
        <p:nvSpPr>
          <p:cNvPr id="3" name="Content Placeholder 2"/>
          <p:cNvSpPr>
            <a:spLocks noGrp="1"/>
          </p:cNvSpPr>
          <p:nvPr>
            <p:ph idx="1"/>
          </p:nvPr>
        </p:nvSpPr>
        <p:spPr>
          <a:xfrm>
            <a:off x="304800" y="1066800"/>
            <a:ext cx="8229600" cy="4884057"/>
          </a:xfrm>
        </p:spPr>
        <p:txBody>
          <a:bodyPr/>
          <a:lstStyle/>
          <a:p>
            <a:pPr marL="0" indent="0">
              <a:buNone/>
            </a:pPr>
            <a:r>
              <a:rPr lang="en-US" sz="2800" dirty="0" smtClean="0"/>
              <a:t>Approve to "receive" services</a:t>
            </a:r>
          </a:p>
          <a:p>
            <a:r>
              <a:rPr lang="en-US" sz="2400" dirty="0" smtClean="0"/>
              <a:t>Customers approve the Invoice </a:t>
            </a:r>
            <a:r>
              <a:rPr lang="en-US" sz="2400" dirty="0"/>
              <a:t>R</a:t>
            </a:r>
            <a:r>
              <a:rPr lang="en-US" sz="2400" dirty="0" smtClean="0"/>
              <a:t>econciliation to indicate they receive services.</a:t>
            </a:r>
          </a:p>
          <a:p>
            <a:pPr lvl="1"/>
            <a:r>
              <a:rPr lang="en-US" sz="2000" dirty="0" smtClean="0"/>
              <a:t>This applies to all requisitions which contain a service type commodity code.</a:t>
            </a:r>
          </a:p>
          <a:p>
            <a:r>
              <a:rPr lang="en-US" dirty="0" smtClean="0"/>
              <a:t>When approving services, make sure you comply to all of the DFS rules for services which includes the completion of a contractual services summary form, contract manager statement or FACTS summary form.</a:t>
            </a:r>
          </a:p>
          <a:p>
            <a:pPr lvl="1"/>
            <a:r>
              <a:rPr lang="en-US" dirty="0" smtClean="0"/>
              <a:t>For more information see </a:t>
            </a:r>
          </a:p>
          <a:p>
            <a:pPr lvl="2"/>
            <a:r>
              <a:rPr lang="en-US" dirty="0" smtClean="0"/>
              <a:t>DFS CFO Memorandum 2012-2013 </a:t>
            </a:r>
            <a:r>
              <a:rPr lang="en-US" dirty="0" smtClean="0">
                <a:hlinkClick r:id="rId3" action="ppaction://hlinkfile"/>
              </a:rPr>
              <a:t>01</a:t>
            </a:r>
            <a:r>
              <a:rPr lang="en-US" dirty="0" smtClean="0"/>
              <a:t>.</a:t>
            </a:r>
          </a:p>
          <a:p>
            <a:pPr lvl="2"/>
            <a:r>
              <a:rPr lang="en-US" dirty="0">
                <a:hlinkClick r:id="rId4"/>
              </a:rPr>
              <a:t>http://</a:t>
            </a:r>
            <a:r>
              <a:rPr lang="en-US" dirty="0" smtClean="0">
                <a:hlinkClick r:id="rId4"/>
              </a:rPr>
              <a:t>www.myfloridacfo.com/Division/AA/Memos</a:t>
            </a:r>
            <a:endParaRPr lang="en-US" dirty="0" smtClean="0"/>
          </a:p>
          <a:p>
            <a:pPr marL="457200" lvl="1" indent="0">
              <a:buNone/>
            </a:pPr>
            <a:endParaRPr lang="en-US" dirty="0" smtClean="0"/>
          </a:p>
          <a:p>
            <a:pPr marL="0" indent="0">
              <a:buNone/>
            </a:pPr>
            <a:endParaRPr lang="en-US" dirty="0"/>
          </a:p>
        </p:txBody>
      </p:sp>
    </p:spTree>
    <p:extLst>
      <p:ext uri="{BB962C8B-B14F-4D97-AF65-F5344CB8AC3E}">
        <p14:creationId xmlns:p14="http://schemas.microsoft.com/office/powerpoint/2010/main" val="1039741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Approving Services</a:t>
            </a:r>
            <a:endParaRPr lang="en-US" sz="3200" dirty="0"/>
          </a:p>
        </p:txBody>
      </p:sp>
      <p:sp>
        <p:nvSpPr>
          <p:cNvPr id="3" name="Content Placeholder 2"/>
          <p:cNvSpPr>
            <a:spLocks noGrp="1"/>
          </p:cNvSpPr>
          <p:nvPr>
            <p:ph idx="1"/>
          </p:nvPr>
        </p:nvSpPr>
        <p:spPr>
          <a:xfrm>
            <a:off x="304799" y="1066800"/>
            <a:ext cx="8494031" cy="4525963"/>
          </a:xfrm>
        </p:spPr>
        <p:txBody>
          <a:bodyPr/>
          <a:lstStyle/>
          <a:p>
            <a:pPr marL="0" indent="0">
              <a:buNone/>
            </a:pPr>
            <a:r>
              <a:rPr lang="en-US" sz="2800" dirty="0" smtClean="0"/>
              <a:t>To Approve or "receive" Services</a:t>
            </a:r>
          </a:p>
          <a:p>
            <a:r>
              <a:rPr lang="en-US" sz="2400" dirty="0" smtClean="0"/>
              <a:t>Click the IR link from the "To Do" queue or click on the line in your email notification.</a:t>
            </a:r>
          </a:p>
          <a:p>
            <a:r>
              <a:rPr lang="en-US" sz="2400" dirty="0" smtClean="0"/>
              <a:t>Click Open.</a:t>
            </a:r>
          </a:p>
          <a:p>
            <a:r>
              <a:rPr lang="en-US" sz="2400" dirty="0" smtClean="0"/>
              <a:t>Review the IR details.</a:t>
            </a:r>
          </a:p>
          <a:p>
            <a:r>
              <a:rPr lang="en-US" sz="2400" dirty="0" smtClean="0"/>
              <a:t>Enter comments.</a:t>
            </a:r>
          </a:p>
          <a:p>
            <a:r>
              <a:rPr lang="en-US" dirty="0" smtClean="0"/>
              <a:t>Enter attachments as</a:t>
            </a:r>
          </a:p>
          <a:p>
            <a:pPr marL="0" indent="0">
              <a:buNone/>
            </a:pPr>
            <a:r>
              <a:rPr lang="en-US" dirty="0" smtClean="0"/>
              <a:t>      required.</a:t>
            </a:r>
            <a:endParaRPr lang="en-US" sz="2400" dirty="0" smtClean="0"/>
          </a:p>
          <a:p>
            <a:r>
              <a:rPr lang="en-US" sz="2400" dirty="0" smtClean="0"/>
              <a:t>Click Submit.</a:t>
            </a:r>
            <a:endParaRPr lang="en-US" sz="2400" dirty="0"/>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4" t="14584" r="50000" b="8333"/>
          <a:stretch/>
        </p:blipFill>
        <p:spPr bwMode="auto">
          <a:xfrm>
            <a:off x="3859684" y="2061029"/>
            <a:ext cx="4939147" cy="43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983755" y="3660215"/>
            <a:ext cx="910889" cy="2244"/>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15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1047" y="4114890"/>
            <a:ext cx="5669588" cy="41558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911890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cstate="screen"/>
          <a:stretch>
            <a:fillRect/>
          </a:stretch>
        </p:blipFill>
        <p:spPr bwMode="auto">
          <a:xfrm>
            <a:off x="212731" y="2317758"/>
            <a:ext cx="8643373" cy="3542715"/>
          </a:xfrm>
          <a:prstGeom prst="rect">
            <a:avLst/>
          </a:prstGeom>
          <a:noFill/>
          <a:ln w="9525">
            <a:noFill/>
            <a:miter lim="800000"/>
            <a:headEnd/>
            <a:tailEnd/>
          </a:ln>
        </p:spPr>
      </p:pic>
      <p:sp>
        <p:nvSpPr>
          <p:cNvPr id="2" name="Title 1"/>
          <p:cNvSpPr>
            <a:spLocks noGrp="1"/>
          </p:cNvSpPr>
          <p:nvPr>
            <p:ph type="title"/>
          </p:nvPr>
        </p:nvSpPr>
        <p:spPr/>
        <p:txBody>
          <a:bodyPr/>
          <a:lstStyle/>
          <a:p>
            <a:r>
              <a:rPr lang="en-US" sz="3200" dirty="0" smtClean="0"/>
              <a:t>Creating an Invoice</a:t>
            </a:r>
            <a:endParaRPr lang="en-US" sz="3200" dirty="0"/>
          </a:p>
        </p:txBody>
      </p:sp>
      <p:sp>
        <p:nvSpPr>
          <p:cNvPr id="7" name="Rectangle 3"/>
          <p:cNvSpPr txBox="1">
            <a:spLocks noChangeArrowheads="1"/>
          </p:cNvSpPr>
          <p:nvPr/>
        </p:nvSpPr>
        <p:spPr bwMode="auto">
          <a:xfrm>
            <a:off x="152400" y="1295400"/>
            <a:ext cx="87630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400"/>
              </a:spcBef>
              <a:spcAft>
                <a:spcPct val="0"/>
              </a:spcAft>
              <a:buClrTx/>
              <a:buSzTx/>
              <a:tabLst/>
              <a:defRPr/>
            </a:pPr>
            <a:r>
              <a:rPr kumimoji="0" lang="en-US" sz="2800" b="0" i="0" u="none" strike="noStrike" kern="0" cap="none" spc="0" normalizeH="0" baseline="0" noProof="0" dirty="0" smtClean="0">
                <a:ln>
                  <a:noFill/>
                </a:ln>
                <a:effectLst/>
                <a:uLnTx/>
                <a:uFillTx/>
                <a:latin typeface="Calibri" panose="020F0502020204030204" pitchFamily="34" charset="0"/>
              </a:rPr>
              <a:t>Create PO-Based</a:t>
            </a:r>
            <a:r>
              <a:rPr kumimoji="0" lang="en-US" sz="2800" b="0" i="0" u="none" strike="noStrike" kern="0" cap="none" spc="0" normalizeH="0" noProof="0" dirty="0" smtClean="0">
                <a:ln>
                  <a:noFill/>
                </a:ln>
                <a:effectLst/>
                <a:uLnTx/>
                <a:uFillTx/>
                <a:latin typeface="Calibri" panose="020F0502020204030204" pitchFamily="34" charset="0"/>
              </a:rPr>
              <a:t> Invoice</a:t>
            </a:r>
          </a:p>
          <a:p>
            <a:pPr marL="342900" marR="0" lvl="0" indent="-342900" algn="l" defTabSz="914400" rtl="0" eaLnBrk="1" fontAlgn="base" latinLnBrk="0" hangingPunct="1">
              <a:lnSpc>
                <a:spcPct val="100000"/>
              </a:lnSpc>
              <a:spcBef>
                <a:spcPts val="400"/>
              </a:spcBef>
              <a:spcAft>
                <a:spcPct val="0"/>
              </a:spcAft>
              <a:buClrTx/>
              <a:buSzTx/>
              <a:buFont typeface="Arial" pitchFamily="34" charset="0"/>
              <a:buChar char="•"/>
              <a:tabLst/>
              <a:defRPr/>
            </a:pPr>
            <a:r>
              <a:rPr lang="en-US" sz="2400" kern="0" baseline="0" dirty="0" smtClean="0">
                <a:latin typeface="Calibri" panose="020F0502020204030204" pitchFamily="34" charset="0"/>
              </a:rPr>
              <a:t>Click on PO-based Invoice</a:t>
            </a:r>
          </a:p>
        </p:txBody>
      </p:sp>
      <p:sp>
        <p:nvSpPr>
          <p:cNvPr id="6" name="TextBox 5"/>
          <p:cNvSpPr txBox="1"/>
          <p:nvPr/>
        </p:nvSpPr>
        <p:spPr>
          <a:xfrm>
            <a:off x="7507419" y="2696114"/>
            <a:ext cx="1346655" cy="105107"/>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
        <p:nvSpPr>
          <p:cNvPr id="8" name="Rectangle 7"/>
          <p:cNvSpPr/>
          <p:nvPr/>
        </p:nvSpPr>
        <p:spPr>
          <a:xfrm>
            <a:off x="609600" y="3601843"/>
            <a:ext cx="1905000" cy="259001"/>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708356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3200" dirty="0" smtClean="0"/>
              <a:t>Creating </a:t>
            </a:r>
            <a:r>
              <a:rPr lang="en-US" sz="3200" dirty="0"/>
              <a:t>an Invoice</a:t>
            </a:r>
            <a:endParaRPr lang="en-US" sz="3200" dirty="0" smtClean="0"/>
          </a:p>
        </p:txBody>
      </p:sp>
      <p:sp>
        <p:nvSpPr>
          <p:cNvPr id="4" name="Rectangle 3"/>
          <p:cNvSpPr txBox="1">
            <a:spLocks noChangeArrowheads="1"/>
          </p:cNvSpPr>
          <p:nvPr/>
        </p:nvSpPr>
        <p:spPr bwMode="auto">
          <a:xfrm>
            <a:off x="228600" y="1447801"/>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rgbClr val="595959"/>
              </a:solidFill>
              <a:effectLst/>
              <a:uLnTx/>
              <a:uFillTx/>
              <a:latin typeface="Calibri" panose="020F0502020204030204" pitchFamily="34" charset="0"/>
              <a:ea typeface="+mn-ea"/>
              <a:cs typeface="+mn-cs"/>
            </a:endParaRPr>
          </a:p>
        </p:txBody>
      </p:sp>
      <p:sp>
        <p:nvSpPr>
          <p:cNvPr id="6" name="Rectangle 3"/>
          <p:cNvSpPr txBox="1">
            <a:spLocks noChangeArrowheads="1"/>
          </p:cNvSpPr>
          <p:nvPr/>
        </p:nvSpPr>
        <p:spPr bwMode="auto">
          <a:xfrm>
            <a:off x="221675" y="1087575"/>
            <a:ext cx="87630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ts val="400"/>
              </a:spcBef>
              <a:spcAft>
                <a:spcPct val="0"/>
              </a:spcAft>
              <a:buClrTx/>
              <a:buSzTx/>
              <a:tabLst/>
              <a:defRPr/>
            </a:pPr>
            <a:r>
              <a:rPr kumimoji="0" lang="en-US" sz="2800" b="0" i="0" u="none" strike="noStrike" kern="0" cap="none" spc="0" normalizeH="0" baseline="0" noProof="0" dirty="0" smtClean="0">
                <a:ln>
                  <a:noFill/>
                </a:ln>
                <a:effectLst/>
                <a:uLnTx/>
                <a:uFillTx/>
                <a:latin typeface="Calibri" panose="020F0502020204030204" pitchFamily="34" charset="0"/>
              </a:rPr>
              <a:t>PO-based invoice</a:t>
            </a:r>
            <a:r>
              <a:rPr kumimoji="0" lang="en-US" sz="2800" b="0" i="0" u="none" strike="noStrike" kern="0" cap="none" spc="0" normalizeH="0" noProof="0" dirty="0" smtClean="0">
                <a:ln>
                  <a:noFill/>
                </a:ln>
                <a:effectLst/>
                <a:uLnTx/>
                <a:uFillTx/>
                <a:latin typeface="Calibri" panose="020F0502020204030204" pitchFamily="34" charset="0"/>
              </a:rPr>
              <a:t> – create header</a:t>
            </a:r>
            <a:endParaRPr lang="en-US" sz="2400" kern="0" baseline="0" dirty="0" smtClean="0">
              <a:latin typeface="Calibri" panose="020F0502020204030204" pitchFamily="34" charset="0"/>
            </a:endParaRPr>
          </a:p>
          <a:p>
            <a:pPr marL="342900" marR="0" lvl="0" indent="-342900" algn="l" defTabSz="914400" rtl="0" eaLnBrk="1" fontAlgn="base" latinLnBrk="0" hangingPunct="1">
              <a:lnSpc>
                <a:spcPct val="100000"/>
              </a:lnSpc>
              <a:spcBef>
                <a:spcPts val="400"/>
              </a:spcBef>
              <a:spcAft>
                <a:spcPct val="0"/>
              </a:spcAft>
              <a:buClrTx/>
              <a:buSzTx/>
              <a:buFont typeface="Arial" pitchFamily="34" charset="0"/>
              <a:buChar char="•"/>
              <a:tabLst/>
              <a:defRPr/>
            </a:pPr>
            <a:r>
              <a:rPr kumimoji="0" lang="en-US" sz="2400" b="0" i="0" u="none" strike="noStrike" kern="0" cap="none" spc="0" normalizeH="0" noProof="0" dirty="0" smtClean="0">
                <a:ln>
                  <a:noFill/>
                </a:ln>
                <a:effectLst/>
                <a:uLnTx/>
                <a:uFillTx/>
                <a:latin typeface="Calibri" panose="020F0502020204030204" pitchFamily="34" charset="0"/>
              </a:rPr>
              <a:t>Enter Invoice Number and Date.</a:t>
            </a:r>
          </a:p>
          <a:p>
            <a:pPr marL="342900" marR="0" lvl="0" indent="-342900" algn="l" defTabSz="914400" rtl="0" eaLnBrk="1" fontAlgn="base" latinLnBrk="0" hangingPunct="1">
              <a:lnSpc>
                <a:spcPct val="100000"/>
              </a:lnSpc>
              <a:spcBef>
                <a:spcPts val="400"/>
              </a:spcBef>
              <a:spcAft>
                <a:spcPct val="0"/>
              </a:spcAft>
              <a:buClrTx/>
              <a:buSzTx/>
              <a:buFont typeface="Arial" pitchFamily="34" charset="0"/>
              <a:buChar char="•"/>
              <a:tabLst/>
              <a:defRPr/>
            </a:pPr>
            <a:r>
              <a:rPr lang="en-US" sz="2400" kern="0" baseline="0" dirty="0" smtClean="0">
                <a:latin typeface="Calibri" panose="020F0502020204030204" pitchFamily="34" charset="0"/>
              </a:rPr>
              <a:t>Select Vendor Location and PO</a:t>
            </a:r>
            <a:r>
              <a:rPr lang="en-US" sz="2400" kern="0" dirty="0" smtClean="0">
                <a:latin typeface="Calibri" panose="020F0502020204030204" pitchFamily="34" charset="0"/>
              </a:rPr>
              <a:t> number.</a:t>
            </a:r>
          </a:p>
          <a:p>
            <a:pPr marL="342900" marR="0" lvl="0" indent="-342900" algn="l" defTabSz="914400" rtl="0" eaLnBrk="1" fontAlgn="base" latinLnBrk="0" hangingPunct="1">
              <a:lnSpc>
                <a:spcPct val="100000"/>
              </a:lnSpc>
              <a:spcBef>
                <a:spcPts val="4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effectLst/>
                <a:uLnTx/>
                <a:uFillTx/>
                <a:latin typeface="Calibri" panose="020F0502020204030204" pitchFamily="34" charset="0"/>
              </a:rPr>
              <a:t>Enter</a:t>
            </a:r>
            <a:r>
              <a:rPr kumimoji="0" lang="en-US" sz="2400" b="0" i="0" u="none" strike="noStrike" kern="0" cap="none" spc="0" normalizeH="0" noProof="0" dirty="0" smtClean="0">
                <a:ln>
                  <a:noFill/>
                </a:ln>
                <a:effectLst/>
                <a:uLnTx/>
                <a:uFillTx/>
                <a:latin typeface="Calibri" panose="020F0502020204030204" pitchFamily="34" charset="0"/>
              </a:rPr>
              <a:t> Invoice received date, and service start and end dates.</a:t>
            </a:r>
            <a:endParaRPr kumimoji="0" lang="en-US" sz="2400" b="0" i="0" u="none" strike="noStrike" kern="0" cap="none" spc="0" normalizeH="0" baseline="0" noProof="0" dirty="0" smtClean="0">
              <a:ln>
                <a:noFill/>
              </a:ln>
              <a:effectLst/>
              <a:uLnTx/>
              <a:uFillTx/>
              <a:latin typeface="Calibri" panose="020F0502020204030204" pitchFamily="34" charset="0"/>
            </a:endParaRPr>
          </a:p>
        </p:txBody>
      </p:sp>
      <p:pic>
        <p:nvPicPr>
          <p:cNvPr id="7" name="Picture 3"/>
          <p:cNvPicPr>
            <a:picLocks noChangeAspect="1" noChangeArrowheads="1"/>
          </p:cNvPicPr>
          <p:nvPr/>
        </p:nvPicPr>
        <p:blipFill>
          <a:blip r:embed="rId3" cstate="screen"/>
          <a:srcRect/>
          <a:stretch>
            <a:fillRect/>
          </a:stretch>
        </p:blipFill>
        <p:spPr bwMode="auto">
          <a:xfrm>
            <a:off x="533400" y="3034147"/>
            <a:ext cx="7696200" cy="3269671"/>
          </a:xfrm>
          <a:prstGeom prst="rect">
            <a:avLst/>
          </a:prstGeom>
          <a:noFill/>
          <a:ln w="9525">
            <a:noFill/>
            <a:miter lim="800000"/>
            <a:headEnd/>
            <a:tailEnd/>
          </a:ln>
        </p:spPr>
      </p:pic>
      <p:sp>
        <p:nvSpPr>
          <p:cNvPr id="8" name="Rectangle 7"/>
          <p:cNvSpPr/>
          <p:nvPr/>
        </p:nvSpPr>
        <p:spPr>
          <a:xfrm>
            <a:off x="4915829" y="3891977"/>
            <a:ext cx="2666999" cy="2107379"/>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42018651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33400" y="2632373"/>
            <a:ext cx="8151998" cy="3519044"/>
            <a:chOff x="533400" y="2632373"/>
            <a:chExt cx="8151998" cy="3519044"/>
          </a:xfrm>
        </p:grpSpPr>
        <p:pic>
          <p:nvPicPr>
            <p:cNvPr id="33794" name="Picture 2"/>
            <p:cNvPicPr>
              <a:picLocks noChangeAspect="1" noChangeArrowheads="1"/>
            </p:cNvPicPr>
            <p:nvPr/>
          </p:nvPicPr>
          <p:blipFill>
            <a:blip r:embed="rId3" cstate="print"/>
            <a:srcRect l="2335" t="18280" r="1946" b="12903"/>
            <a:stretch>
              <a:fillRect/>
            </a:stretch>
          </p:blipFill>
          <p:spPr bwMode="auto">
            <a:xfrm>
              <a:off x="533400" y="2632373"/>
              <a:ext cx="8151998" cy="3519044"/>
            </a:xfrm>
            <a:prstGeom prst="rect">
              <a:avLst/>
            </a:prstGeom>
            <a:noFill/>
            <a:ln w="9525">
              <a:noFill/>
              <a:miter lim="800000"/>
              <a:headEnd/>
              <a:tailEnd/>
            </a:ln>
          </p:spPr>
        </p:pic>
        <p:sp>
          <p:nvSpPr>
            <p:cNvPr id="7" name="Rectangle 6"/>
            <p:cNvSpPr/>
            <p:nvPr/>
          </p:nvSpPr>
          <p:spPr>
            <a:xfrm>
              <a:off x="7382561" y="2811966"/>
              <a:ext cx="1295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pitchFamily="34" charset="0"/>
              </a:endParaRPr>
            </a:p>
          </p:txBody>
        </p:sp>
      </p:grpSp>
      <p:sp>
        <p:nvSpPr>
          <p:cNvPr id="2" name="Title 1"/>
          <p:cNvSpPr>
            <a:spLocks noGrp="1"/>
          </p:cNvSpPr>
          <p:nvPr>
            <p:ph type="title"/>
          </p:nvPr>
        </p:nvSpPr>
        <p:spPr/>
        <p:txBody>
          <a:bodyPr/>
          <a:lstStyle/>
          <a:p>
            <a:r>
              <a:rPr lang="en-US" sz="3200" dirty="0"/>
              <a:t>Creating an Invoice</a:t>
            </a:r>
          </a:p>
        </p:txBody>
      </p:sp>
      <p:sp>
        <p:nvSpPr>
          <p:cNvPr id="3" name="Content Placeholder 2"/>
          <p:cNvSpPr>
            <a:spLocks noGrp="1"/>
          </p:cNvSpPr>
          <p:nvPr>
            <p:ph idx="1"/>
          </p:nvPr>
        </p:nvSpPr>
        <p:spPr/>
        <p:txBody>
          <a:bodyPr/>
          <a:lstStyle/>
          <a:p>
            <a:pPr eaLnBrk="1" hangingPunct="1">
              <a:spcBef>
                <a:spcPts val="600"/>
              </a:spcBef>
              <a:buNone/>
              <a:defRPr/>
            </a:pPr>
            <a:r>
              <a:rPr lang="en-US" sz="2800" dirty="0" smtClean="0"/>
              <a:t>PO-based invoice – add items</a:t>
            </a:r>
          </a:p>
          <a:p>
            <a:pPr>
              <a:spcBef>
                <a:spcPts val="600"/>
              </a:spcBef>
              <a:buFont typeface="Arial" pitchFamily="34" charset="0"/>
              <a:buChar char="•"/>
              <a:defRPr/>
            </a:pPr>
            <a:r>
              <a:rPr lang="en-US" sz="2400" dirty="0" smtClean="0"/>
              <a:t>MyFloridaMarketPlace automatically generates invoice lines when you select "Next“.</a:t>
            </a:r>
          </a:p>
        </p:txBody>
      </p:sp>
    </p:spTree>
    <p:extLst>
      <p:ext uri="{BB962C8B-B14F-4D97-AF65-F5344CB8AC3E}">
        <p14:creationId xmlns:p14="http://schemas.microsoft.com/office/powerpoint/2010/main" val="404414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Creating </a:t>
            </a:r>
            <a:r>
              <a:rPr lang="en-US" sz="3200" dirty="0"/>
              <a:t>an Invoice</a:t>
            </a:r>
          </a:p>
        </p:txBody>
      </p:sp>
      <p:sp>
        <p:nvSpPr>
          <p:cNvPr id="3" name="Content Placeholder 2"/>
          <p:cNvSpPr>
            <a:spLocks noGrp="1"/>
          </p:cNvSpPr>
          <p:nvPr>
            <p:ph idx="1"/>
          </p:nvPr>
        </p:nvSpPr>
        <p:spPr/>
        <p:txBody>
          <a:bodyPr/>
          <a:lstStyle/>
          <a:p>
            <a:pPr eaLnBrk="1" hangingPunct="1">
              <a:spcBef>
                <a:spcPts val="600"/>
              </a:spcBef>
              <a:buNone/>
              <a:defRPr/>
            </a:pPr>
            <a:r>
              <a:rPr lang="en-US" sz="2800" dirty="0" smtClean="0"/>
              <a:t>PO-based invoice summary:</a:t>
            </a:r>
          </a:p>
          <a:p>
            <a:pPr eaLnBrk="1" hangingPunct="1">
              <a:spcBef>
                <a:spcPts val="300"/>
              </a:spcBef>
              <a:defRPr/>
            </a:pPr>
            <a:r>
              <a:rPr lang="en-US" sz="2400" dirty="0" smtClean="0"/>
              <a:t>Review the invoice</a:t>
            </a:r>
          </a:p>
          <a:p>
            <a:pPr eaLnBrk="1" hangingPunct="1">
              <a:spcBef>
                <a:spcPts val="300"/>
              </a:spcBef>
              <a:defRPr/>
            </a:pPr>
            <a:r>
              <a:rPr lang="en-US" sz="2400" dirty="0" smtClean="0"/>
              <a:t>Enter comments</a:t>
            </a:r>
          </a:p>
          <a:p>
            <a:pPr eaLnBrk="1" hangingPunct="1">
              <a:spcBef>
                <a:spcPts val="300"/>
              </a:spcBef>
              <a:defRPr/>
            </a:pPr>
            <a:r>
              <a:rPr lang="en-US" sz="2400" dirty="0" smtClean="0"/>
              <a:t>Add attachments</a:t>
            </a:r>
          </a:p>
        </p:txBody>
      </p:sp>
      <p:grpSp>
        <p:nvGrpSpPr>
          <p:cNvPr id="4" name="Group 5"/>
          <p:cNvGrpSpPr/>
          <p:nvPr/>
        </p:nvGrpSpPr>
        <p:grpSpPr>
          <a:xfrm>
            <a:off x="381000" y="3034145"/>
            <a:ext cx="8416636" cy="3449781"/>
            <a:chOff x="381000" y="2971800"/>
            <a:chExt cx="7543800" cy="3796284"/>
          </a:xfrm>
        </p:grpSpPr>
        <p:pic>
          <p:nvPicPr>
            <p:cNvPr id="34818" name="Picture 2"/>
            <p:cNvPicPr>
              <a:picLocks noChangeAspect="1" noChangeArrowheads="1"/>
            </p:cNvPicPr>
            <p:nvPr/>
          </p:nvPicPr>
          <p:blipFill>
            <a:blip r:embed="rId3" cstate="screen"/>
            <a:srcRect l="2083"/>
            <a:stretch>
              <a:fillRect/>
            </a:stretch>
          </p:blipFill>
          <p:spPr bwMode="auto">
            <a:xfrm>
              <a:off x="381000" y="5410200"/>
              <a:ext cx="7543800" cy="1357884"/>
            </a:xfrm>
            <a:prstGeom prst="rect">
              <a:avLst/>
            </a:prstGeom>
            <a:noFill/>
            <a:ln w="9525">
              <a:noFill/>
              <a:miter lim="800000"/>
              <a:headEnd/>
              <a:tailEnd/>
            </a:ln>
          </p:spPr>
        </p:pic>
        <p:pic>
          <p:nvPicPr>
            <p:cNvPr id="4099" name="Picture 3"/>
            <p:cNvPicPr>
              <a:picLocks noChangeAspect="1" noChangeArrowheads="1"/>
            </p:cNvPicPr>
            <p:nvPr/>
          </p:nvPicPr>
          <p:blipFill>
            <a:blip r:embed="rId4" cstate="screen"/>
            <a:srcRect/>
            <a:stretch>
              <a:fillRect/>
            </a:stretch>
          </p:blipFill>
          <p:spPr bwMode="auto">
            <a:xfrm>
              <a:off x="381000" y="2971800"/>
              <a:ext cx="7543800" cy="2514600"/>
            </a:xfrm>
            <a:prstGeom prst="rect">
              <a:avLst/>
            </a:prstGeom>
            <a:noFill/>
            <a:ln w="9525">
              <a:noFill/>
              <a:miter lim="800000"/>
              <a:headEnd/>
              <a:tailEnd/>
            </a:ln>
          </p:spPr>
        </p:pic>
      </p:grpSp>
    </p:spTree>
    <p:extLst>
      <p:ext uri="{BB962C8B-B14F-4D97-AF65-F5344CB8AC3E}">
        <p14:creationId xmlns:p14="http://schemas.microsoft.com/office/powerpoint/2010/main" val="282832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smtClean="0"/>
              <a:t>MyFloridaMarketPlace Overview</a:t>
            </a:r>
            <a:endParaRPr lang="en-US" dirty="0"/>
          </a:p>
        </p:txBody>
      </p:sp>
      <p:sp>
        <p:nvSpPr>
          <p:cNvPr id="3" name="Content Placeholder 2"/>
          <p:cNvSpPr>
            <a:spLocks noGrp="1"/>
          </p:cNvSpPr>
          <p:nvPr>
            <p:ph idx="1"/>
          </p:nvPr>
        </p:nvSpPr>
        <p:spPr>
          <a:xfrm>
            <a:off x="333828" y="1066800"/>
            <a:ext cx="8229600" cy="4525963"/>
          </a:xfrm>
          <a:prstGeom prst="rect">
            <a:avLst/>
          </a:prstGeom>
        </p:spPr>
        <p:txBody>
          <a:bodyPr/>
          <a:lstStyle/>
          <a:p>
            <a:pPr>
              <a:buNone/>
            </a:pPr>
            <a:r>
              <a:rPr lang="en-US" sz="2800" dirty="0" smtClean="0"/>
              <a:t>Customize Tabs on the Dashboard</a:t>
            </a:r>
            <a:endParaRPr lang="en-US" sz="2800" dirty="0"/>
          </a:p>
        </p:txBody>
      </p:sp>
      <p:pic>
        <p:nvPicPr>
          <p:cNvPr id="4" name="Picture 1"/>
          <p:cNvPicPr>
            <a:picLocks noChangeAspect="1" noChangeArrowheads="1"/>
          </p:cNvPicPr>
          <p:nvPr/>
        </p:nvPicPr>
        <p:blipFill>
          <a:blip r:embed="rId3" cstate="screen"/>
          <a:srcRect/>
          <a:stretch>
            <a:fillRect/>
          </a:stretch>
        </p:blipFill>
        <p:spPr bwMode="auto">
          <a:xfrm>
            <a:off x="748144" y="2133600"/>
            <a:ext cx="7786255" cy="3505200"/>
          </a:xfrm>
          <a:prstGeom prst="rect">
            <a:avLst/>
          </a:prstGeom>
          <a:noFill/>
          <a:ln w="9525">
            <a:noFill/>
            <a:miter lim="800000"/>
            <a:headEnd/>
            <a:tailEnd/>
          </a:ln>
        </p:spPr>
      </p:pic>
      <p:sp>
        <p:nvSpPr>
          <p:cNvPr id="5" name="Rectangle 4"/>
          <p:cNvSpPr/>
          <p:nvPr/>
        </p:nvSpPr>
        <p:spPr>
          <a:xfrm>
            <a:off x="1548600" y="2263422"/>
            <a:ext cx="2255831" cy="32455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
        <p:nvSpPr>
          <p:cNvPr id="6" name="Rectangle 5"/>
          <p:cNvSpPr/>
          <p:nvPr/>
        </p:nvSpPr>
        <p:spPr>
          <a:xfrm>
            <a:off x="6715181" y="2523067"/>
            <a:ext cx="873225" cy="32455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pic>
        <p:nvPicPr>
          <p:cNvPr id="152577" name="Picture 1"/>
          <p:cNvPicPr>
            <a:picLocks noChangeAspect="1" noChangeArrowheads="1"/>
          </p:cNvPicPr>
          <p:nvPr/>
        </p:nvPicPr>
        <p:blipFill>
          <a:blip r:embed="rId4" cstate="screen"/>
          <a:srcRect/>
          <a:stretch>
            <a:fillRect/>
          </a:stretch>
        </p:blipFill>
        <p:spPr bwMode="auto">
          <a:xfrm>
            <a:off x="6123700" y="3276600"/>
            <a:ext cx="2362200" cy="1524000"/>
          </a:xfrm>
          <a:prstGeom prst="rect">
            <a:avLst/>
          </a:prstGeom>
          <a:noFill/>
          <a:ln w="9525">
            <a:noFill/>
            <a:miter lim="800000"/>
            <a:headEnd/>
            <a:tailEnd/>
          </a:ln>
        </p:spPr>
      </p:pic>
      <p:sp>
        <p:nvSpPr>
          <p:cNvPr id="12" name="TextBox 11"/>
          <p:cNvSpPr txBox="1"/>
          <p:nvPr/>
        </p:nvSpPr>
        <p:spPr>
          <a:xfrm>
            <a:off x="6626028" y="2271330"/>
            <a:ext cx="1905000" cy="153888"/>
          </a:xfrm>
          <a:prstGeom prst="rect">
            <a:avLst/>
          </a:prstGeom>
          <a:solidFill>
            <a:schemeClr val="bg1"/>
          </a:solidFill>
        </p:spPr>
        <p:txBody>
          <a:bodyPr wrap="square" rtlCol="0">
            <a:spAutoFit/>
          </a:bodyPr>
          <a:lstStyle/>
          <a:p>
            <a:pPr fontAlgn="base">
              <a:spcBef>
                <a:spcPct val="0"/>
              </a:spcBef>
              <a:spcAft>
                <a:spcPct val="0"/>
              </a:spcAft>
            </a:pPr>
            <a:endParaRPr lang="en-US" sz="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65922711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48690" y="274638"/>
            <a:ext cx="7038109" cy="1143000"/>
          </a:xfrm>
        </p:spPr>
        <p:txBody>
          <a:bodyPr/>
          <a:lstStyle/>
          <a:p>
            <a:pPr algn="r"/>
            <a:r>
              <a:rPr lang="en-US" sz="3200" dirty="0" smtClean="0"/>
              <a:t>Agenda</a:t>
            </a:r>
          </a:p>
        </p:txBody>
      </p:sp>
      <p:sp>
        <p:nvSpPr>
          <p:cNvPr id="19457" name="Rectangle 3"/>
          <p:cNvSpPr>
            <a:spLocks noGrp="1" noChangeArrowheads="1"/>
          </p:cNvSpPr>
          <p:nvPr>
            <p:ph idx="1"/>
          </p:nvPr>
        </p:nvSpPr>
        <p:spPr>
          <a:xfrm>
            <a:off x="1648690" y="1600200"/>
            <a:ext cx="7038109"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1047" y="4488975"/>
            <a:ext cx="5669588" cy="415585"/>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91189090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sz="3200" dirty="0" smtClean="0"/>
              <a:t>System Searches</a:t>
            </a:r>
          </a:p>
        </p:txBody>
      </p:sp>
      <p:sp>
        <p:nvSpPr>
          <p:cNvPr id="7171" name="Rectangle 3"/>
          <p:cNvSpPr>
            <a:spLocks noGrp="1" noChangeArrowheads="1"/>
          </p:cNvSpPr>
          <p:nvPr>
            <p:ph idx="1"/>
          </p:nvPr>
        </p:nvSpPr>
        <p:spPr/>
        <p:txBody>
          <a:bodyPr/>
          <a:lstStyle/>
          <a:p>
            <a:pPr eaLnBrk="1" hangingPunct="1"/>
            <a:r>
              <a:rPr lang="en-US" dirty="0" smtClean="0"/>
              <a:t>System searches are easy to create.</a:t>
            </a:r>
          </a:p>
          <a:p>
            <a:pPr eaLnBrk="1" hangingPunct="1"/>
            <a:endParaRPr lang="en-US" dirty="0" smtClean="0"/>
          </a:p>
          <a:p>
            <a:pPr eaLnBrk="1" hangingPunct="1"/>
            <a:r>
              <a:rPr lang="en-US" dirty="0" smtClean="0"/>
              <a:t>Any customer with MyFloridaMarketPlace access can create system searches.</a:t>
            </a:r>
          </a:p>
          <a:p>
            <a:pPr eaLnBrk="1" hangingPunct="1"/>
            <a:endParaRPr lang="en-US" dirty="0" smtClean="0"/>
          </a:p>
          <a:p>
            <a:pPr eaLnBrk="1" hangingPunct="1"/>
            <a:r>
              <a:rPr lang="en-US" dirty="0" smtClean="0"/>
              <a:t>Query group enables you to see transactions enterprise-wide.</a:t>
            </a:r>
          </a:p>
          <a:p>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235724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pPr eaLnBrk="1" hangingPunct="1"/>
            <a:r>
              <a:rPr lang="en-US" sz="3200" dirty="0" smtClean="0"/>
              <a:t>System Searches</a:t>
            </a:r>
          </a:p>
        </p:txBody>
      </p:sp>
      <p:sp>
        <p:nvSpPr>
          <p:cNvPr id="7171" name="Rectangle 3"/>
          <p:cNvSpPr>
            <a:spLocks noGrp="1" noChangeArrowheads="1"/>
          </p:cNvSpPr>
          <p:nvPr>
            <p:ph idx="1"/>
          </p:nvPr>
        </p:nvSpPr>
        <p:spPr/>
        <p:txBody>
          <a:bodyPr/>
          <a:lstStyle/>
          <a:p>
            <a:pPr eaLnBrk="1" hangingPunct="1"/>
            <a:r>
              <a:rPr lang="en-US" dirty="0" smtClean="0"/>
              <a:t>Use a minimum of three search filters.</a:t>
            </a:r>
          </a:p>
          <a:p>
            <a:pPr lvl="1" eaLnBrk="1" hangingPunct="1"/>
            <a:r>
              <a:rPr lang="en-US" dirty="0" smtClean="0"/>
              <a:t>Date range (Defaults to last three months)</a:t>
            </a:r>
          </a:p>
          <a:p>
            <a:pPr lvl="1" eaLnBrk="1" hangingPunct="1"/>
            <a:r>
              <a:rPr lang="en-US" dirty="0" smtClean="0"/>
              <a:t>PUI</a:t>
            </a:r>
          </a:p>
          <a:p>
            <a:pPr lvl="1" eaLnBrk="1" hangingPunct="1"/>
            <a:r>
              <a:rPr lang="en-US" dirty="0" smtClean="0"/>
              <a:t>Other </a:t>
            </a:r>
          </a:p>
          <a:p>
            <a:pPr eaLnBrk="1" hangingPunct="1">
              <a:defRPr/>
            </a:pPr>
            <a:r>
              <a:rPr lang="en-US" dirty="0" smtClean="0"/>
              <a:t>Save System Searches you use frequently.</a:t>
            </a:r>
          </a:p>
          <a:p>
            <a:pPr eaLnBrk="1" hangingPunct="1">
              <a:defRPr/>
            </a:pPr>
            <a:r>
              <a:rPr lang="en-US" dirty="0" smtClean="0"/>
              <a:t>Export search results to Excel.</a:t>
            </a:r>
          </a:p>
          <a:p>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054103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72" t="16071" r="3730" b="20238"/>
          <a:stretch/>
        </p:blipFill>
        <p:spPr bwMode="auto">
          <a:xfrm>
            <a:off x="112754" y="2075535"/>
            <a:ext cx="8904244" cy="4005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8" name="Title 1"/>
          <p:cNvSpPr>
            <a:spLocks noGrp="1"/>
          </p:cNvSpPr>
          <p:nvPr>
            <p:ph type="title"/>
          </p:nvPr>
        </p:nvSpPr>
        <p:spPr/>
        <p:txBody>
          <a:bodyPr/>
          <a:lstStyle/>
          <a:p>
            <a:pPr eaLnBrk="1" hangingPunct="1"/>
            <a:r>
              <a:rPr lang="en-US" sz="3200" dirty="0" smtClean="0"/>
              <a:t>System Searches</a:t>
            </a:r>
          </a:p>
        </p:txBody>
      </p:sp>
      <p:sp>
        <p:nvSpPr>
          <p:cNvPr id="7" name="TextBox 6"/>
          <p:cNvSpPr txBox="1"/>
          <p:nvPr/>
        </p:nvSpPr>
        <p:spPr>
          <a:xfrm>
            <a:off x="152400" y="1056190"/>
            <a:ext cx="5867400" cy="523220"/>
          </a:xfrm>
          <a:prstGeom prst="rect">
            <a:avLst/>
          </a:prstGeom>
          <a:noFill/>
        </p:spPr>
        <p:txBody>
          <a:bodyPr wrap="square">
            <a:spAutoFit/>
          </a:bodyPr>
          <a:lstStyle/>
          <a:p>
            <a:pPr>
              <a:defRPr/>
            </a:pPr>
            <a:r>
              <a:rPr lang="en-US" sz="2800" dirty="0" smtClean="0">
                <a:latin typeface="Calibri" panose="020F0502020204030204" pitchFamily="34" charset="0"/>
              </a:rPr>
              <a:t>Search </a:t>
            </a:r>
            <a:r>
              <a:rPr lang="en-US" sz="2800" dirty="0">
                <a:latin typeface="Calibri" panose="020F0502020204030204" pitchFamily="34" charset="0"/>
              </a:rPr>
              <a:t>R</a:t>
            </a:r>
            <a:r>
              <a:rPr lang="en-US" sz="2800" dirty="0" smtClean="0">
                <a:latin typeface="Calibri" panose="020F0502020204030204" pitchFamily="34" charset="0"/>
              </a:rPr>
              <a:t>esults</a:t>
            </a:r>
            <a:endParaRPr lang="en-US" sz="2800" dirty="0">
              <a:latin typeface="Calibri" panose="020F0502020204030204" pitchFamily="34" charset="0"/>
            </a:endParaRPr>
          </a:p>
        </p:txBody>
      </p:sp>
      <p:cxnSp>
        <p:nvCxnSpPr>
          <p:cNvPr id="8" name="Straight Arrow Connector 7"/>
          <p:cNvCxnSpPr/>
          <p:nvPr/>
        </p:nvCxnSpPr>
        <p:spPr>
          <a:xfrm flipH="1">
            <a:off x="2924629" y="2710935"/>
            <a:ext cx="907142" cy="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91076" y="2264453"/>
            <a:ext cx="757709" cy="339436"/>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626" t="24603" r="70550" b="44246"/>
          <a:stretch/>
        </p:blipFill>
        <p:spPr bwMode="auto">
          <a:xfrm>
            <a:off x="3985938" y="1033908"/>
            <a:ext cx="1538514" cy="227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698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1981200"/>
            <a:ext cx="8620125" cy="427038"/>
          </a:xfrm>
          <a:prstGeom prst="rect">
            <a:avLst/>
          </a:prstGeom>
          <a:noFill/>
          <a:ln w="12700">
            <a:noFill/>
            <a:miter lim="800000"/>
            <a:headEnd type="none" w="sm" len="sm"/>
            <a:tailEnd type="none" w="sm" len="sm"/>
          </a:ln>
        </p:spPr>
        <p:txBody>
          <a:bodyPr>
            <a:spAutoFit/>
          </a:bodyPr>
          <a:lstStyle/>
          <a:p>
            <a:pPr>
              <a:spcBef>
                <a:spcPct val="50000"/>
              </a:spcBef>
              <a:buFont typeface="Wingdings" pitchFamily="2" charset="2"/>
              <a:buNone/>
            </a:pPr>
            <a:endParaRPr lang="en-US" sz="2200" dirty="0">
              <a:solidFill>
                <a:srgbClr val="000000"/>
              </a:solidFill>
              <a:latin typeface="Calibri" panose="020F0502020204030204" pitchFamily="34" charset="0"/>
            </a:endParaRPr>
          </a:p>
        </p:txBody>
      </p:sp>
      <p:sp>
        <p:nvSpPr>
          <p:cNvPr id="11267" name="Title 6"/>
          <p:cNvSpPr>
            <a:spLocks noGrp="1"/>
          </p:cNvSpPr>
          <p:nvPr>
            <p:ph type="title"/>
          </p:nvPr>
        </p:nvSpPr>
        <p:spPr/>
        <p:txBody>
          <a:bodyPr/>
          <a:lstStyle/>
          <a:p>
            <a:pPr eaLnBrk="1" hangingPunct="1"/>
            <a:r>
              <a:rPr lang="en-US" sz="3200" dirty="0" smtClean="0"/>
              <a:t>System Searches</a:t>
            </a:r>
          </a:p>
        </p:txBody>
      </p:sp>
      <p:sp>
        <p:nvSpPr>
          <p:cNvPr id="6" name="TextBox 5"/>
          <p:cNvSpPr txBox="1"/>
          <p:nvPr/>
        </p:nvSpPr>
        <p:spPr>
          <a:xfrm>
            <a:off x="152400" y="1018300"/>
            <a:ext cx="5867400" cy="523220"/>
          </a:xfrm>
          <a:prstGeom prst="rect">
            <a:avLst/>
          </a:prstGeom>
          <a:noFill/>
        </p:spPr>
        <p:txBody>
          <a:bodyPr wrap="square">
            <a:spAutoFit/>
          </a:bodyPr>
          <a:lstStyle/>
          <a:p>
            <a:pPr>
              <a:defRPr/>
            </a:pPr>
            <a:r>
              <a:rPr lang="en-US" sz="2800" dirty="0" smtClean="0">
                <a:latin typeface="Calibri" panose="020F0502020204030204" pitchFamily="34" charset="0"/>
              </a:rPr>
              <a:t>Export System Search </a:t>
            </a:r>
            <a:r>
              <a:rPr lang="en-US" sz="2800" dirty="0">
                <a:latin typeface="Calibri" panose="020F0502020204030204" pitchFamily="34" charset="0"/>
              </a:rPr>
              <a:t>results</a:t>
            </a:r>
          </a:p>
        </p:txBody>
      </p:sp>
      <p:pic>
        <p:nvPicPr>
          <p:cNvPr id="36866" name="Picture 2"/>
          <p:cNvPicPr>
            <a:picLocks noChangeAspect="1" noChangeArrowheads="1"/>
          </p:cNvPicPr>
          <p:nvPr/>
        </p:nvPicPr>
        <p:blipFill>
          <a:blip r:embed="rId3" cstate="screen"/>
          <a:srcRect/>
          <a:stretch>
            <a:fillRect/>
          </a:stretch>
        </p:blipFill>
        <p:spPr bwMode="auto">
          <a:xfrm>
            <a:off x="228600" y="1794728"/>
            <a:ext cx="8522124" cy="1682176"/>
          </a:xfrm>
          <a:prstGeom prst="rect">
            <a:avLst/>
          </a:prstGeom>
          <a:noFill/>
          <a:ln w="9525">
            <a:noFill/>
            <a:miter lim="800000"/>
            <a:headEnd/>
            <a:tailEnd/>
          </a:ln>
        </p:spPr>
      </p:pic>
      <p:pic>
        <p:nvPicPr>
          <p:cNvPr id="11270" name="Picture 6"/>
          <p:cNvPicPr>
            <a:picLocks noChangeAspect="1" noChangeArrowheads="1"/>
          </p:cNvPicPr>
          <p:nvPr/>
        </p:nvPicPr>
        <p:blipFill>
          <a:blip r:embed="rId4" cstate="screen"/>
          <a:srcRect/>
          <a:stretch>
            <a:fillRect/>
          </a:stretch>
        </p:blipFill>
        <p:spPr bwMode="auto">
          <a:xfrm>
            <a:off x="228600" y="3851536"/>
            <a:ext cx="8728364" cy="1745700"/>
          </a:xfrm>
          <a:prstGeom prst="rect">
            <a:avLst/>
          </a:prstGeom>
          <a:noFill/>
          <a:ln w="9525">
            <a:noFill/>
            <a:miter lim="800000"/>
            <a:headEnd/>
            <a:tailEnd/>
          </a:ln>
        </p:spPr>
      </p:pic>
      <p:sp>
        <p:nvSpPr>
          <p:cNvPr id="9" name="Rectangle 8"/>
          <p:cNvSpPr/>
          <p:nvPr/>
        </p:nvSpPr>
        <p:spPr bwMode="auto">
          <a:xfrm>
            <a:off x="7848600" y="2047500"/>
            <a:ext cx="609600" cy="336988"/>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7965649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032155"/>
            <a:ext cx="7162800" cy="1508105"/>
          </a:xfrm>
          <a:prstGeom prst="rect">
            <a:avLst/>
          </a:prstGeom>
          <a:noFill/>
        </p:spPr>
        <p:txBody>
          <a:bodyPr>
            <a:spAutoFit/>
          </a:bodyPr>
          <a:lstStyle/>
          <a:p>
            <a:pPr>
              <a:defRPr/>
            </a:pPr>
            <a:r>
              <a:rPr lang="en-US" sz="2800" dirty="0">
                <a:latin typeface="Calibri" panose="020F0502020204030204" pitchFamily="34" charset="0"/>
              </a:rPr>
              <a:t>Add new tabs to your Dashboard  </a:t>
            </a:r>
          </a:p>
          <a:p>
            <a:pPr marL="342900" indent="-342900">
              <a:buFont typeface="Arial" pitchFamily="34" charset="0"/>
              <a:buChar char="•"/>
              <a:defRPr/>
            </a:pPr>
            <a:r>
              <a:rPr lang="en-US" sz="2400" dirty="0">
                <a:latin typeface="Calibri" panose="020F0502020204030204" pitchFamily="34" charset="0"/>
              </a:rPr>
              <a:t>Step 1 </a:t>
            </a:r>
          </a:p>
          <a:p>
            <a:pPr marL="800100" lvl="1" indent="-342900">
              <a:buFont typeface="Gill Sans MT" pitchFamily="34" charset="0"/>
              <a:buChar char="–"/>
              <a:defRPr/>
            </a:pPr>
            <a:r>
              <a:rPr lang="en-US" sz="2000" dirty="0">
                <a:latin typeface="Calibri" panose="020F0502020204030204" pitchFamily="34" charset="0"/>
              </a:rPr>
              <a:t>Click </a:t>
            </a:r>
            <a:r>
              <a:rPr lang="en-US" sz="2000" dirty="0" smtClean="0">
                <a:latin typeface="Calibri" panose="020F0502020204030204" pitchFamily="34" charset="0"/>
              </a:rPr>
              <a:t>"Configure Tabs"</a:t>
            </a:r>
            <a:endParaRPr lang="en-US" sz="2000" dirty="0">
              <a:latin typeface="Calibri" panose="020F0502020204030204" pitchFamily="34" charset="0"/>
            </a:endParaRPr>
          </a:p>
          <a:p>
            <a:pPr marL="800100" lvl="1" indent="-342900">
              <a:buFont typeface="Gill Sans MT" pitchFamily="34" charset="0"/>
              <a:buChar char="–"/>
              <a:defRPr/>
            </a:pPr>
            <a:r>
              <a:rPr lang="en-US" sz="2000" dirty="0">
                <a:latin typeface="Calibri" panose="020F0502020204030204" pitchFamily="34" charset="0"/>
              </a:rPr>
              <a:t>Select </a:t>
            </a:r>
            <a:r>
              <a:rPr lang="en-US" sz="2000" dirty="0" smtClean="0">
                <a:latin typeface="Calibri" panose="020F0502020204030204" pitchFamily="34" charset="0"/>
              </a:rPr>
              <a:t>"Add </a:t>
            </a:r>
            <a:r>
              <a:rPr lang="en-US" sz="2000" dirty="0">
                <a:latin typeface="Calibri" panose="020F0502020204030204" pitchFamily="34" charset="0"/>
              </a:rPr>
              <a:t>New </a:t>
            </a:r>
            <a:r>
              <a:rPr lang="en-US" sz="2000" dirty="0" smtClean="0">
                <a:latin typeface="Calibri" panose="020F0502020204030204" pitchFamily="34" charset="0"/>
              </a:rPr>
              <a:t>Tab"</a:t>
            </a:r>
            <a:endParaRPr lang="en-US" sz="2000" dirty="0">
              <a:latin typeface="Calibri" panose="020F0502020204030204" pitchFamily="34" charset="0"/>
            </a:endParaRPr>
          </a:p>
        </p:txBody>
      </p:sp>
      <p:sp>
        <p:nvSpPr>
          <p:cNvPr id="12292" name="Title 1"/>
          <p:cNvSpPr>
            <a:spLocks noGrp="1"/>
          </p:cNvSpPr>
          <p:nvPr>
            <p:ph type="title"/>
          </p:nvPr>
        </p:nvSpPr>
        <p:spPr/>
        <p:txBody>
          <a:bodyPr/>
          <a:lstStyle/>
          <a:p>
            <a:r>
              <a:rPr lang="en-US" sz="3200" dirty="0" smtClean="0"/>
              <a:t>System Searches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774" r="46529" b="13021"/>
          <a:stretch/>
        </p:blipFill>
        <p:spPr bwMode="auto">
          <a:xfrm>
            <a:off x="243372" y="2718679"/>
            <a:ext cx="8629403" cy="36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flipH="1">
            <a:off x="7973388" y="3540888"/>
            <a:ext cx="738188" cy="33972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bwMode="auto">
          <a:xfrm>
            <a:off x="7208321" y="3195410"/>
            <a:ext cx="1553885" cy="1054432"/>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anose="020F0502020204030204" pitchFamily="34" charset="0"/>
            </a:endParaRPr>
          </a:p>
        </p:txBody>
      </p:sp>
      <p:sp>
        <p:nvSpPr>
          <p:cNvPr id="15" name="Rectangle 14"/>
          <p:cNvSpPr/>
          <p:nvPr/>
        </p:nvSpPr>
        <p:spPr>
          <a:xfrm>
            <a:off x="7466807" y="2897869"/>
            <a:ext cx="1295400" cy="104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6897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itle 1"/>
          <p:cNvSpPr>
            <a:spLocks noGrp="1"/>
          </p:cNvSpPr>
          <p:nvPr>
            <p:ph type="title"/>
          </p:nvPr>
        </p:nvSpPr>
        <p:spPr/>
        <p:txBody>
          <a:bodyPr/>
          <a:lstStyle/>
          <a:p>
            <a:r>
              <a:rPr lang="en-US" sz="3200" dirty="0" smtClean="0"/>
              <a:t>System Searches</a:t>
            </a:r>
          </a:p>
        </p:txBody>
      </p:sp>
      <p:sp>
        <p:nvSpPr>
          <p:cNvPr id="5" name="TextBox 4"/>
          <p:cNvSpPr txBox="1"/>
          <p:nvPr/>
        </p:nvSpPr>
        <p:spPr>
          <a:xfrm>
            <a:off x="152400" y="1163775"/>
            <a:ext cx="7315200" cy="523875"/>
          </a:xfrm>
          <a:prstGeom prst="rect">
            <a:avLst/>
          </a:prstGeom>
          <a:noFill/>
        </p:spPr>
        <p:txBody>
          <a:bodyPr>
            <a:spAutoFit/>
          </a:bodyPr>
          <a:lstStyle/>
          <a:p>
            <a:pPr marL="342900" indent="-342900">
              <a:defRPr/>
            </a:pPr>
            <a:r>
              <a:rPr lang="en-US" sz="2800" dirty="0">
                <a:latin typeface="Calibri" panose="020F0502020204030204" pitchFamily="34" charset="0"/>
              </a:rPr>
              <a:t>Add new tabs to your Dashboard (continued)  </a:t>
            </a:r>
          </a:p>
        </p:txBody>
      </p:sp>
      <p:pic>
        <p:nvPicPr>
          <p:cNvPr id="6" name="Picture 3"/>
          <p:cNvPicPr>
            <a:picLocks noChangeAspect="1" noChangeArrowheads="1"/>
          </p:cNvPicPr>
          <p:nvPr/>
        </p:nvPicPr>
        <p:blipFill>
          <a:blip r:embed="rId3" cstate="print"/>
          <a:srcRect/>
          <a:stretch>
            <a:fillRect/>
          </a:stretch>
        </p:blipFill>
        <p:spPr bwMode="auto">
          <a:xfrm>
            <a:off x="152399" y="3387725"/>
            <a:ext cx="5020723" cy="2888384"/>
          </a:xfrm>
          <a:prstGeom prst="rect">
            <a:avLst/>
          </a:prstGeom>
          <a:noFill/>
          <a:ln w="9525">
            <a:noFill/>
            <a:miter lim="800000"/>
            <a:headEnd/>
            <a:tailEnd/>
          </a:ln>
        </p:spPr>
      </p:pic>
      <p:sp>
        <p:nvSpPr>
          <p:cNvPr id="7" name="TextBox 6"/>
          <p:cNvSpPr txBox="1"/>
          <p:nvPr/>
        </p:nvSpPr>
        <p:spPr>
          <a:xfrm>
            <a:off x="152400" y="1935443"/>
            <a:ext cx="5181600" cy="1077218"/>
          </a:xfrm>
          <a:prstGeom prst="rect">
            <a:avLst/>
          </a:prstGeom>
          <a:noFill/>
        </p:spPr>
        <p:txBody>
          <a:bodyPr>
            <a:spAutoFit/>
          </a:bodyPr>
          <a:lstStyle/>
          <a:p>
            <a:pPr>
              <a:buFont typeface="Arial" pitchFamily="34" charset="0"/>
              <a:buChar char="•"/>
              <a:defRPr/>
            </a:pPr>
            <a:r>
              <a:rPr lang="en-US" sz="2400" dirty="0">
                <a:latin typeface="Calibri" panose="020F0502020204030204" pitchFamily="34" charset="0"/>
              </a:rPr>
              <a:t>   Step 2</a:t>
            </a:r>
          </a:p>
          <a:p>
            <a:pPr marL="800100" lvl="1" indent="-342900">
              <a:buFont typeface="Courier New" pitchFamily="49" charset="0"/>
              <a:buChar char="­"/>
              <a:defRPr/>
            </a:pPr>
            <a:r>
              <a:rPr lang="en-US" sz="2000" dirty="0">
                <a:latin typeface="Calibri" panose="020F0502020204030204" pitchFamily="34" charset="0"/>
              </a:rPr>
              <a:t>Enter a Tab name (e.g., </a:t>
            </a:r>
            <a:r>
              <a:rPr lang="en-US" sz="2000" dirty="0" smtClean="0">
                <a:latin typeface="Calibri" panose="020F0502020204030204" pitchFamily="34" charset="0"/>
              </a:rPr>
              <a:t>Saved </a:t>
            </a:r>
            <a:r>
              <a:rPr lang="en-US" sz="2000" dirty="0">
                <a:latin typeface="Calibri" panose="020F0502020204030204" pitchFamily="34" charset="0"/>
              </a:rPr>
              <a:t>Searches)</a:t>
            </a:r>
          </a:p>
          <a:p>
            <a:pPr marL="800100" lvl="1" indent="-342900">
              <a:buFont typeface="Courier New" pitchFamily="49" charset="0"/>
              <a:buChar char="­"/>
              <a:defRPr/>
            </a:pPr>
            <a:r>
              <a:rPr lang="en-US" sz="2000" dirty="0">
                <a:latin typeface="Calibri" panose="020F0502020204030204" pitchFamily="34" charset="0"/>
              </a:rPr>
              <a:t>Click </a:t>
            </a:r>
            <a:r>
              <a:rPr lang="en-US" sz="2000" dirty="0" smtClean="0">
                <a:latin typeface="Calibri" panose="020F0502020204030204" pitchFamily="34" charset="0"/>
              </a:rPr>
              <a:t>"OK"</a:t>
            </a:r>
            <a:endParaRPr lang="en-US" sz="2000" dirty="0">
              <a:latin typeface="Calibri" panose="020F0502020204030204" pitchFamily="34" charset="0"/>
            </a:endParaRPr>
          </a:p>
        </p:txBody>
      </p:sp>
      <p:sp>
        <p:nvSpPr>
          <p:cNvPr id="8" name="TextBox 7"/>
          <p:cNvSpPr txBox="1"/>
          <p:nvPr/>
        </p:nvSpPr>
        <p:spPr>
          <a:xfrm>
            <a:off x="5486400" y="1969503"/>
            <a:ext cx="3429000" cy="769937"/>
          </a:xfrm>
          <a:prstGeom prst="rect">
            <a:avLst/>
          </a:prstGeom>
          <a:noFill/>
        </p:spPr>
        <p:txBody>
          <a:bodyPr>
            <a:spAutoFit/>
          </a:bodyPr>
          <a:lstStyle/>
          <a:p>
            <a:pPr marL="342900" indent="-342900">
              <a:buFont typeface="Arial" pitchFamily="34" charset="0"/>
              <a:buChar char="•"/>
              <a:defRPr/>
            </a:pPr>
            <a:r>
              <a:rPr lang="en-US" sz="2400" dirty="0">
                <a:latin typeface="Calibri" panose="020F0502020204030204" pitchFamily="34" charset="0"/>
              </a:rPr>
              <a:t>Step 3</a:t>
            </a:r>
          </a:p>
          <a:p>
            <a:pPr marL="800100" lvl="1" indent="-342900">
              <a:buFont typeface="Courier New" pitchFamily="49" charset="0"/>
              <a:buChar char="­"/>
              <a:defRPr/>
            </a:pPr>
            <a:r>
              <a:rPr lang="en-US" sz="2000" dirty="0">
                <a:latin typeface="Calibri" panose="020F0502020204030204" pitchFamily="34" charset="0"/>
              </a:rPr>
              <a:t>Click </a:t>
            </a:r>
            <a:r>
              <a:rPr lang="en-US" sz="2000" dirty="0" smtClean="0">
                <a:latin typeface="Calibri" panose="020F0502020204030204" pitchFamily="34" charset="0"/>
              </a:rPr>
              <a:t>"Saved Search"</a:t>
            </a:r>
            <a:endParaRPr lang="en-US" sz="2000" dirty="0">
              <a:latin typeface="Calibri" panose="020F0502020204030204"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5714999" y="3365774"/>
            <a:ext cx="2832031" cy="3173579"/>
          </a:xfrm>
          <a:prstGeom prst="rect">
            <a:avLst/>
          </a:prstGeom>
          <a:noFill/>
          <a:ln w="9525">
            <a:noFill/>
            <a:miter lim="800000"/>
            <a:headEnd/>
            <a:tailEnd/>
          </a:ln>
        </p:spPr>
      </p:pic>
      <p:cxnSp>
        <p:nvCxnSpPr>
          <p:cNvPr id="10" name="Straight Arrow Connector 9"/>
          <p:cNvCxnSpPr/>
          <p:nvPr/>
        </p:nvCxnSpPr>
        <p:spPr>
          <a:xfrm flipH="1">
            <a:off x="7098506" y="5060516"/>
            <a:ext cx="738188" cy="33972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96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2724141"/>
            <a:ext cx="9144000" cy="3119093"/>
            <a:chOff x="0" y="2560686"/>
            <a:chExt cx="9144000" cy="2666584"/>
          </a:xfrm>
        </p:grpSpPr>
        <p:pic>
          <p:nvPicPr>
            <p:cNvPr id="15365" name="Picture 3"/>
            <p:cNvPicPr>
              <a:picLocks noChangeAspect="1" noChangeArrowheads="1"/>
            </p:cNvPicPr>
            <p:nvPr/>
          </p:nvPicPr>
          <p:blipFill>
            <a:blip r:embed="rId3" cstate="screen"/>
            <a:srcRect/>
            <a:stretch>
              <a:fillRect/>
            </a:stretch>
          </p:blipFill>
          <p:spPr bwMode="auto">
            <a:xfrm>
              <a:off x="0" y="2560686"/>
              <a:ext cx="9144000" cy="2562867"/>
            </a:xfrm>
            <a:prstGeom prst="rect">
              <a:avLst/>
            </a:prstGeom>
            <a:noFill/>
            <a:ln w="9525">
              <a:noFill/>
              <a:miter lim="800000"/>
              <a:headEnd/>
              <a:tailEnd/>
            </a:ln>
          </p:spPr>
        </p:pic>
        <p:sp>
          <p:nvSpPr>
            <p:cNvPr id="7" name="Rectangle 6"/>
            <p:cNvSpPr/>
            <p:nvPr/>
          </p:nvSpPr>
          <p:spPr>
            <a:xfrm>
              <a:off x="8305800" y="3627144"/>
              <a:ext cx="609600" cy="160012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latin typeface="Calibri" panose="020F0502020204030204" pitchFamily="34" charset="0"/>
              </a:endParaRPr>
            </a:p>
          </p:txBody>
        </p:sp>
      </p:grpSp>
      <p:sp>
        <p:nvSpPr>
          <p:cNvPr id="15364" name="Title 1"/>
          <p:cNvSpPr>
            <a:spLocks noGrp="1"/>
          </p:cNvSpPr>
          <p:nvPr>
            <p:ph type="title"/>
          </p:nvPr>
        </p:nvSpPr>
        <p:spPr/>
        <p:txBody>
          <a:bodyPr/>
          <a:lstStyle/>
          <a:p>
            <a:r>
              <a:rPr lang="en-US" sz="3200" dirty="0" smtClean="0"/>
              <a:t>System Searches</a:t>
            </a:r>
          </a:p>
        </p:txBody>
      </p:sp>
      <p:sp>
        <p:nvSpPr>
          <p:cNvPr id="9" name="TextBox 8"/>
          <p:cNvSpPr txBox="1"/>
          <p:nvPr/>
        </p:nvSpPr>
        <p:spPr>
          <a:xfrm>
            <a:off x="152400" y="1226120"/>
            <a:ext cx="8839200" cy="1200150"/>
          </a:xfrm>
          <a:prstGeom prst="rect">
            <a:avLst/>
          </a:prstGeom>
          <a:noFill/>
        </p:spPr>
        <p:txBody>
          <a:bodyPr>
            <a:spAutoFit/>
          </a:bodyPr>
          <a:lstStyle/>
          <a:p>
            <a:pPr marL="342900" indent="-342900">
              <a:defRPr/>
            </a:pPr>
            <a:r>
              <a:rPr lang="en-US" sz="2800" dirty="0">
                <a:latin typeface="Calibri" panose="020F0502020204030204" pitchFamily="34" charset="0"/>
              </a:rPr>
              <a:t>Add new tabs to your Dashboard (continued)</a:t>
            </a:r>
          </a:p>
          <a:p>
            <a:pPr marL="342900" indent="-342900">
              <a:buFont typeface="Arial" pitchFamily="34" charset="0"/>
              <a:buChar char="•"/>
              <a:defRPr/>
            </a:pPr>
            <a:r>
              <a:rPr lang="en-US" sz="2400" dirty="0">
                <a:latin typeface="Calibri" panose="020F0502020204030204" pitchFamily="34" charset="0"/>
              </a:rPr>
              <a:t>Step 4</a:t>
            </a:r>
          </a:p>
          <a:p>
            <a:pPr marL="800100" lvl="1" indent="-342900">
              <a:buFont typeface="Courier New" pitchFamily="49" charset="0"/>
              <a:buChar char="­"/>
              <a:defRPr/>
            </a:pPr>
            <a:r>
              <a:rPr lang="en-US" sz="2000" dirty="0">
                <a:latin typeface="Calibri" panose="020F0502020204030204" pitchFamily="34" charset="0"/>
              </a:rPr>
              <a:t>Select </a:t>
            </a:r>
            <a:r>
              <a:rPr lang="en-US" sz="2000" dirty="0" smtClean="0">
                <a:latin typeface="Calibri" panose="020F0502020204030204" pitchFamily="34" charset="0"/>
              </a:rPr>
              <a:t>"Saved Searches" </a:t>
            </a:r>
            <a:r>
              <a:rPr lang="en-US" sz="2000" dirty="0">
                <a:latin typeface="Calibri" panose="020F0502020204030204" pitchFamily="34" charset="0"/>
              </a:rPr>
              <a:t>you want to see on your new </a:t>
            </a:r>
            <a:r>
              <a:rPr lang="en-US" sz="2000" dirty="0" smtClean="0">
                <a:latin typeface="Calibri" panose="020F0502020204030204" pitchFamily="34" charset="0"/>
              </a:rPr>
              <a:t>tab.</a:t>
            </a:r>
            <a:endParaRPr lang="en-US" sz="2000" dirty="0">
              <a:latin typeface="Calibri" panose="020F0502020204030204" pitchFamily="34" charset="0"/>
            </a:endParaRPr>
          </a:p>
        </p:txBody>
      </p:sp>
    </p:spTree>
    <p:extLst>
      <p:ext uri="{BB962C8B-B14F-4D97-AF65-F5344CB8AC3E}">
        <p14:creationId xmlns:p14="http://schemas.microsoft.com/office/powerpoint/2010/main" val="56113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a:spLocks noGrp="1"/>
          </p:cNvSpPr>
          <p:nvPr>
            <p:ph type="title"/>
          </p:nvPr>
        </p:nvSpPr>
        <p:spPr/>
        <p:txBody>
          <a:bodyPr/>
          <a:lstStyle/>
          <a:p>
            <a:r>
              <a:rPr lang="en-US" sz="3200" dirty="0" smtClean="0"/>
              <a:t>System Searches</a:t>
            </a:r>
          </a:p>
        </p:txBody>
      </p:sp>
      <p:sp>
        <p:nvSpPr>
          <p:cNvPr id="5" name="TextBox 4"/>
          <p:cNvSpPr txBox="1"/>
          <p:nvPr/>
        </p:nvSpPr>
        <p:spPr>
          <a:xfrm>
            <a:off x="152400" y="1115285"/>
            <a:ext cx="8763000" cy="1200150"/>
          </a:xfrm>
          <a:prstGeom prst="rect">
            <a:avLst/>
          </a:prstGeom>
          <a:noFill/>
        </p:spPr>
        <p:txBody>
          <a:bodyPr>
            <a:spAutoFit/>
          </a:bodyPr>
          <a:lstStyle/>
          <a:p>
            <a:pPr marL="457200" indent="-457200">
              <a:defRPr/>
            </a:pPr>
            <a:r>
              <a:rPr lang="en-US" sz="2800" dirty="0">
                <a:latin typeface="Calibri" panose="020F0502020204030204" pitchFamily="34" charset="0"/>
              </a:rPr>
              <a:t>Add new tabs to your Dashboard (continued)  </a:t>
            </a:r>
          </a:p>
          <a:p>
            <a:pPr marL="342900" indent="-342900">
              <a:buFont typeface="Arial" pitchFamily="34" charset="0"/>
              <a:buChar char="•"/>
              <a:defRPr/>
            </a:pPr>
            <a:r>
              <a:rPr lang="en-US" sz="2400" dirty="0">
                <a:latin typeface="Calibri" panose="020F0502020204030204" pitchFamily="34" charset="0"/>
              </a:rPr>
              <a:t>Step 5</a:t>
            </a:r>
          </a:p>
          <a:p>
            <a:pPr marL="800100" lvl="1" indent="-342900">
              <a:buFont typeface="Courier New" pitchFamily="49" charset="0"/>
              <a:buChar char="­"/>
              <a:defRPr/>
            </a:pPr>
            <a:r>
              <a:rPr lang="en-US" sz="2000" dirty="0">
                <a:latin typeface="Calibri" panose="020F0502020204030204" pitchFamily="34" charset="0"/>
              </a:rPr>
              <a:t>Arrange the searches on your </a:t>
            </a:r>
            <a:r>
              <a:rPr lang="en-US" sz="2000" dirty="0" smtClean="0">
                <a:latin typeface="Calibri" panose="020F0502020204030204" pitchFamily="34" charset="0"/>
              </a:rPr>
              <a:t>screen.</a:t>
            </a:r>
            <a:endParaRPr lang="en-US" sz="2000" dirty="0">
              <a:latin typeface="Calibri" panose="020F0502020204030204" pitchFamily="34" charset="0"/>
            </a:endParaRPr>
          </a:p>
        </p:txBody>
      </p:sp>
      <p:grpSp>
        <p:nvGrpSpPr>
          <p:cNvPr id="2" name="Group 1"/>
          <p:cNvGrpSpPr/>
          <p:nvPr/>
        </p:nvGrpSpPr>
        <p:grpSpPr>
          <a:xfrm>
            <a:off x="1091523" y="2571826"/>
            <a:ext cx="6858000" cy="3344442"/>
            <a:chOff x="609600" y="2460613"/>
            <a:chExt cx="6858000" cy="3344442"/>
          </a:xfrm>
        </p:grpSpPr>
        <p:pic>
          <p:nvPicPr>
            <p:cNvPr id="6" name="Picture 5"/>
            <p:cNvPicPr>
              <a:picLocks noChangeAspect="1" noChangeArrowheads="1"/>
            </p:cNvPicPr>
            <p:nvPr/>
          </p:nvPicPr>
          <p:blipFill>
            <a:blip r:embed="rId3" cstate="print"/>
            <a:srcRect/>
            <a:stretch>
              <a:fillRect/>
            </a:stretch>
          </p:blipFill>
          <p:spPr bwMode="auto">
            <a:xfrm>
              <a:off x="609600" y="2460613"/>
              <a:ext cx="6858000" cy="3344442"/>
            </a:xfrm>
            <a:prstGeom prst="rect">
              <a:avLst/>
            </a:prstGeom>
            <a:noFill/>
            <a:ln w="9525">
              <a:noFill/>
              <a:miter lim="800000"/>
              <a:headEnd/>
              <a:tailEnd/>
            </a:ln>
          </p:spPr>
        </p:pic>
        <p:sp>
          <p:nvSpPr>
            <p:cNvPr id="7" name="Rectangle 6"/>
            <p:cNvSpPr/>
            <p:nvPr/>
          </p:nvSpPr>
          <p:spPr>
            <a:xfrm>
              <a:off x="6149898" y="2602224"/>
              <a:ext cx="1295400" cy="1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pitchFamily="34" charset="0"/>
              </a:endParaRPr>
            </a:p>
          </p:txBody>
        </p:sp>
      </p:grpSp>
    </p:spTree>
    <p:extLst>
      <p:ext uri="{BB962C8B-B14F-4D97-AF65-F5344CB8AC3E}">
        <p14:creationId xmlns:p14="http://schemas.microsoft.com/office/powerpoint/2010/main" val="201372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r"/>
            <a:r>
              <a:rPr lang="en-US" sz="3200" dirty="0" smtClean="0"/>
              <a:t>Agenda</a:t>
            </a:r>
          </a:p>
        </p:txBody>
      </p:sp>
      <p:sp>
        <p:nvSpPr>
          <p:cNvPr id="19457" name="Rectangle 3"/>
          <p:cNvSpPr>
            <a:spLocks noGrp="1" noChangeArrowheads="1"/>
          </p:cNvSpPr>
          <p:nvPr>
            <p:ph idx="1"/>
          </p:nvPr>
        </p:nvSpPr>
        <p:spPr>
          <a:xfrm>
            <a:off x="1662544" y="1600200"/>
            <a:ext cx="7024255"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3771" y="4862609"/>
            <a:ext cx="5098473" cy="415626"/>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01581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Expand the Dashboard View</a:t>
            </a:r>
            <a:endParaRPr lang="en-US" sz="2800" dirty="0"/>
          </a:p>
        </p:txBody>
      </p:sp>
      <p:sp>
        <p:nvSpPr>
          <p:cNvPr id="24" name="TextBox 23"/>
          <p:cNvSpPr txBox="1"/>
          <p:nvPr/>
        </p:nvSpPr>
        <p:spPr>
          <a:xfrm>
            <a:off x="152400" y="4075771"/>
            <a:ext cx="8686800" cy="1384995"/>
          </a:xfrm>
          <a:prstGeom prst="rect">
            <a:avLst/>
          </a:prstGeom>
          <a:noFill/>
        </p:spPr>
        <p:txBody>
          <a:bodyPr wrap="square" rtlCol="0">
            <a:spAutoFit/>
          </a:bodyPr>
          <a:lstStyle/>
          <a:p>
            <a:pPr fontAlgn="base">
              <a:lnSpc>
                <a:spcPct val="150000"/>
              </a:lnSpc>
              <a:spcBef>
                <a:spcPct val="0"/>
              </a:spcBef>
              <a:spcAft>
                <a:spcPct val="0"/>
              </a:spcAft>
              <a:buFont typeface="Arial" pitchFamily="34" charset="0"/>
              <a:buChar char="•"/>
            </a:pPr>
            <a:r>
              <a:rPr lang="en-US" sz="2800" dirty="0" smtClean="0">
                <a:latin typeface="Calibri" panose="020F0502020204030204" pitchFamily="34" charset="0"/>
              </a:rPr>
              <a:t> Click </a:t>
            </a:r>
            <a:r>
              <a:rPr lang="en-US" sz="2800" dirty="0">
                <a:latin typeface="Calibri" panose="020F0502020204030204" pitchFamily="34" charset="0"/>
              </a:rPr>
              <a:t>on </a:t>
            </a:r>
            <a:r>
              <a:rPr lang="en-US" sz="2800" dirty="0" smtClean="0">
                <a:latin typeface="Calibri" panose="020F0502020204030204" pitchFamily="34" charset="0"/>
              </a:rPr>
              <a:t>"View More"</a:t>
            </a:r>
            <a:endParaRPr lang="en-US" sz="2800" dirty="0">
              <a:latin typeface="Calibri" panose="020F0502020204030204" pitchFamily="34" charset="0"/>
            </a:endParaRPr>
          </a:p>
          <a:p>
            <a:pPr fontAlgn="base">
              <a:lnSpc>
                <a:spcPct val="150000"/>
              </a:lnSpc>
              <a:spcBef>
                <a:spcPct val="0"/>
              </a:spcBef>
              <a:spcAft>
                <a:spcPct val="0"/>
              </a:spcAft>
              <a:buFont typeface="Arial" pitchFamily="34" charset="0"/>
              <a:buChar char="•"/>
            </a:pPr>
            <a:r>
              <a:rPr lang="en-US" sz="2800" dirty="0" smtClean="0">
                <a:latin typeface="Calibri" panose="020F0502020204030204" pitchFamily="34" charset="0"/>
              </a:rPr>
              <a:t> Select </a:t>
            </a:r>
            <a:r>
              <a:rPr lang="en-US" sz="2800" dirty="0">
                <a:latin typeface="Calibri" panose="020F0502020204030204" pitchFamily="34" charset="0"/>
              </a:rPr>
              <a:t>the item to view</a:t>
            </a:r>
          </a:p>
        </p:txBody>
      </p:sp>
      <p:grpSp>
        <p:nvGrpSpPr>
          <p:cNvPr id="2" name="Group 1"/>
          <p:cNvGrpSpPr/>
          <p:nvPr/>
        </p:nvGrpSpPr>
        <p:grpSpPr>
          <a:xfrm>
            <a:off x="533410" y="1752600"/>
            <a:ext cx="8390708" cy="2209800"/>
            <a:chOff x="228600" y="1752600"/>
            <a:chExt cx="8390708" cy="2209800"/>
          </a:xfrm>
        </p:grpSpPr>
        <p:pic>
          <p:nvPicPr>
            <p:cNvPr id="8" name="Picture 7"/>
            <p:cNvPicPr/>
            <p:nvPr/>
          </p:nvPicPr>
          <p:blipFill>
            <a:blip r:embed="rId3" cstate="screen"/>
            <a:srcRect/>
            <a:stretch>
              <a:fillRect/>
            </a:stretch>
          </p:blipFill>
          <p:spPr bwMode="auto">
            <a:xfrm>
              <a:off x="228600" y="1905000"/>
              <a:ext cx="3048000" cy="1981200"/>
            </a:xfrm>
            <a:prstGeom prst="rect">
              <a:avLst/>
            </a:prstGeom>
            <a:noFill/>
            <a:ln w="9525">
              <a:noFill/>
              <a:miter lim="800000"/>
              <a:headEnd/>
              <a:tailEnd/>
            </a:ln>
          </p:spPr>
        </p:pic>
        <p:cxnSp>
          <p:nvCxnSpPr>
            <p:cNvPr id="12" name="Straight Arrow Connector 11"/>
            <p:cNvCxnSpPr/>
            <p:nvPr/>
          </p:nvCxnSpPr>
          <p:spPr>
            <a:xfrm flipV="1">
              <a:off x="2819400" y="3429000"/>
              <a:ext cx="2895600" cy="2286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a:blip r:embed="rId4" cstate="print"/>
            <a:srcRect l="84241" t="82292" r="1440" b="3125"/>
            <a:stretch>
              <a:fillRect/>
            </a:stretch>
          </p:blipFill>
          <p:spPr bwMode="auto">
            <a:xfrm>
              <a:off x="5715000" y="1752600"/>
              <a:ext cx="2904308" cy="2209800"/>
            </a:xfrm>
            <a:prstGeom prst="rect">
              <a:avLst/>
            </a:prstGeom>
            <a:noFill/>
            <a:ln w="9525">
              <a:noFill/>
              <a:miter lim="800000"/>
              <a:headEnd/>
              <a:tailEnd/>
            </a:ln>
          </p:spPr>
        </p:pic>
      </p:grpSp>
    </p:spTree>
    <p:extLst>
      <p:ext uri="{BB962C8B-B14F-4D97-AF65-F5344CB8AC3E}">
        <p14:creationId xmlns:p14="http://schemas.microsoft.com/office/powerpoint/2010/main" val="50466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lgn="r"/>
            <a:r>
              <a:rPr lang="en-US" sz="3200" dirty="0" smtClean="0"/>
              <a:t>Agenda</a:t>
            </a:r>
          </a:p>
        </p:txBody>
      </p:sp>
      <p:sp>
        <p:nvSpPr>
          <p:cNvPr id="19457" name="Rectangle 3"/>
          <p:cNvSpPr>
            <a:spLocks noGrp="1" noChangeArrowheads="1"/>
          </p:cNvSpPr>
          <p:nvPr>
            <p:ph idx="1"/>
          </p:nvPr>
        </p:nvSpPr>
        <p:spPr>
          <a:xfrm>
            <a:off x="1620982" y="1600200"/>
            <a:ext cx="7065818" cy="4525963"/>
          </a:xfrm>
        </p:spPr>
        <p:txBody>
          <a:bodyPr>
            <a:normAutofit lnSpcReduction="10000"/>
          </a:bodyPr>
          <a:lstStyle/>
          <a:p>
            <a:pPr>
              <a:lnSpc>
                <a:spcPct val="90000"/>
              </a:lnSpc>
              <a:spcBef>
                <a:spcPts val="0"/>
              </a:spcBef>
              <a:spcAft>
                <a:spcPts val="600"/>
              </a:spcAft>
            </a:pPr>
            <a:r>
              <a:rPr lang="en-US" sz="2800" dirty="0" smtClean="0"/>
              <a:t>MyFloridaMarketPlace Overview</a:t>
            </a:r>
          </a:p>
          <a:p>
            <a:pPr eaLnBrk="1" hangingPunct="1">
              <a:spcBef>
                <a:spcPts val="0"/>
              </a:spcBef>
              <a:spcAft>
                <a:spcPts val="600"/>
              </a:spcAft>
            </a:pPr>
            <a:r>
              <a:rPr lang="en-US" sz="2800" dirty="0" smtClean="0"/>
              <a:t>Creating Requisitions</a:t>
            </a:r>
          </a:p>
          <a:p>
            <a:pPr eaLnBrk="1" hangingPunct="1">
              <a:spcBef>
                <a:spcPts val="0"/>
              </a:spcBef>
              <a:spcAft>
                <a:spcPts val="600"/>
              </a:spcAft>
            </a:pPr>
            <a:r>
              <a:rPr lang="en-US" sz="2800" dirty="0" smtClean="0"/>
              <a:t>Approving Requisitions</a:t>
            </a:r>
          </a:p>
          <a:p>
            <a:pPr>
              <a:spcBef>
                <a:spcPts val="0"/>
              </a:spcBef>
            </a:pPr>
            <a:r>
              <a:rPr lang="en-US" sz="2800" dirty="0" smtClean="0"/>
              <a:t>Change Orders</a:t>
            </a:r>
          </a:p>
          <a:p>
            <a:pPr>
              <a:spcBef>
                <a:spcPts val="0"/>
              </a:spcBef>
            </a:pPr>
            <a:r>
              <a:rPr lang="en-US" sz="2800" dirty="0" smtClean="0"/>
              <a:t>Receiving Commodities</a:t>
            </a:r>
          </a:p>
          <a:p>
            <a:pPr>
              <a:spcBef>
                <a:spcPts val="0"/>
              </a:spcBef>
            </a:pPr>
            <a:r>
              <a:rPr lang="en-US" sz="2800" dirty="0" smtClean="0"/>
              <a:t>Approving Services</a:t>
            </a:r>
          </a:p>
          <a:p>
            <a:pPr>
              <a:spcBef>
                <a:spcPts val="0"/>
              </a:spcBef>
            </a:pPr>
            <a:r>
              <a:rPr lang="en-US" sz="2800" dirty="0" smtClean="0"/>
              <a:t>Creating an Invoice</a:t>
            </a:r>
          </a:p>
          <a:p>
            <a:pPr>
              <a:spcBef>
                <a:spcPts val="0"/>
              </a:spcBef>
            </a:pPr>
            <a:r>
              <a:rPr lang="en-US" sz="2800" dirty="0" smtClean="0"/>
              <a:t>System Searches</a:t>
            </a:r>
          </a:p>
          <a:p>
            <a:pPr>
              <a:spcBef>
                <a:spcPts val="0"/>
              </a:spcBef>
            </a:pPr>
            <a:r>
              <a:rPr lang="en-US" sz="2800" dirty="0" smtClean="0"/>
              <a:t>Demonstration</a:t>
            </a:r>
          </a:p>
          <a:p>
            <a:pPr lvl="0">
              <a:spcBef>
                <a:spcPts val="0"/>
              </a:spcBef>
              <a:spcAft>
                <a:spcPts val="600"/>
              </a:spcAft>
            </a:pPr>
            <a:r>
              <a:rPr lang="en-US" sz="2800" dirty="0" smtClean="0"/>
              <a:t>Resources  </a:t>
            </a:r>
          </a:p>
        </p:txBody>
      </p:sp>
      <p:sp>
        <p:nvSpPr>
          <p:cNvPr id="4" name="Rectangle 3"/>
          <p:cNvSpPr/>
          <p:nvPr/>
        </p:nvSpPr>
        <p:spPr>
          <a:xfrm>
            <a:off x="1700177" y="5246004"/>
            <a:ext cx="6629400" cy="484909"/>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6130964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Resources</a:t>
            </a:r>
          </a:p>
        </p:txBody>
      </p:sp>
      <p:sp>
        <p:nvSpPr>
          <p:cNvPr id="68611" name="Content Placeholder 2"/>
          <p:cNvSpPr>
            <a:spLocks noGrp="1"/>
          </p:cNvSpPr>
          <p:nvPr>
            <p:ph idx="1"/>
          </p:nvPr>
        </p:nvSpPr>
        <p:spPr/>
        <p:txBody>
          <a:bodyPr/>
          <a:lstStyle/>
          <a:p>
            <a:r>
              <a:rPr lang="en-US" sz="2400" dirty="0" smtClean="0"/>
              <a:t>For questions or assistance, contact the MFMP customer service desk at (866) 352-3776 or </a:t>
            </a:r>
            <a:r>
              <a:rPr lang="en-US" sz="2000" dirty="0" smtClean="0">
                <a:hlinkClick r:id="rId4"/>
              </a:rPr>
              <a:t>BuyerHelp@MyFloridaMarketPlace.com</a:t>
            </a:r>
            <a:r>
              <a:rPr lang="en-US" sz="2000" dirty="0" smtClean="0"/>
              <a:t>.</a:t>
            </a:r>
            <a:endParaRPr lang="en-US" sz="2400" dirty="0" smtClean="0"/>
          </a:p>
          <a:p>
            <a:endParaRPr lang="en-US" sz="2400" dirty="0" smtClean="0"/>
          </a:p>
          <a:p>
            <a:r>
              <a:rPr lang="en-US" sz="2400" dirty="0" smtClean="0"/>
              <a:t>Online resources at </a:t>
            </a:r>
            <a:r>
              <a:rPr lang="en-US" sz="2000" dirty="0" smtClean="0">
                <a:hlinkClick r:id="rId5"/>
              </a:rPr>
              <a:t>www.MyFloridaMarketPlace.com</a:t>
            </a:r>
            <a:r>
              <a:rPr lang="en-US" sz="2000" dirty="0" smtClean="0"/>
              <a:t> </a:t>
            </a:r>
            <a:r>
              <a:rPr lang="en-US" sz="2400" dirty="0" smtClean="0"/>
              <a:t>include System Administrator manuals, training information and more.</a:t>
            </a:r>
            <a:endParaRPr lang="en-US" sz="2000" dirty="0" smtClean="0"/>
          </a:p>
          <a:p>
            <a:endParaRPr lang="en-US" sz="2400" dirty="0" smtClean="0"/>
          </a:p>
          <a:p>
            <a:r>
              <a:rPr lang="en-US" sz="2400" dirty="0" smtClean="0"/>
              <a:t>To search for vendors:</a:t>
            </a:r>
          </a:p>
          <a:p>
            <a:pPr lvl="1"/>
            <a:r>
              <a:rPr lang="en-US" sz="2000" dirty="0" smtClean="0"/>
              <a:t>VIP Admin: </a:t>
            </a:r>
            <a:r>
              <a:rPr lang="en-US" sz="1800" dirty="0" smtClean="0">
                <a:hlinkClick r:id="rId6"/>
              </a:rPr>
              <a:t>vendor.MyFloridaMarketPlace.com</a:t>
            </a:r>
            <a:r>
              <a:rPr lang="en-US" sz="1800" dirty="0" smtClean="0"/>
              <a:t>.</a:t>
            </a:r>
            <a:endParaRPr lang="en-US" sz="2000" dirty="0" smtClean="0"/>
          </a:p>
          <a:p>
            <a:pPr lvl="2"/>
            <a:r>
              <a:rPr lang="en-US" dirty="0" smtClean="0"/>
              <a:t>Username and password:  "</a:t>
            </a:r>
            <a:r>
              <a:rPr lang="en-US" dirty="0" err="1" smtClean="0"/>
              <a:t>publicuser</a:t>
            </a:r>
            <a:r>
              <a:rPr lang="en-US" dirty="0" smtClean="0"/>
              <a:t>"</a:t>
            </a:r>
          </a:p>
          <a:p>
            <a:endParaRPr lang="en-US" sz="1800" dirty="0" smtClean="0"/>
          </a:p>
          <a:p>
            <a:pPr lvl="3">
              <a:buFontTx/>
              <a:buNone/>
            </a:pPr>
            <a:endParaRPr lang="en-US" dirty="0" smtClean="0"/>
          </a:p>
        </p:txBody>
      </p:sp>
    </p:spTree>
    <p:custDataLst>
      <p:tags r:id="rId1"/>
    </p:custDataLst>
    <p:extLst>
      <p:ext uri="{BB962C8B-B14F-4D97-AF65-F5344CB8AC3E}">
        <p14:creationId xmlns:p14="http://schemas.microsoft.com/office/powerpoint/2010/main" val="40783304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7"/>
          <p:cNvSpPr>
            <a:spLocks noGrp="1"/>
          </p:cNvSpPr>
          <p:nvPr>
            <p:ph type="title"/>
          </p:nvPr>
        </p:nvSpPr>
        <p:spPr/>
        <p:txBody>
          <a:bodyPr/>
          <a:lstStyle/>
          <a:p>
            <a:r>
              <a:rPr lang="en-US" dirty="0" smtClean="0"/>
              <a:t>Resources</a:t>
            </a:r>
          </a:p>
        </p:txBody>
      </p:sp>
      <p:sp>
        <p:nvSpPr>
          <p:cNvPr id="69635" name="Rectangle 3"/>
          <p:cNvSpPr>
            <a:spLocks noGrp="1" noChangeArrowheads="1"/>
          </p:cNvSpPr>
          <p:nvPr>
            <p:ph idx="1"/>
          </p:nvPr>
        </p:nvSpPr>
        <p:spPr>
          <a:xfrm>
            <a:off x="304800" y="1066800"/>
            <a:ext cx="8376062" cy="5611091"/>
          </a:xfrm>
        </p:spPr>
        <p:txBody>
          <a:bodyPr/>
          <a:lstStyle/>
          <a:p>
            <a:r>
              <a:rPr lang="en-US" sz="2400" dirty="0" smtClean="0">
                <a:cs typeface="Arial" charset="0"/>
              </a:rPr>
              <a:t>Register for MFMP training or access training materials with the following links</a:t>
            </a:r>
            <a:r>
              <a:rPr lang="en-US" dirty="0" smtClean="0">
                <a:cs typeface="Arial" charset="0"/>
              </a:rPr>
              <a:t>:</a:t>
            </a:r>
          </a:p>
          <a:p>
            <a:pPr lvl="1"/>
            <a:r>
              <a:rPr lang="en-US" sz="1800" dirty="0"/>
              <a:t>Registration: </a:t>
            </a:r>
            <a:r>
              <a:rPr lang="en-US" sz="1800" u="sng" dirty="0">
                <a:hlinkClick r:id="rId4"/>
              </a:rPr>
              <a:t>http://www.dms.myflorida.com/business_operations/state_purchasing/myfloridamarketplace/mfmp_university/agency_customer_training_registration</a:t>
            </a:r>
            <a:endParaRPr lang="en-US" sz="1800" dirty="0"/>
          </a:p>
          <a:p>
            <a:pPr lvl="1"/>
            <a:r>
              <a:rPr lang="en-US" sz="1800" dirty="0"/>
              <a:t>Training Materials: </a:t>
            </a:r>
            <a:r>
              <a:rPr lang="en-US" sz="1800" u="sng" dirty="0">
                <a:hlinkClick r:id="rId5"/>
              </a:rPr>
              <a:t>http://www.dms.myflorida.com/business_operations/state_purchasing/myfloridamarketplace/mfmp_university/course_catalog/mfmp_u_training_materials</a:t>
            </a:r>
            <a:endParaRPr lang="en-US" sz="1800" dirty="0"/>
          </a:p>
          <a:p>
            <a:endParaRPr lang="en-US" sz="2400" dirty="0" smtClean="0">
              <a:cs typeface="Arial" charset="0"/>
            </a:endParaRPr>
          </a:p>
          <a:p>
            <a:r>
              <a:rPr lang="en-US" sz="2400" dirty="0" smtClean="0">
                <a:cs typeface="Arial" charset="0"/>
              </a:rPr>
              <a:t>Training environments allow you to practice what you learn.</a:t>
            </a:r>
          </a:p>
          <a:p>
            <a:pPr lvl="1"/>
            <a:r>
              <a:rPr lang="en-US" sz="2000" dirty="0" smtClean="0">
                <a:cs typeface="Arial" charset="0"/>
              </a:rPr>
              <a:t>The username is the same as your regular login.</a:t>
            </a:r>
          </a:p>
          <a:p>
            <a:pPr lvl="1"/>
            <a:r>
              <a:rPr lang="en-US" sz="2000" dirty="0" smtClean="0">
                <a:cs typeface="Arial" charset="0"/>
              </a:rPr>
              <a:t>The password is “train30”</a:t>
            </a:r>
          </a:p>
          <a:p>
            <a:pPr lvl="1"/>
            <a:r>
              <a:rPr lang="en-US" dirty="0" smtClean="0">
                <a:cs typeface="Arial" charset="0"/>
              </a:rPr>
              <a:t>Buyer</a:t>
            </a:r>
            <a:r>
              <a:rPr lang="en-US" sz="2000" dirty="0" smtClean="0">
                <a:cs typeface="Arial" charset="0"/>
              </a:rPr>
              <a:t> Training Environment </a:t>
            </a:r>
            <a:r>
              <a:rPr lang="en-US" dirty="0" smtClean="0">
                <a:cs typeface="Arial" charset="0"/>
              </a:rPr>
              <a:t>- </a:t>
            </a:r>
            <a:r>
              <a:rPr lang="en-US" sz="1600" u="sng" dirty="0" smtClean="0">
                <a:hlinkClick r:id="rId6"/>
              </a:rPr>
              <a:t>trn-buyer.myfloridamarketplace.com/Buyer/Main</a:t>
            </a:r>
            <a:endParaRPr lang="en-US" sz="1600" dirty="0" smtClean="0">
              <a:cs typeface="Arial" charset="0"/>
            </a:endParaRPr>
          </a:p>
          <a:p>
            <a:endParaRPr lang="en-US" sz="1800" dirty="0" smtClean="0">
              <a:cs typeface="Arial" charset="0"/>
            </a:endParaRPr>
          </a:p>
        </p:txBody>
      </p:sp>
    </p:spTree>
    <p:custDataLst>
      <p:tags r:id="rId1"/>
    </p:custDataLst>
    <p:extLst>
      <p:ext uri="{BB962C8B-B14F-4D97-AF65-F5344CB8AC3E}">
        <p14:creationId xmlns:p14="http://schemas.microsoft.com/office/powerpoint/2010/main" val="1273243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sz="3200" dirty="0" smtClean="0"/>
              <a:t>MyFloridaMarketPlace Overview</a:t>
            </a:r>
            <a:endParaRPr lang="en-US" sz="3200" dirty="0"/>
          </a:p>
        </p:txBody>
      </p:sp>
      <p:sp>
        <p:nvSpPr>
          <p:cNvPr id="3" name="Content Placeholder 2"/>
          <p:cNvSpPr>
            <a:spLocks noGrp="1"/>
          </p:cNvSpPr>
          <p:nvPr>
            <p:ph idx="1"/>
          </p:nvPr>
        </p:nvSpPr>
        <p:spPr/>
        <p:txBody>
          <a:bodyPr/>
          <a:lstStyle/>
          <a:p>
            <a:pPr>
              <a:buNone/>
            </a:pPr>
            <a:r>
              <a:rPr lang="en-US" sz="2800" dirty="0" smtClean="0"/>
              <a:t>Expand the Dashboard View</a:t>
            </a:r>
            <a:endParaRPr lang="en-US" sz="2800" dirty="0"/>
          </a:p>
        </p:txBody>
      </p:sp>
      <p:pic>
        <p:nvPicPr>
          <p:cNvPr id="151554" name="Picture 2"/>
          <p:cNvPicPr>
            <a:picLocks noChangeAspect="1" noChangeArrowheads="1"/>
          </p:cNvPicPr>
          <p:nvPr/>
        </p:nvPicPr>
        <p:blipFill>
          <a:blip r:embed="rId3" cstate="screen"/>
          <a:srcRect/>
          <a:stretch>
            <a:fillRect/>
          </a:stretch>
        </p:blipFill>
        <p:spPr bwMode="auto">
          <a:xfrm>
            <a:off x="457200" y="3657600"/>
            <a:ext cx="5334000" cy="2000250"/>
          </a:xfrm>
          <a:prstGeom prst="rect">
            <a:avLst/>
          </a:prstGeom>
          <a:noFill/>
          <a:ln w="9525">
            <a:noFill/>
            <a:miter lim="800000"/>
            <a:headEnd/>
            <a:tailEnd/>
          </a:ln>
        </p:spPr>
      </p:pic>
      <p:pic>
        <p:nvPicPr>
          <p:cNvPr id="151555" name="Picture 3"/>
          <p:cNvPicPr>
            <a:picLocks noChangeAspect="1" noChangeArrowheads="1"/>
          </p:cNvPicPr>
          <p:nvPr/>
        </p:nvPicPr>
        <p:blipFill>
          <a:blip r:embed="rId4" cstate="screen"/>
          <a:srcRect/>
          <a:stretch>
            <a:fillRect/>
          </a:stretch>
        </p:blipFill>
        <p:spPr bwMode="auto">
          <a:xfrm>
            <a:off x="6781800" y="2362200"/>
            <a:ext cx="1219200" cy="3048000"/>
          </a:xfrm>
          <a:prstGeom prst="rect">
            <a:avLst/>
          </a:prstGeom>
          <a:noFill/>
          <a:ln w="9525">
            <a:noFill/>
            <a:miter lim="800000"/>
            <a:headEnd/>
            <a:tailEnd/>
          </a:ln>
        </p:spPr>
      </p:pic>
      <p:cxnSp>
        <p:nvCxnSpPr>
          <p:cNvPr id="19" name="Straight Arrow Connector 18"/>
          <p:cNvCxnSpPr/>
          <p:nvPr/>
        </p:nvCxnSpPr>
        <p:spPr>
          <a:xfrm flipV="1">
            <a:off x="5638800" y="2622274"/>
            <a:ext cx="1143000" cy="1035326"/>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5" cstate="print"/>
          <a:srcRect l="84241" t="82292" r="1440" b="3125"/>
          <a:stretch>
            <a:fillRect/>
          </a:stretch>
        </p:blipFill>
        <p:spPr bwMode="auto">
          <a:xfrm>
            <a:off x="381000" y="1752600"/>
            <a:ext cx="2286000" cy="1739348"/>
          </a:xfrm>
          <a:prstGeom prst="rect">
            <a:avLst/>
          </a:prstGeom>
          <a:noFill/>
          <a:ln w="9525">
            <a:noFill/>
            <a:miter lim="800000"/>
            <a:headEnd/>
            <a:tailEnd/>
          </a:ln>
        </p:spPr>
      </p:pic>
      <p:cxnSp>
        <p:nvCxnSpPr>
          <p:cNvPr id="15" name="Straight Arrow Connector 14"/>
          <p:cNvCxnSpPr/>
          <p:nvPr/>
        </p:nvCxnSpPr>
        <p:spPr>
          <a:xfrm>
            <a:off x="2057400" y="3124200"/>
            <a:ext cx="1143000" cy="533400"/>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140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1a3c6427-25ff-4176-b9c1-10d7443c824c"/>
  <p:tag name="ANNOTATION_TYPE_6" val="2"/>
  <p:tag name="ANNOTATION_START_6" val="39.0"/>
  <p:tag name="ANNOTATION_END_6" val="39.0"/>
  <p:tag name="ANNOTATION_TOP_6" val="-29.6"/>
  <p:tag name="ANNOTATION_LEFT_6" val="-29.7"/>
  <p:tag name="ANNOTATION_WIDTH_6" val="635.4"/>
  <p:tag name="ANNOTATION_HEIGHT_6" val="491.3"/>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START_7" val="39.0"/>
  <p:tag name="ANNOTATION_TOP_7" val="240.0"/>
  <p:tag name="ANNOTATION_LEFT_7" val="17.8"/>
  <p:tag name="ANNOTATION_WIDTH_7" val="535.0"/>
  <p:tag name="ANNOTATION_HEIGHT_7" val="109.0"/>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855309"/>
  <p:tag name="ANNOTATION_FILL_ALPHA_7" val="50"/>
  <p:tag name="ANNOTATION_BORDER_WIDTH_7" val="2"/>
  <p:tag name="ANNOTATION_TYPE_5" val="2"/>
  <p:tag name="ANNOTATION_START_5" val="56.3"/>
  <p:tag name="ANNOTATION_TOP_5" val="-29.6"/>
  <p:tag name="ANNOTATION_LEFT_5" val="-29.7"/>
  <p:tag name="ANNOTATION_WIDTH_5" val="635.4"/>
  <p:tag name="ANNOTATION_HEIGHT_5" val="491.3"/>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1" val="2"/>
  <p:tag name="ANNOTATION_START_1" val="15.3"/>
  <p:tag name="ANNOTATION_END_1" val="15.3"/>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15.3"/>
  <p:tag name="ANNOTATION_END_2" val="35.8"/>
  <p:tag name="ANNOTATION_TOP_2" val="119.7"/>
  <p:tag name="ANNOTATION_LEFT_2" val="11.9"/>
  <p:tag name="ANNOTATION_WIDTH_2" val="556.4"/>
  <p:tag name="ANNOTATION_HEIGHT_2" val="96.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35.8"/>
  <p:tag name="ANNOTATION_END_3" val="35.8"/>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35.8"/>
  <p:tag name="ANNOTATION_TOP_4" val="237.0"/>
  <p:tag name="ANNOTATION_LEFT_4" val="17.8"/>
  <p:tag name="ANNOTATION_WIDTH_4" val="551.0"/>
  <p:tag name="ANNOTATION_HEIGHT_4" val="119.1"/>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RTICULATE_TITLE_TAG" val="PO Best Practice"/>
  <p:tag name="ANNOTATION_COUNT" val="0"/>
  <p:tag name="AUDIO_IMPORT" val="C:\Documents and Settings\rabona\Desktop\Record in Progress\Requisition\Audio\7.wav"/>
  <p:tag name="AUDIO_ID" val="346"/>
  <p:tag name="ELAPSEDTIME" val="57.966"/>
  <p:tag name="ARTICULATE_SLIDE_PAUSE" val="0"/>
  <p:tag name="ARTICULATE_NAV_LEVEL" val="2"/>
  <p:tag name="ARTICULATE_PLAYLIST_ID" val="-1"/>
  <p:tag name="ARTICULATE_VIEW_MODE" val="0"/>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a6d08881-bc42-4e3b-86e2-f39ac42ff710"/>
  <p:tag name="ARTICULATE_TITLE_TAG" val="Blanket POs"/>
  <p:tag name="ANNOTATION_TYPE_3" val="0"/>
  <p:tag name="ANNOTATION_START_3" val="37.4"/>
  <p:tag name="ANNOTATION_TOP_3" val="225.8"/>
  <p:tag name="ANNOTATION_LEFT_3" val="42.2"/>
  <p:tag name="ANNOTATION_WIDTH_3" val="89.2"/>
  <p:tag name="ANNOTATION_HEIGHT_3" val="88.9"/>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UDIO_IMPORT" val="C:\Documents and Settings\rabona\Desktop\Record in Progress\Requisition\Audio\8.wav"/>
  <p:tag name="AUDIO_ID" val="347"/>
  <p:tag name="ELAPSEDTIME" val="55.067"/>
  <p:tag name="ANNOTATION_TYPE_1" val="1"/>
  <p:tag name="ANNOTATION_START_1" val="22.5"/>
  <p:tag name="ANNOTATION_END_1" val="31.7"/>
  <p:tag name="ANNOTATION_TOP_1" val="180.0"/>
  <p:tag name="ANNOTATION_LEFT_1" val="33.2"/>
  <p:tag name="ANNOTATION_WIDTH_1" val="514.6"/>
  <p:tag name="ANNOTATION_HEIGHT_1" val="112.3"/>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192"/>
  <p:tag name="ANNOTATION_FILL_ALPHA_1" val="100"/>
  <p:tag name="ANNOTATION_BORDER_WIDTH_1" val="2"/>
  <p:tag name="ANNOTATION_TYPE_2" val="2"/>
  <p:tag name="ANNOTATION_START_2" val="31.7"/>
  <p:tag name="ANNOTATION_TOP_2" val="-36.0"/>
  <p:tag name="ANNOTATION_LEFT_2" val="-36.1"/>
  <p:tag name="ANNOTATION_WIDTH_2" val="648.2"/>
  <p:tag name="ANNOTATION_HEIGHT_2" val="504.0"/>
  <p:tag name="ANNOTATION_ANIMATION_2" val="4"/>
  <p:tag name="ANNOTATION_ROTATION_2" val="0"/>
  <p:tag name="ANNOTATION_SUB_TYPE_2" val="11"/>
  <p:tag name="ANNOTATION_LOOP_COUNT_2" val="1"/>
  <p:tag name="ANNOTATION_BOX_RADIUS_2" val="0"/>
  <p:tag name="ANNOTATION_SCALE_2" val="0"/>
  <p:tag name="ANNOTATION_BORDER_ALPHA_2" val="100"/>
  <p:tag name="ANNOTATION_BORDER_COLOR_2" val="855309"/>
  <p:tag name="ANNOTATION_FILL_COLOR_2" val="855309"/>
  <p:tag name="ANNOTATION_FILL_ALPHA_2" val="50"/>
  <p:tag name="ANNOTATION_BORDER_WIDTH_2" val="2"/>
  <p:tag name="ANNOTATION_COUNT" val="2"/>
  <p:tag name="ARTICULATE_SLIDE_PAUSE" val="0"/>
  <p:tag name="ARTICULATE_NAV_LEVEL" val="2"/>
  <p:tag name="ARTICULATE_PLAYLIST_ID" val="-1"/>
  <p:tag name="ARTICULATE_VIEW_MODE" val="0"/>
  <p:tag name="ARTICULATE_LOCK_SLIDE" val="0"/>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3cd6aa27-4c99-4574-9991-0236e44b03f0"/>
  <p:tag name="ARTICULATE_TITLE_TAG" val="Requester Abilities"/>
  <p:tag name="AUDIO_IMPORT" val="C:\Documents and Settings\rabona\Desktop\Record in Progress\Requisition\Audio\9.wav"/>
  <p:tag name="AUDIO_ID" val="348"/>
  <p:tag name="ELAPSEDTIME" val="22.701"/>
  <p:tag name="ANNOTATION_TYPE_1" val="0"/>
  <p:tag name="ANNOTATION_START_1" val="7.9"/>
  <p:tag name="ANNOTATION_END_1" val="9.8"/>
  <p:tag name="ANNOTATION_TOP_1" val="143.3"/>
  <p:tag name="ANNOTATION_LEFT_1" val="66.4"/>
  <p:tag name="ANNOTATION_WIDTH_1" val="108.3"/>
  <p:tag name="ANNOTATION_HEIGHT_1" val="108.0"/>
  <p:tag name="ANNOTATION_ANIMATION_1" val="4"/>
  <p:tag name="ANNOTATION_ROTATION_1" val="0"/>
  <p:tag name="ANNOTATION_SUB_TYPE_1" val="3"/>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9.8"/>
  <p:tag name="ANNOTATION_END_2" val="13.6"/>
  <p:tag name="ANNOTATION_TOP_2" val="170.6"/>
  <p:tag name="ANNOTATION_LEFT_2" val="65.0"/>
  <p:tag name="ANNOTATION_WIDTH_2" val="108.3"/>
  <p:tag name="ANNOTATION_HEIGHT_2" val="108.0"/>
  <p:tag name="ANNOTATION_ANIMATION_2" val="4"/>
  <p:tag name="ANNOTATION_ROTATION_2" val="0"/>
  <p:tag name="ANNOTATION_SUB_TYPE_2" val="3"/>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13.6"/>
  <p:tag name="ANNOTATION_END_3" val="15.7"/>
  <p:tag name="ANNOTATION_TOP_3" val="207.4"/>
  <p:tag name="ANNOTATION_LEFT_3" val="65.0"/>
  <p:tag name="ANNOTATION_WIDTH_3" val="108.3"/>
  <p:tag name="ANNOTATION_HEIGHT_3" val="108.0"/>
  <p:tag name="ANNOTATION_ANIMATION_3" val="4"/>
  <p:tag name="ANNOTATION_ROTATION_3" val="0"/>
  <p:tag name="ANNOTATION_SUB_TYPE_3" val="3"/>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15.7"/>
  <p:tag name="ANNOTATION_END_4" val="17.5"/>
  <p:tag name="ANNOTATION_TOP_4" val="237.6"/>
  <p:tag name="ANNOTATION_LEFT_4" val="65.7"/>
  <p:tag name="ANNOTATION_WIDTH_4" val="108.3"/>
  <p:tag name="ANNOTATION_HEIGHT_4" val="108.0"/>
  <p:tag name="ANNOTATION_ANIMATION_4" val="4"/>
  <p:tag name="ANNOTATION_ROTATION_4" val="0"/>
  <p:tag name="ANNOTATION_SUB_TYPE_4" val="3"/>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TYPE_5" val="0"/>
  <p:tag name="ANNOTATION_START_5" val="17.5"/>
  <p:tag name="ANNOTATION_END_5" val="19.9"/>
  <p:tag name="ANNOTATION_TOP_5" val="269.3"/>
  <p:tag name="ANNOTATION_LEFT_5" val="65.7"/>
  <p:tag name="ANNOTATION_WIDTH_5" val="108.3"/>
  <p:tag name="ANNOTATION_HEIGHT_5" val="108.0"/>
  <p:tag name="ANNOTATION_ANIMATION_5" val="4"/>
  <p:tag name="ANNOTATION_ROTATION_5" val="0"/>
  <p:tag name="ANNOTATION_SUB_TYPE_5" val="3"/>
  <p:tag name="ANNOTATION_LOOP_COUNT_5" val="1"/>
  <p:tag name="ANNOTATION_BOX_RADIUS_5" val="0"/>
  <p:tag name="ANNOTATION_SCALE_5" val="125"/>
  <p:tag name="ANNOTATION_BORDER_ALPHA_5" val="100"/>
  <p:tag name="ANNOTATION_BORDER_COLOR_5" val="16777215"/>
  <p:tag name="ANNOTATION_FILL_COLOR_5" val="192"/>
  <p:tag name="ANNOTATION_FILL_ALPHA_5" val="100"/>
  <p:tag name="ANNOTATION_BORDER_WIDTH_5" val="2"/>
  <p:tag name="ANNOTATION_TYPE_6" val="0"/>
  <p:tag name="ANNOTATION_START_6" val="19.9"/>
  <p:tag name="ANNOTATION_TOP_6" val="302.4"/>
  <p:tag name="ANNOTATION_LEFT_6" val="65.7"/>
  <p:tag name="ANNOTATION_WIDTH_6" val="108.3"/>
  <p:tag name="ANNOTATION_HEIGHT_6" val="108.0"/>
  <p:tag name="ANNOTATION_ANIMATION_6" val="4"/>
  <p:tag name="ANNOTATION_ROTATION_6" val="0"/>
  <p:tag name="ANNOTATION_SUB_TYPE_6" val="3"/>
  <p:tag name="ANNOTATION_LOOP_COUNT_6" val="1"/>
  <p:tag name="ANNOTATION_BOX_RADIUS_6" val="0"/>
  <p:tag name="ANNOTATION_SCALE_6" val="125"/>
  <p:tag name="ANNOTATION_BORDER_ALPHA_6" val="100"/>
  <p:tag name="ANNOTATION_BORDER_COLOR_6" val="16777215"/>
  <p:tag name="ANNOTATION_FILL_COLOR_6" val="192"/>
  <p:tag name="ANNOTATION_FILL_ALPHA_6" val="100"/>
  <p:tag name="ANNOTATION_BORDER_WIDTH_6" val="2"/>
  <p:tag name="ANNOTATION_COUNT" val="6"/>
  <p:tag name="ARTICULATE_SLIDE_PAUSE" val="0"/>
  <p:tag name="ARTICULATE_NAV_LEVEL" val="2"/>
  <p:tag name="ARTICULATE_PLAYLIST_ID" val="-1"/>
  <p:tag name="ARTICULATE_VIEW_MODE" val="0"/>
  <p:tag name="ARTICULATE_LOCK_SLIDE" val="0"/>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269d4c41-be7c-4e22-8760-8664fac198e5"/>
  <p:tag name="AUDIO_IMPORT" val="C:\Documents and Settings\rabona\Desktop\Record in Progress\Requisition\Audio\12.wav"/>
  <p:tag name="AUDIO_ID" val="353"/>
  <p:tag name="ELAPSEDTIME" val="58.645"/>
  <p:tag name="ARTICULATE_TITLE_TAG" val="Catalog Requisiitons"/>
  <p:tag name="ANNOTATION_TYPE_1" val="1"/>
  <p:tag name="ANNOTATION_START_1" val="12.1"/>
  <p:tag name="ANNOTATION_END_1" val="19.4"/>
  <p:tag name="ANNOTATION_TOP_1" val="169.9"/>
  <p:tag name="ANNOTATION_LEFT_1" val="57.0"/>
  <p:tag name="ANNOTATION_WIDTH_1" val="496.6"/>
  <p:tag name="ANNOTATION_HEIGHT_1" val="68.4"/>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192"/>
  <p:tag name="ANNOTATION_FILL_ALPHA_1" val="100"/>
  <p:tag name="ANNOTATION_BORDER_WIDTH_1" val="2"/>
  <p:tag name="ANNOTATION_TYPE_2" val="1"/>
  <p:tag name="ANNOTATION_START_2" val="19.4"/>
  <p:tag name="ANNOTATION_END_2" val="36.2"/>
  <p:tag name="ANNOTATION_TOP_2" val="240.5"/>
  <p:tag name="ANNOTATION_LEFT_2" val="55.6"/>
  <p:tag name="ANNOTATION_WIDTH_2" val="499.5"/>
  <p:tag name="ANNOTATION_HEIGHT_2" val="56.2"/>
  <p:tag name="ANNOTATION_ANIMATION_2" val="5"/>
  <p:tag name="ANNOTATION_ROTATION_2" val="0"/>
  <p:tag name="ANNOTATION_SUB_TYPE_2" val="9"/>
  <p:tag name="ANNOTATION_LOOP_COUNT_2" val="1"/>
  <p:tag name="ANNOTATION_BOX_RADIUS_2" val="5"/>
  <p:tag name="ANNOTATION_SCALE_2" val="0"/>
  <p:tag name="ANNOTATION_BORDER_ALPHA_2" val="100"/>
  <p:tag name="ANNOTATION_BORDER_COLOR_2" val="0"/>
  <p:tag name="ANNOTATION_FILL_COLOR_2" val="192"/>
  <p:tag name="ANNOTATION_FILL_ALPHA_2" val="100"/>
  <p:tag name="ANNOTATION_BORDER_WIDTH_2" val="2"/>
  <p:tag name="ANNOTATION_TYPE_3" val="1"/>
  <p:tag name="ANNOTATION_START_3" val="36.2"/>
  <p:tag name="ANNOTATION_END_3" val="44.1"/>
  <p:tag name="ANNOTATION_TOP_3" val="300.2"/>
  <p:tag name="ANNOTATION_LEFT_3" val="55.6"/>
  <p:tag name="ANNOTATION_WIDTH_3" val="502.4"/>
  <p:tag name="ANNOTATION_HEIGHT_3" val="86.4"/>
  <p:tag name="ANNOTATION_ANIMATION_3" val="5"/>
  <p:tag name="ANNOTATION_ROTATION_3" val="0"/>
  <p:tag name="ANNOTATION_SUB_TYPE_3" val="9"/>
  <p:tag name="ANNOTATION_LOOP_COUNT_3" val="1"/>
  <p:tag name="ANNOTATION_BOX_RADIUS_3" val="5"/>
  <p:tag name="ANNOTATION_SCALE_3" val="0"/>
  <p:tag name="ANNOTATION_BORDER_ALPHA_3" val="100"/>
  <p:tag name="ANNOTATION_BORDER_COLOR_3" val="0"/>
  <p:tag name="ANNOTATION_FILL_COLOR_3" val="192"/>
  <p:tag name="ANNOTATION_FILL_ALPHA_3" val="100"/>
  <p:tag name="ANNOTATION_BORDER_WIDTH_3" val="2"/>
  <p:tag name="ANNOTATION_TYPE_4" val="2"/>
  <p:tag name="ANNOTATION_START_4" val="44.1"/>
  <p:tag name="ANNOTATION_TOP_4" val="-36.0"/>
  <p:tag name="ANNOTATION_LEFT_4" val="-36.1"/>
  <p:tag name="ANNOTATION_WIDTH_4" val="648.2"/>
  <p:tag name="ANNOTATION_HEIGHT_4" val="504.0"/>
  <p:tag name="ANNOTATION_ANIMATION_4" val="4"/>
  <p:tag name="ANNOTATION_ROTATION_4" val="0"/>
  <p:tag name="ANNOTATION_SUB_TYPE_4" val="11"/>
  <p:tag name="ANNOTATION_LOOP_COUNT_4" val="1"/>
  <p:tag name="ANNOTATION_BOX_RADIUS_4" val="0"/>
  <p:tag name="ANNOTATION_SCALE_4" val="0"/>
  <p:tag name="ANNOTATION_BORDER_ALPHA_4" val="100"/>
  <p:tag name="ANNOTATION_BORDER_COLOR_4" val="855309"/>
  <p:tag name="ANNOTATION_FILL_COLOR_4" val="855309"/>
  <p:tag name="ANNOTATION_FILL_ALPHA_4" val="50"/>
  <p:tag name="ANNOTATION_BORDER_WIDTH_4" val="2"/>
  <p:tag name="ANNOTATION_COUNT" val="4"/>
  <p:tag name="ARTICULATE_SLIDE_PAUSE" val="0"/>
  <p:tag name="ARTICULATE_NAV_LEVEL" val="2"/>
  <p:tag name="ARTICULATE_PLAYLIST_ID" val="-1"/>
  <p:tag name="ARTICULATE_VIEW_MODE" val="0"/>
  <p:tag name="ARTICULATE_LOCK_SLIDE" val="0"/>
  <p:tag name="ARTICULATE_SLIDE_NAV" val="12"/>
</p:tagLst>
</file>

<file path=ppt/tags/tag16.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5" val="8226"/>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af26b903-2120-4220-b33d-e53f12060ccd"/>
  <p:tag name="ANNOTATION_TYPE_5" val="0"/>
  <p:tag name="ANNOTATION_START_5" val="14.6"/>
  <p:tag name="ANNOTATION_END_5" val="19.5"/>
  <p:tag name="ANNOTATION_TOP_5" val="240.6"/>
  <p:tag name="ANNOTATION_LEFT_5" val="76.7"/>
  <p:tag name="ANNOTATION_WIDTH_5" val="89.2"/>
  <p:tag name="ANNOTATION_HEIGHT_5" val="88.9"/>
  <p:tag name="ANNOTATION_ANIMATION_5" val="3"/>
  <p:tag name="ANNOTATION_ROTATION_5" val="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19.5"/>
  <p:tag name="ANNOTATION_END_6" val="21.4"/>
  <p:tag name="ANNOTATION_TOP_6" val="285.6"/>
  <p:tag name="ANNOTATION_LEFT_6" val="76.1"/>
  <p:tag name="ANNOTATION_WIDTH_6" val="89.2"/>
  <p:tag name="ANNOTATION_HEIGHT_6" val="88.9"/>
  <p:tag name="ANNOTATION_ANIMATION_6" val="3"/>
  <p:tag name="ANNOTATION_ROTATION_6" val="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21.4"/>
  <p:tag name="ANNOTATION_END_7" val="34.8"/>
  <p:tag name="ANNOTATION_TOP_7" val="309.9"/>
  <p:tag name="ANNOTATION_LEFT_7" val="77.3"/>
  <p:tag name="ANNOTATION_WIDTH_7" val="89.2"/>
  <p:tag name="ANNOTATION_HEIGHT_7" val="88.9"/>
  <p:tag name="ANNOTATION_ANIMATION_7" val="3"/>
  <p:tag name="ANNOTATION_ROTATION_7" val="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34.8"/>
  <p:tag name="ANNOTATION_END_8" val="42.9"/>
  <p:tag name="ANNOTATION_TOP_8" val="331.9"/>
  <p:tag name="ANNOTATION_LEFT_8" val="77.3"/>
  <p:tag name="ANNOTATION_WIDTH_8" val="89.2"/>
  <p:tag name="ANNOTATION_HEIGHT_8" val="88.9"/>
  <p:tag name="ANNOTATION_ANIMATION_8" val="3"/>
  <p:tag name="ANNOTATION_ROTATION_8" val="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42.9"/>
  <p:tag name="ANNOTATION_END_9" val="54.6"/>
  <p:tag name="ANNOTATION_TOP_9" val="353.2"/>
  <p:tag name="ANNOTATION_LEFT_9" val="77.3"/>
  <p:tag name="ANNOTATION_WIDTH_9" val="89.2"/>
  <p:tag name="ANNOTATION_HEIGHT_9" val="88.9"/>
  <p:tag name="ANNOTATION_ANIMATION_9" val="3"/>
  <p:tag name="ANNOTATION_ROTATION_9" val="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54.6"/>
  <p:tag name="ANNOTATION_TOP_10" val="375.1"/>
  <p:tag name="ANNOTATION_LEFT_10" val="77.3"/>
  <p:tag name="ANNOTATION_WIDTH_10" val="89.2"/>
  <p:tag name="ANNOTATION_HEIGHT_10" val="88.9"/>
  <p:tag name="ANNOTATION_ANIMATION_10" val="3"/>
  <p:tag name="ANNOTATION_ROTATION_10" val="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UDIO_IMPORT" val="C:\Documents and Settings\rabona\Desktop\Record in Progress\Requisition\Audio\13.wav"/>
  <p:tag name="AUDIO_ID" val="422"/>
  <p:tag name="ELAPSEDTIME" val="49.163"/>
  <p:tag name="ARTICULATE_TITLE_TAG" val="Catalog Requisiitons"/>
  <p:tag name="ANNOTATION_TYPE_1" val="0"/>
  <p:tag name="ANNOTATION_START_1" val="38.7"/>
  <p:tag name="ANNOTATION_END_1" val="41.1"/>
  <p:tag name="ANNOTATION_TOP_1" val="198.0"/>
  <p:tag name="ANNOTATION_LEFT_1" val="63.5"/>
  <p:tag name="ANNOTATION_WIDTH_1" val="108.3"/>
  <p:tag name="ANNOTATION_HEIGHT_1" val="108.0"/>
  <p:tag name="ANNOTATION_ANIMATION_1" val="4"/>
  <p:tag name="ANNOTATION_ROTATION_1" val="0"/>
  <p:tag name="ANNOTATION_SUB_TYPE_1" val="3"/>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41.1"/>
  <p:tag name="ANNOTATION_END_2" val="43.1"/>
  <p:tag name="ANNOTATION_TOP_2" val="231.1"/>
  <p:tag name="ANNOTATION_LEFT_2" val="62.1"/>
  <p:tag name="ANNOTATION_WIDTH_2" val="108.3"/>
  <p:tag name="ANNOTATION_HEIGHT_2" val="108.0"/>
  <p:tag name="ANNOTATION_ANIMATION_2" val="4"/>
  <p:tag name="ANNOTATION_ROTATION_2" val="0"/>
  <p:tag name="ANNOTATION_SUB_TYPE_2" val="3"/>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43.1"/>
  <p:tag name="ANNOTATION_END_3" val="44.7"/>
  <p:tag name="ANNOTATION_TOP_3" val="262.8"/>
  <p:tag name="ANNOTATION_LEFT_3" val="62.1"/>
  <p:tag name="ANNOTATION_WIDTH_3" val="108.3"/>
  <p:tag name="ANNOTATION_HEIGHT_3" val="108.0"/>
  <p:tag name="ANNOTATION_ANIMATION_3" val="4"/>
  <p:tag name="ANNOTATION_ROTATION_3" val="0"/>
  <p:tag name="ANNOTATION_SUB_TYPE_3" val="3"/>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44.7"/>
  <p:tag name="ANNOTATION_TOP_4" val="293.8"/>
  <p:tag name="ANNOTATION_LEFT_4" val="62.1"/>
  <p:tag name="ANNOTATION_WIDTH_4" val="108.3"/>
  <p:tag name="ANNOTATION_HEIGHT_4" val="108.0"/>
  <p:tag name="ANNOTATION_ANIMATION_4" val="4"/>
  <p:tag name="ANNOTATION_ROTATION_4" val="0"/>
  <p:tag name="ANNOTATION_SUB_TYPE_4" val="3"/>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COUNT" val="0"/>
  <p:tag name="ARTICULATE_SLIDE_PAUSE" val="0"/>
  <p:tag name="ARTICULATE_NAV_LEVEL" val="2"/>
  <p:tag name="ARTICULATE_PLAYLIST_ID" val="-1"/>
  <p:tag name="ARTICULATE_VIEW_MODE" val="0"/>
  <p:tag name="ARTICULATE_LOCK_SLIDE" val="0"/>
  <p:tag name="ARTICULATE_SLIDE_NAV" val="13"/>
</p:tagLst>
</file>

<file path=ppt/tags/tag18.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a4f63fd7-c4e9-4c80-ae9b-caee9a8b852d"/>
  <p:tag name="AUDIO_IMPORT" val="C:\Documents and Settings\rabona\Desktop\Record in Progress\Requisition\Audio\16.wav"/>
  <p:tag name="AUDIO_ID" val="378"/>
  <p:tag name="ELAPSEDTIME" val="60.657"/>
  <p:tag name="ARTICULATE_TITLE_TAG" val="Requisition Fields"/>
  <p:tag name="ANNOTATION_TYPE_1" val="0"/>
  <p:tag name="ANNOTATION_START_1" val="3.5"/>
  <p:tag name="ANNOTATION_END_1" val="5.4"/>
  <p:tag name="ANNOTATION_TOP_1" val="134.6"/>
  <p:tag name="ANNOTATION_LEFT_1" val="41.1"/>
  <p:tag name="ANNOTATION_WIDTH_1" val="108.3"/>
  <p:tag name="ANNOTATION_HEIGHT_1" val="108.0"/>
  <p:tag name="ANNOTATION_ANIMATION_1" val="3"/>
  <p:tag name="ANNOTATION_ROTATION_1" val="0"/>
  <p:tag name="ANNOTATION_SUB_TYPE_1" val="1"/>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5.4"/>
  <p:tag name="ANNOTATION_END_2" val="7.8"/>
  <p:tag name="ANNOTATION_TOP_2" val="161.3"/>
  <p:tag name="ANNOTATION_LEFT_2" val="40.4"/>
  <p:tag name="ANNOTATION_WIDTH_2" val="108.3"/>
  <p:tag name="ANNOTATION_HEIGHT_2" val="108.0"/>
  <p:tag name="ANNOTATION_ANIMATION_2" val="3"/>
  <p:tag name="ANNOTATION_ROTATION_2" val="0"/>
  <p:tag name="ANNOTATION_SUB_TYPE_2" val="1"/>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7.8"/>
  <p:tag name="ANNOTATION_END_3" val="17.9"/>
  <p:tag name="ANNOTATION_TOP_3" val="207.4"/>
  <p:tag name="ANNOTATION_LEFT_3" val="41.1"/>
  <p:tag name="ANNOTATION_WIDTH_3" val="108.3"/>
  <p:tag name="ANNOTATION_HEIGHT_3" val="108.0"/>
  <p:tag name="ANNOTATION_ANIMATION_3" val="3"/>
  <p:tag name="ANNOTATION_ROTATION_3" val="0"/>
  <p:tag name="ANNOTATION_SUB_TYPE_3" val="1"/>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17.9"/>
  <p:tag name="ANNOTATION_END_4" val="20.9"/>
  <p:tag name="ANNOTATION_TOP_4" val="231.8"/>
  <p:tag name="ANNOTATION_LEFT_4" val="40.4"/>
  <p:tag name="ANNOTATION_WIDTH_4" val="108.3"/>
  <p:tag name="ANNOTATION_HEIGHT_4" val="108.0"/>
  <p:tag name="ANNOTATION_ANIMATION_4" val="3"/>
  <p:tag name="ANNOTATION_ROTATION_4" val="0"/>
  <p:tag name="ANNOTATION_SUB_TYPE_4" val="1"/>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TYPE_5" val="0"/>
  <p:tag name="ANNOTATION_START_5" val="20.9"/>
  <p:tag name="ANNOTATION_END_5" val="22.9"/>
  <p:tag name="ANNOTATION_TOP_5" val="257.8"/>
  <p:tag name="ANNOTATION_LEFT_5" val="39.0"/>
  <p:tag name="ANNOTATION_WIDTH_5" val="108.3"/>
  <p:tag name="ANNOTATION_HEIGHT_5" val="108.0"/>
  <p:tag name="ANNOTATION_ANIMATION_5" val="3"/>
  <p:tag name="ANNOTATION_ROTATION_5" val="0"/>
  <p:tag name="ANNOTATION_SUB_TYPE_5" val="1"/>
  <p:tag name="ANNOTATION_LOOP_COUNT_5" val="1"/>
  <p:tag name="ANNOTATION_BOX_RADIUS_5" val="0"/>
  <p:tag name="ANNOTATION_SCALE_5" val="125"/>
  <p:tag name="ANNOTATION_BORDER_ALPHA_5" val="100"/>
  <p:tag name="ANNOTATION_BORDER_COLOR_5" val="16777215"/>
  <p:tag name="ANNOTATION_FILL_COLOR_5" val="192"/>
  <p:tag name="ANNOTATION_FILL_ALPHA_5" val="100"/>
  <p:tag name="ANNOTATION_BORDER_WIDTH_5" val="2"/>
  <p:tag name="ANNOTATION_TYPE_6" val="0"/>
  <p:tag name="ANNOTATION_START_6" val="22.9"/>
  <p:tag name="ANNOTATION_END_6" val="34.8"/>
  <p:tag name="ANNOTATION_TOP_6" val="284.4"/>
  <p:tag name="ANNOTATION_LEFT_6" val="36.1"/>
  <p:tag name="ANNOTATION_WIDTH_6" val="108.3"/>
  <p:tag name="ANNOTATION_HEIGHT_6" val="108.0"/>
  <p:tag name="ANNOTATION_ANIMATION_6" val="3"/>
  <p:tag name="ANNOTATION_ROTATION_6" val="0"/>
  <p:tag name="ANNOTATION_SUB_TYPE_6" val="1"/>
  <p:tag name="ANNOTATION_LOOP_COUNT_6" val="1"/>
  <p:tag name="ANNOTATION_BOX_RADIUS_6" val="0"/>
  <p:tag name="ANNOTATION_SCALE_6" val="125"/>
  <p:tag name="ANNOTATION_BORDER_ALPHA_6" val="100"/>
  <p:tag name="ANNOTATION_BORDER_COLOR_6" val="16777215"/>
  <p:tag name="ANNOTATION_FILL_COLOR_6" val="192"/>
  <p:tag name="ANNOTATION_FILL_ALPHA_6" val="100"/>
  <p:tag name="ANNOTATION_BORDER_WIDTH_6" val="2"/>
  <p:tag name="ANNOTATION_TYPE_7" val="2"/>
  <p:tag name="ANNOTATION_START_7" val="34.8"/>
  <p:tag name="ANNOTATION_TOP_7" val="-36.0"/>
  <p:tag name="ANNOTATION_LEFT_7" val="-36.1"/>
  <p:tag name="ANNOTATION_WIDTH_7" val="648.2"/>
  <p:tag name="ANNOTATION_HEIGHT_7" val="504.0"/>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855309"/>
  <p:tag name="ANNOTATION_FILL_COLOR_7" val="855309"/>
  <p:tag name="ANNOTATION_FILL_ALPHA_7" val="50"/>
  <p:tag name="ANNOTATION_BORDER_WIDTH_7" val="2"/>
  <p:tag name="ANNOTATION_COUNT" val="7"/>
  <p:tag name="ARTICULATE_SLIDE_PAUSE" val="0"/>
  <p:tag name="ARTICULATE_NAV_LEVEL" val="2"/>
  <p:tag name="ARTICULATE_PLAYLIST_ID" val="-1"/>
  <p:tag name="ARTICULATE_VIEW_MODE" val="0"/>
  <p:tag name="ARTICULATE_LOCK_SLIDE" val="0"/>
  <p:tag name="ARTICULATE_SLIDE_NAV" val="16"/>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9fc224eb-964d-4309-95ac-9ca7deb0737d"/>
  <p:tag name="ANNOTATION_TYPE_5" val="0"/>
  <p:tag name="ANNOTATION_START_5" val="34.3"/>
  <p:tag name="ANNOTATION_TOP_5" val="291.0"/>
  <p:tag name="ANNOTATION_LEFT_5" val="43.4"/>
  <p:tag name="ANNOTATION_WIDTH_5" val="89.2"/>
  <p:tag name="ANNOTATION_HEIGHT_5" val="88.9"/>
  <p:tag name="ANNOTATION_ANIMATION_5" val="3"/>
  <p:tag name="ANNOTATION_ROTATION_5" val="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RTICULATE_TITLE_TAG" val="Delegation of Approval Authority"/>
  <p:tag name="ANNOTATION_TYPE_1" val="0"/>
  <p:tag name="ANNOTATION_START_1" val="6.7"/>
  <p:tag name="ANNOTATION_END_1" val="13.4"/>
  <p:tag name="ANNOTATION_TOP_1" val="113.2"/>
  <p:tag name="ANNOTATION_LEFT_1" val="46.4"/>
  <p:tag name="ANNOTATION_WIDTH_1" val="89.2"/>
  <p:tag name="ANNOTATION_HEIGHT_1" val="88.9"/>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13.4"/>
  <p:tag name="ANNOTATION_END_2" val="17.2"/>
  <p:tag name="ANNOTATION_TOP_2" val="171.3"/>
  <p:tag name="ANNOTATION_LEFT_2" val="47.6"/>
  <p:tag name="ANNOTATION_WIDTH_2" val="89.2"/>
  <p:tag name="ANNOTATION_HEIGHT_2" val="88.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7.2"/>
  <p:tag name="ANNOTATION_END_3" val="21.7"/>
  <p:tag name="ANNOTATION_TOP_3" val="231.1"/>
  <p:tag name="ANNOTATION_LEFT_3" val="47.6"/>
  <p:tag name="ANNOTATION_WIDTH_3" val="89.2"/>
  <p:tag name="ANNOTATION_HEIGHT_3" val="88.9"/>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21.7"/>
  <p:tag name="ANNOTATION_TOP_4" val="289.2"/>
  <p:tag name="ANNOTATION_LEFT_4" val="47.0"/>
  <p:tag name="ANNOTATION_WIDTH_4" val="89.2"/>
  <p:tag name="ANNOTATION_HEIGHT_4" val="88.9"/>
  <p:tag name="ANNOTATION_ANIMATION_4" val="3"/>
  <p:tag name="ANNOTATION_ROTATION_4" val="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UDIO_IMPORT" val="C:\Documents and Settings\rabona\Desktop\Record in Progress\Requisition\Audio\10.wav"/>
  <p:tag name="AUDIO_ID" val="349"/>
  <p:tag name="ELAPSEDTIME" val="36.702"/>
  <p:tag name="ANNOTATION_COUNT" val="0"/>
  <p:tag name="ARTICULATE_SLIDE_PAUSE" val="0"/>
  <p:tag name="ARTICULATE_NAV_LEVEL" val="2"/>
  <p:tag name="ARTICULATE_PLAYLIST_ID" val="-1"/>
  <p:tag name="ARTICULATE_VIEW_MODE" val="0"/>
  <p:tag name="ARTICULATE_LOCK_SLIDE" val="0"/>
  <p:tag name="ARTICULATE_SLIDE_NAV" val="10"/>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78635109-f4dc-45ad-85dc-88f3e8d22800"/>
  <p:tag name="ANNOTATION_TYPE_3" val="0"/>
  <p:tag name="ANNOTATION_START_3" val="17.6"/>
  <p:tag name="ANNOTATION_END_3" val="18.9"/>
  <p:tag name="ANNOTATION_TOP_3" val="215.1"/>
  <p:tag name="ANNOTATION_LEFT_3" val="69.0"/>
  <p:tag name="ANNOTATION_WIDTH_3" val="89.2"/>
  <p:tag name="ANNOTATION_HEIGHT_3" val="88.9"/>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18.9"/>
  <p:tag name="ANNOTATION_END_4" val="21.8"/>
  <p:tag name="ANNOTATION_TOP_4" val="237.0"/>
  <p:tag name="ANNOTATION_LEFT_4" val="71.9"/>
  <p:tag name="ANNOTATION_WIDTH_4" val="89.2"/>
  <p:tag name="ANNOTATION_HEIGHT_4" val="88.9"/>
  <p:tag name="ANNOTATION_ANIMATION_4" val="3"/>
  <p:tag name="ANNOTATION_ROTATION_4" val="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21.8"/>
  <p:tag name="ANNOTATION_END_5" val="26.6"/>
  <p:tag name="ANNOTATION_TOP_5" val="276.1"/>
  <p:tag name="ANNOTATION_LEFT_5" val="35.7"/>
  <p:tag name="ANNOTATION_WIDTH_5" val="89.2"/>
  <p:tag name="ANNOTATION_HEIGHT_5" val="88.9"/>
  <p:tag name="ANNOTATION_ANIMATION_5" val="3"/>
  <p:tag name="ANNOTATION_ROTATION_5" val="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26.6"/>
  <p:tag name="ANNOTATION_END_6" val="34.1"/>
  <p:tag name="ANNOTATION_TOP_6" val="335.4"/>
  <p:tag name="ANNOTATION_LEFT_6" val="39.8"/>
  <p:tag name="ANNOTATION_WIDTH_6" val="89.2"/>
  <p:tag name="ANNOTATION_HEIGHT_6" val="88.9"/>
  <p:tag name="ANNOTATION_ANIMATION_6" val="3"/>
  <p:tag name="ANNOTATION_ROTATION_6" val="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34.1"/>
  <p:tag name="ANNOTATION_TOP_7" val="382.2"/>
  <p:tag name="ANNOTATION_LEFT_7" val="41.6"/>
  <p:tag name="ANNOTATION_WIDTH_7" val="89.2"/>
  <p:tag name="ANNOTATION_HEIGHT_7" val="88.9"/>
  <p:tag name="ANNOTATION_ANIMATION_7" val="3"/>
  <p:tag name="ANNOTATION_ROTATION_7" val="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1" val="1"/>
  <p:tag name="ANNOTATION_START_1" val="17.0"/>
  <p:tag name="ANNOTATION_END_1" val="28.3"/>
  <p:tag name="ANNOTATION_TOP_1" val="202.1"/>
  <p:tag name="ANNOTATION_LEFT_1" val="24.4"/>
  <p:tag name="ANNOTATION_WIDTH_1" val="496.3"/>
  <p:tag name="ANNOTATION_HEIGHT_1" val="99.6"/>
  <p:tag name="ANNOTATION_ANIMATION_1" val="5"/>
  <p:tag name="ANNOTATION_ROTATION_1" val="0"/>
  <p:tag name="ANNOTATION_SUB_TYPE_1" val="9"/>
  <p:tag name="ANNOTATION_LOOP_COUNT_1" val="1"/>
  <p:tag name="ANNOTATION_BOX_RADIUS_1" val="5"/>
  <p:tag name="ANNOTATION_SCALE_1" val="0"/>
  <p:tag name="ANNOTATION_BORDER_ALPHA_1" val="100"/>
  <p:tag name="ANNOTATION_BORDER_COLOR_1" val="0"/>
  <p:tag name="ANNOTATION_FILL_COLOR_1" val="12419407"/>
  <p:tag name="ANNOTATION_FILL_ALPHA_1" val="100"/>
  <p:tag name="ANNOTATION_BORDER_WIDTH_1" val="2"/>
  <p:tag name="ANNOTATION_TYPE_2" val="0"/>
  <p:tag name="ANNOTATION_START_2" val="28.3"/>
  <p:tag name="ANNOTATION_END_2" val="34.2"/>
  <p:tag name="ANNOTATION_TOP_2" val="363.9"/>
  <p:tag name="ANNOTATION_LEFT_2" val="42.2"/>
  <p:tag name="ANNOTATION_WIDTH_2" val="89.2"/>
  <p:tag name="ANNOTATION_HEIGHT_2" val="88.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UDIO_IMPORT" val="C:\Documents and Settings\rabona\Desktop\Record in Progress\Requisition\Audio\18.wav"/>
  <p:tag name="AUDIO_ID" val="383"/>
  <p:tag name="ELAPSEDTIME" val="38.139"/>
  <p:tag name="ARTICULATE_TITLE_TAG" val="Checkout"/>
  <p:tag name="ANNOTATION_COUNT" val="0"/>
  <p:tag name="ARTICULATE_SLIDE_PAUSE" val="0"/>
  <p:tag name="ARTICULATE_NAV_LEVEL" val="2"/>
  <p:tag name="ARTICULATE_PLAYLIST_ID" val="-1"/>
  <p:tag name="ARTICULATE_VIEW_MODE" val="0"/>
  <p:tag name="ARTICULATE_LOCK_SLIDE" val="0"/>
  <p:tag name="ARTICULATE_SLIDE_NAV" val="19"/>
</p:tagLst>
</file>

<file path=ppt/tags/tag22.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1" val="8226"/>
  <p:tag name="MARGIN_1" val="0"/>
  <p:tag name="MARGIN_2" val="36"/>
  <p:tag name="MARGIN_3" val="72"/>
  <p:tag name="MARGIN_4" val="108"/>
  <p:tag name="MARGIN_5" val="144"/>
  <p:tag name="FONT_SIZE" val="1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15c01a11-27a2-4ceb-98a2-559db05be77e"/>
  <p:tag name="ARTICULATE_TITLE_TAG" val="Checkout"/>
  <p:tag name="ANNOTATION_TYPE_1" val="0"/>
  <p:tag name="ANNOTATION_START_1" val="2.3"/>
  <p:tag name="ANNOTATION_END_1" val="5.1"/>
  <p:tag name="ANNOTATION_TOP_1" val="115.6"/>
  <p:tag name="ANNOTATION_LEFT_1" val="51.1"/>
  <p:tag name="ANNOTATION_WIDTH_1" val="89.2"/>
  <p:tag name="ANNOTATION_HEIGHT_1" val="88.9"/>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5.1"/>
  <p:tag name="ANNOTATION_END_2" val="17.7"/>
  <p:tag name="ANNOTATION_TOP_2" val="148.1"/>
  <p:tag name="ANNOTATION_LEFT_2" val="49.9"/>
  <p:tag name="ANNOTATION_WIDTH_2" val="89.2"/>
  <p:tag name="ANNOTATION_HEIGHT_2" val="88.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7.7"/>
  <p:tag name="ANNOTATION_END_3" val="29.8"/>
  <p:tag name="ANNOTATION_TOP_3" val="178.4"/>
  <p:tag name="ANNOTATION_LEFT_3" val="49.9"/>
  <p:tag name="ANNOTATION_WIDTH_3" val="89.2"/>
  <p:tag name="ANNOTATION_HEIGHT_3" val="88.9"/>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29.8"/>
  <p:tag name="ANNOTATION_END_4" val="33.4"/>
  <p:tag name="ANNOTATION_TOP_4" val="259.0"/>
  <p:tag name="ANNOTATION_LEFT_4" val="49.9"/>
  <p:tag name="ANNOTATION_WIDTH_4" val="89.2"/>
  <p:tag name="ANNOTATION_HEIGHT_4" val="88.9"/>
  <p:tag name="ANNOTATION_ANIMATION_4" val="3"/>
  <p:tag name="ANNOTATION_ROTATION_4" val="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33.4"/>
  <p:tag name="ANNOTATION_END_5" val="35.8"/>
  <p:tag name="ANNOTATION_TOP_5" val="291.6"/>
  <p:tag name="ANNOTATION_LEFT_5" val="49.9"/>
  <p:tag name="ANNOTATION_WIDTH_5" val="89.2"/>
  <p:tag name="ANNOTATION_HEIGHT_5" val="88.9"/>
  <p:tag name="ANNOTATION_ANIMATION_5" val="3"/>
  <p:tag name="ANNOTATION_ROTATION_5" val="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35.8"/>
  <p:tag name="ANNOTATION_END_6" val="63.5"/>
  <p:tag name="ANNOTATION_TOP_6" val="337.8"/>
  <p:tag name="ANNOTATION_LEFT_6" val="50.5"/>
  <p:tag name="ANNOTATION_WIDTH_6" val="89.2"/>
  <p:tag name="ANNOTATION_HEIGHT_6" val="88.9"/>
  <p:tag name="ANNOTATION_ANIMATION_6" val="3"/>
  <p:tag name="ANNOTATION_ROTATION_6" val="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COUNT" val="0"/>
  <p:tag name="AUDIO_IMPORT" val="C:\Documents and Settings\rabona\Desktop\Record in Progress\Requisition\Audio\New 19.wav"/>
  <p:tag name="AUDIO_ID" val="384"/>
  <p:tag name="ELAPSEDTIME" val="71.916"/>
  <p:tag name="ARTICULATE_SLIDE_PAUSE" val="0"/>
  <p:tag name="ARTICULATE_NAV_LEVEL" val="2"/>
  <p:tag name="ARTICULATE_PLAYLIST_ID" val="-1"/>
  <p:tag name="ARTICULATE_VIEW_MODE" val="0"/>
  <p:tag name="ARTICULATE_LOCK_SLIDE" val="0"/>
  <p:tag name="ARTICULATE_SLIDE_NAV" val="20"/>
</p:tagLst>
</file>

<file path=ppt/tags/tag24.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5" val="8226"/>
  <p:tag name="BULLET_6" val="8226"/>
  <p:tag name="BULLET_7" val="8226"/>
  <p:tag name="BULLET_1" val="8226"/>
  <p:tag name="MARGIN_1" val="0"/>
  <p:tag name="MARGIN_2" val="36"/>
  <p:tag name="MARGIN_3" val="72"/>
  <p:tag name="MARGIN_4" val="108"/>
  <p:tag name="MARGIN_5" val="144"/>
  <p:tag name="FONT_SIZE" val="1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4a2844b6-3d87-471d-b5ab-9d51b58ca25f"/>
  <p:tag name="ANNOTATION_TYPE_6" val="2"/>
  <p:tag name="ANNOTATION_START_6" val="35.9"/>
  <p:tag name="ANNOTATION_TOP_6" val="305.2"/>
  <p:tag name="ANNOTATION_LEFT_6" val="46.4"/>
  <p:tag name="ANNOTATION_WIDTH_6" val="314.5"/>
  <p:tag name="ANNOTATION_HEIGHT_6" val="26.1"/>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UDIO_IMPORT" val="C:\Documents and Settings\rabona\Desktop\Record in Progress\Requisition\Audio\23.wav"/>
  <p:tag name="AUDIO_ID" val="411"/>
  <p:tag name="ELAPSEDTIME" val="37.199"/>
  <p:tag name="ANNOTATION_TYPE_1" val="0"/>
  <p:tag name="ANNOTATION_START_1" val="2.8"/>
  <p:tag name="ANNOTATION_END_1" val="14.2"/>
  <p:tag name="ANNOTATION_TOP_1" val="103.7"/>
  <p:tag name="ANNOTATION_LEFT_1" val="36.8"/>
  <p:tag name="ANNOTATION_WIDTH_1" val="108.3"/>
  <p:tag name="ANNOTATION_HEIGHT_1" val="108.0"/>
  <p:tag name="ANNOTATION_ANIMATION_1" val="3"/>
  <p:tag name="ANNOTATION_ROTATION_1" val="0"/>
  <p:tag name="ANNOTATION_SUB_TYPE_1" val="1"/>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14.2"/>
  <p:tag name="ANNOTATION_END_2" val="19.8"/>
  <p:tag name="ANNOTATION_TOP_2" val="176.4"/>
  <p:tag name="ANNOTATION_LEFT_2" val="38.3"/>
  <p:tag name="ANNOTATION_WIDTH_2" val="108.3"/>
  <p:tag name="ANNOTATION_HEIGHT_2" val="108.0"/>
  <p:tag name="ANNOTATION_ANIMATION_2" val="3"/>
  <p:tag name="ANNOTATION_ROTATION_2" val="0"/>
  <p:tag name="ANNOTATION_SUB_TYPE_2" val="1"/>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19.8"/>
  <p:tag name="ANNOTATION_END_3" val="24.3"/>
  <p:tag name="ANNOTATION_TOP_3" val="224.6"/>
  <p:tag name="ANNOTATION_LEFT_3" val="38.3"/>
  <p:tag name="ANNOTATION_WIDTH_3" val="108.3"/>
  <p:tag name="ANNOTATION_HEIGHT_3" val="108.0"/>
  <p:tag name="ANNOTATION_ANIMATION_3" val="3"/>
  <p:tag name="ANNOTATION_ROTATION_3" val="0"/>
  <p:tag name="ANNOTATION_SUB_TYPE_3" val="1"/>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24.3"/>
  <p:tag name="ANNOTATION_END_4" val="31.0"/>
  <p:tag name="ANNOTATION_TOP_4" val="257.0"/>
  <p:tag name="ANNOTATION_LEFT_4" val="37.5"/>
  <p:tag name="ANNOTATION_WIDTH_4" val="108.3"/>
  <p:tag name="ANNOTATION_HEIGHT_4" val="108.0"/>
  <p:tag name="ANNOTATION_ANIMATION_4" val="3"/>
  <p:tag name="ANNOTATION_ROTATION_4" val="0"/>
  <p:tag name="ANNOTATION_SUB_TYPE_4" val="1"/>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TYPE_5" val="0"/>
  <p:tag name="ANNOTATION_START_5" val="31.0"/>
  <p:tag name="ANNOTATION_TOP_5" val="306.0"/>
  <p:tag name="ANNOTATION_LEFT_5" val="36.1"/>
  <p:tag name="ANNOTATION_WIDTH_5" val="108.3"/>
  <p:tag name="ANNOTATION_HEIGHT_5" val="108.0"/>
  <p:tag name="ANNOTATION_ANIMATION_5" val="3"/>
  <p:tag name="ANNOTATION_ROTATION_5" val="0"/>
  <p:tag name="ANNOTATION_SUB_TYPE_5" val="1"/>
  <p:tag name="ANNOTATION_LOOP_COUNT_5" val="1"/>
  <p:tag name="ANNOTATION_BOX_RADIUS_5" val="0"/>
  <p:tag name="ANNOTATION_SCALE_5" val="125"/>
  <p:tag name="ANNOTATION_BORDER_ALPHA_5" val="100"/>
  <p:tag name="ANNOTATION_BORDER_COLOR_5" val="16777215"/>
  <p:tag name="ANNOTATION_FILL_COLOR_5" val="192"/>
  <p:tag name="ANNOTATION_FILL_ALPHA_5" val="100"/>
  <p:tag name="ANNOTATION_BORDER_WIDTH_5" val="2"/>
  <p:tag name="ANNOTATION_COUNT" val="5"/>
  <p:tag name="ARTICULATE_SLIDE_PAUSE" val="0"/>
  <p:tag name="ARTICULATE_NAV_LEVEL" val="2"/>
  <p:tag name="ARTICULATE_PLAYLIST_ID" val="-1"/>
  <p:tag name="ARTICULATE_VIEW_MODE" val="0"/>
  <p:tag name="ARTICULATE_LOCK_SLIDE" val="0"/>
  <p:tag name="ARTICULATE_SLIDE_NAV" val="24"/>
</p:tagLst>
</file>

<file path=ppt/tags/tag26.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cfdf0715-6569-4894-a2ab-62309a0ca339"/>
  <p:tag name="ANNOTATION_TYPE_1" val="0"/>
  <p:tag name="ANNOTATION_START_1" val="3.4"/>
  <p:tag name="ANNOTATION_END_1" val="8.6"/>
  <p:tag name="ANNOTATION_TOP_1" val="110.8"/>
  <p:tag name="ANNOTATION_LEFT_1" val="47.6"/>
  <p:tag name="ANNOTATION_WIDTH_1" val="89.2"/>
  <p:tag name="ANNOTATION_HEIGHT_1" val="88.9"/>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8.6"/>
  <p:tag name="ANNOTATION_TOP_2" val="191.4"/>
  <p:tag name="ANNOTATION_LEFT_2" val="48.1"/>
  <p:tag name="ANNOTATION_WIDTH_2" val="89.2"/>
  <p:tag name="ANNOTATION_HEIGHT_2" val="88.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UDIO_IMPORT" val="C:\Documents and Settings\rabona\Desktop\Record in Progress\Requisition\Audio\22.wav"/>
  <p:tag name="AUDIO_ID" val="386"/>
  <p:tag name="ELAPSEDTIME" val="21.604"/>
  <p:tag name="ANNOTATION_COUNT" val="0"/>
  <p:tag name="ARTICULATE_SLIDE_PAUSE" val="0"/>
  <p:tag name="ARTICULATE_NAV_LEVEL" val="2"/>
  <p:tag name="ARTICULATE_PLAYLIST_ID" val="-1"/>
  <p:tag name="ARTICULATE_VIEW_MODE" val="0"/>
  <p:tag name="ARTICULATE_LOCK_SLIDE" val="0"/>
  <p:tag name="ARTICULATE_SLIDE_NAV" val="23"/>
</p:tagLst>
</file>

<file path=ppt/tags/tag28.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cfdf0715-6569-4894-a2ab-62309a0ca339"/>
  <p:tag name="ANNOTATION_TYPE_1" val="0"/>
  <p:tag name="ANNOTATION_START_1" val="3.4"/>
  <p:tag name="ANNOTATION_END_1" val="8.6"/>
  <p:tag name="ANNOTATION_TOP_1" val="110.8"/>
  <p:tag name="ANNOTATION_LEFT_1" val="47.6"/>
  <p:tag name="ANNOTATION_WIDTH_1" val="89.2"/>
  <p:tag name="ANNOTATION_HEIGHT_1" val="88.9"/>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8.6"/>
  <p:tag name="ANNOTATION_TOP_2" val="191.4"/>
  <p:tag name="ANNOTATION_LEFT_2" val="48.1"/>
  <p:tag name="ANNOTATION_WIDTH_2" val="89.2"/>
  <p:tag name="ANNOTATION_HEIGHT_2" val="88.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UDIO_IMPORT" val="C:\Documents and Settings\rabona\Desktop\Record in Progress\Requisition\Audio\22.wav"/>
  <p:tag name="AUDIO_ID" val="386"/>
  <p:tag name="ELAPSEDTIME" val="21.604"/>
  <p:tag name="ANNOTATION_COUNT" val="0"/>
  <p:tag name="ARTICULATE_SLIDE_PAUSE" val="0"/>
  <p:tag name="ARTICULATE_NAV_LEVEL" val="2"/>
  <p:tag name="ARTICULATE_PLAYLIST_ID" val="-1"/>
  <p:tag name="ARTICULATE_VIEW_MODE" val="0"/>
  <p:tag name="ARTICULATE_LOCK_SLIDE" val="0"/>
  <p:tag name="ARTICULATE_SLIDE_NAV" val="23"/>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0.xml><?xml version="1.0" encoding="utf-8"?>
<p:tagLst xmlns:a="http://schemas.openxmlformats.org/drawingml/2006/main" xmlns:r="http://schemas.openxmlformats.org/officeDocument/2006/relationships" xmlns:p="http://schemas.openxmlformats.org/presentationml/2006/main">
  <p:tag name="BULLET_2" val="8226"/>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UDIO_IMPORT" val="C:\Documents and Settings\rabona\Desktop\Record in Progress\Standard Audio\Resource Slide 1.wav"/>
  <p:tag name="ELAPSEDTIME" val="61.414"/>
  <p:tag name="ARTICULATE_TITLE_TAG" val="Resources Links"/>
  <p:tag name="ANNOTATION_COUNT" val="0"/>
  <p:tag name="ARTICULATE_SLIDE_PAUSE" val="0"/>
  <p:tag name="ARTICULATE_NAV_LEVEL" val="2"/>
  <p:tag name="ARTICULATE_PLAYLIST_ID" val="-1"/>
  <p:tag name="ARTICULATE_VIEW_MODE" val="0"/>
  <p:tag name="ARTICULATE_LOCK_SLIDE" val="0"/>
  <p:tag name="AUDIO_ID" val="364"/>
  <p:tag name="ARTICULATE_SLIDE_GUID" val="47c7803c-f9c1-4b8a-afd2-87724fd00364"/>
  <p:tag name="ARTICULATE_SLIDE_NAV" val="80"/>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e05d5ad3-8efe-4400-8df6-eb3007dffb68"/>
  <p:tag name="ANNOTATION_TYPE_1" val="0"/>
  <p:tag name="ANNOTATION_START_1" val="4.0"/>
  <p:tag name="ANNOTATION_END_1" val="6.0"/>
  <p:tag name="ANNOTATION_TOP_1" val="114.4"/>
  <p:tag name="ANNOTATION_LEFT_1" val="49.3"/>
  <p:tag name="ANNOTATION_WIDTH_1" val="89.2"/>
  <p:tag name="ANNOTATION_HEIGHT_1" val="88.9"/>
  <p:tag name="ANNOTATION_ANIMATION_1" val="3"/>
  <p:tag name="ANNOTATION_ROTATION_1" val="0"/>
  <p:tag name="ANNOTATION_SUB_TYPE_1" val="2"/>
  <p:tag name="ANNOTATION_LOOP_COUNT_1" val="1"/>
  <p:tag name="ANNOTATION_BOX_RADIUS_1" val="0"/>
  <p:tag name="ANNOTATION_SCALE_1" val="125"/>
  <p:tag name="ANNOTATION_BORDER_ALPHA_1" val="100"/>
  <p:tag name="ANNOTATION_BORDER_COLOR_1" val="16777215"/>
  <p:tag name="ANNOTATION_FILL_COLOR_1" val="683492"/>
  <p:tag name="ANNOTATION_FILL_ALPHA_1" val="100"/>
  <p:tag name="ANNOTATION_BORDER_WIDTH_1" val="2"/>
  <p:tag name="ANNOTATION_TYPE_2" val="0"/>
  <p:tag name="ANNOTATION_START_2" val="6.0"/>
  <p:tag name="ANNOTATION_END_2" val="10.5"/>
  <p:tag name="ANNOTATION_TOP_2" val="176.6"/>
  <p:tag name="ANNOTATION_LEFT_2" val="47.6"/>
  <p:tag name="ANNOTATION_WIDTH_2" val="89.2"/>
  <p:tag name="ANNOTATION_HEIGHT_2" val="88.9"/>
  <p:tag name="ANNOTATION_ANIMATION_2" val="3"/>
  <p:tag name="ANNOTATION_ROTATION_2" val="0"/>
  <p:tag name="ANNOTATION_SUB_TYPE_2" val="2"/>
  <p:tag name="ANNOTATION_LOOP_COUNT_2" val="1"/>
  <p:tag name="ANNOTATION_BOX_RADIUS_2" val="0"/>
  <p:tag name="ANNOTATION_SCALE_2" val="125"/>
  <p:tag name="ANNOTATION_BORDER_ALPHA_2" val="100"/>
  <p:tag name="ANNOTATION_BORDER_COLOR_2" val="16777215"/>
  <p:tag name="ANNOTATION_FILL_COLOR_2" val="683492"/>
  <p:tag name="ANNOTATION_FILL_ALPHA_2" val="100"/>
  <p:tag name="ANNOTATION_BORDER_WIDTH_2" val="2"/>
  <p:tag name="ANNOTATION_TYPE_3" val="0"/>
  <p:tag name="ANNOTATION_START_3" val="10.5"/>
  <p:tag name="ANNOTATION_TOP_3" val="267.9"/>
  <p:tag name="ANNOTATION_LEFT_3" val="48.7"/>
  <p:tag name="ANNOTATION_WIDTH_3" val="89.2"/>
  <p:tag name="ANNOTATION_HEIGHT_3" val="88.9"/>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UDIO_IMPORT" val="C:\Documents and Settings\rabona\Desktop\Record in Progress\Standard Audio\Resource Slide 2.wav"/>
  <p:tag name="ELAPSEDTIME" val="60.474"/>
  <p:tag name="ARTICULATE_TITLE_TAG" val="Training Links"/>
  <p:tag name="ANNOTATION_COUNT" val="0"/>
  <p:tag name="ARTICULATE_SLIDE_PAUSE" val="0"/>
  <p:tag name="ARTICULATE_NAV_LEVEL" val="2"/>
  <p:tag name="ARTICULATE_PLAYLIST_ID" val="-1"/>
  <p:tag name="ARTICULATE_VIEW_MODE" val="0"/>
  <p:tag name="ARTICULATE_LOCK_SLIDE" val="0"/>
  <p:tag name="AUDIO_ID" val="365"/>
  <p:tag name="ARTICULATE_SLIDE_NAV" val="81"/>
</p:tagLst>
</file>

<file path=ppt/tags/tag4.xml><?xml version="1.0" encoding="utf-8"?>
<p:tagLst xmlns:a="http://schemas.openxmlformats.org/drawingml/2006/main" xmlns:r="http://schemas.openxmlformats.org/officeDocument/2006/relationships" xmlns:p="http://schemas.openxmlformats.org/presentationml/2006/main">
  <p:tag name="AUDIO_IMPORT" val="C:\Documents and Settings\rabona\Desktop\Record in Progress\Requisition\Audio\5.wav"/>
  <p:tag name="AUDIO_ID" val="432"/>
  <p:tag name="ELAPSEDTIME" val="75.52"/>
  <p:tag name="ARTICULATE_TITLE_TAG" val="Requisition Process"/>
  <p:tag name="ARTICULATE_SLIDE_GUID" val="0eab95b6-e040-4ca2-9499-2f7ffba56044"/>
  <p:tag name="ANNOTATION_TYPE_1" val="0"/>
  <p:tag name="ANNOTATION_START_1" val="6.9"/>
  <p:tag name="ANNOTATION_END_1" val="9.4"/>
  <p:tag name="ANNOTATION_TOP_1" val="134.6"/>
  <p:tag name="ANNOTATION_LEFT_1" val="82.3"/>
  <p:tag name="ANNOTATION_WIDTH_1" val="108.3"/>
  <p:tag name="ANNOTATION_HEIGHT_1" val="108.0"/>
  <p:tag name="ANNOTATION_ANIMATION_1" val="3"/>
  <p:tag name="ANNOTATION_ROTATION_1" val="90"/>
  <p:tag name="ANNOTATION_SUB_TYPE_1" val="1"/>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9.4"/>
  <p:tag name="ANNOTATION_END_2" val="12.7"/>
  <p:tag name="ANNOTATION_TOP_2" val="131.8"/>
  <p:tag name="ANNOTATION_LEFT_2" val="189.1"/>
  <p:tag name="ANNOTATION_WIDTH_2" val="108.3"/>
  <p:tag name="ANNOTATION_HEIGHT_2" val="108.0"/>
  <p:tag name="ANNOTATION_ANIMATION_2" val="3"/>
  <p:tag name="ANNOTATION_ROTATION_2" val="90"/>
  <p:tag name="ANNOTATION_SUB_TYPE_2" val="1"/>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12.7"/>
  <p:tag name="ANNOTATION_END_3" val="16.6"/>
  <p:tag name="ANNOTATION_TOP_3" val="133.2"/>
  <p:tag name="ANNOTATION_LEFT_3" val="287.3"/>
  <p:tag name="ANNOTATION_WIDTH_3" val="108.3"/>
  <p:tag name="ANNOTATION_HEIGHT_3" val="108.0"/>
  <p:tag name="ANNOTATION_ANIMATION_3" val="3"/>
  <p:tag name="ANNOTATION_ROTATION_3" val="90"/>
  <p:tag name="ANNOTATION_SUB_TYPE_3" val="1"/>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16.6"/>
  <p:tag name="ANNOTATION_END_4" val="22.8"/>
  <p:tag name="ANNOTATION_TOP_4" val="130.3"/>
  <p:tag name="ANNOTATION_LEFT_4" val="390.5"/>
  <p:tag name="ANNOTATION_WIDTH_4" val="108.3"/>
  <p:tag name="ANNOTATION_HEIGHT_4" val="108.0"/>
  <p:tag name="ANNOTATION_ANIMATION_4" val="3"/>
  <p:tag name="ANNOTATION_ROTATION_4" val="90"/>
  <p:tag name="ANNOTATION_SUB_TYPE_4" val="1"/>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TYPE_5" val="0"/>
  <p:tag name="ANNOTATION_START_5" val="22.8"/>
  <p:tag name="ANNOTATION_END_5" val="30.6"/>
  <p:tag name="ANNOTATION_TOP_5" val="131.8"/>
  <p:tag name="ANNOTATION_LEFT_5" val="195.6"/>
  <p:tag name="ANNOTATION_WIDTH_5" val="108.3"/>
  <p:tag name="ANNOTATION_HEIGHT_5" val="108.0"/>
  <p:tag name="ANNOTATION_ANIMATION_5" val="3"/>
  <p:tag name="ANNOTATION_ROTATION_5" val="90"/>
  <p:tag name="ANNOTATION_SUB_TYPE_5" val="1"/>
  <p:tag name="ANNOTATION_LOOP_COUNT_5" val="1"/>
  <p:tag name="ANNOTATION_BOX_RADIUS_5" val="0"/>
  <p:tag name="ANNOTATION_SCALE_5" val="125"/>
  <p:tag name="ANNOTATION_BORDER_ALPHA_5" val="100"/>
  <p:tag name="ANNOTATION_BORDER_COLOR_5" val="16777215"/>
  <p:tag name="ANNOTATION_FILL_COLOR_5" val="192"/>
  <p:tag name="ANNOTATION_FILL_ALPHA_5" val="100"/>
  <p:tag name="ANNOTATION_BORDER_WIDTH_5" val="2"/>
  <p:tag name="ANNOTATION_TYPE_6" val="0"/>
  <p:tag name="ANNOTATION_START_6" val="30.6"/>
  <p:tag name="ANNOTATION_END_6" val="32.3"/>
  <p:tag name="ANNOTATION_TOP_6" val="131.8"/>
  <p:tag name="ANNOTATION_LEFT_6" val="390.5"/>
  <p:tag name="ANNOTATION_WIDTH_6" val="108.3"/>
  <p:tag name="ANNOTATION_HEIGHT_6" val="108.0"/>
  <p:tag name="ANNOTATION_ANIMATION_6" val="3"/>
  <p:tag name="ANNOTATION_ROTATION_6" val="90"/>
  <p:tag name="ANNOTATION_SUB_TYPE_6" val="1"/>
  <p:tag name="ANNOTATION_LOOP_COUNT_6" val="1"/>
  <p:tag name="ANNOTATION_BOX_RADIUS_6" val="0"/>
  <p:tag name="ANNOTATION_SCALE_6" val="125"/>
  <p:tag name="ANNOTATION_BORDER_ALPHA_6" val="100"/>
  <p:tag name="ANNOTATION_BORDER_COLOR_6" val="16777215"/>
  <p:tag name="ANNOTATION_FILL_COLOR_6" val="192"/>
  <p:tag name="ANNOTATION_FILL_ALPHA_6" val="100"/>
  <p:tag name="ANNOTATION_BORDER_WIDTH_6" val="2"/>
  <p:tag name="ANNOTATION_TYPE_7" val="0"/>
  <p:tag name="ANNOTATION_START_7" val="32.3"/>
  <p:tag name="ANNOTATION_END_7" val="39.8"/>
  <p:tag name="ANNOTATION_TOP_7" val="128.9"/>
  <p:tag name="ANNOTATION_LEFT_7" val="503.8"/>
  <p:tag name="ANNOTATION_WIDTH_7" val="108.3"/>
  <p:tag name="ANNOTATION_HEIGHT_7" val="108.0"/>
  <p:tag name="ANNOTATION_ANIMATION_7" val="3"/>
  <p:tag name="ANNOTATION_ROTATION_7" val="90"/>
  <p:tag name="ANNOTATION_SUB_TYPE_7" val="1"/>
  <p:tag name="ANNOTATION_LOOP_COUNT_7" val="1"/>
  <p:tag name="ANNOTATION_BOX_RADIUS_7" val="0"/>
  <p:tag name="ANNOTATION_SCALE_7" val="125"/>
  <p:tag name="ANNOTATION_BORDER_ALPHA_7" val="100"/>
  <p:tag name="ANNOTATION_BORDER_COLOR_7" val="16777215"/>
  <p:tag name="ANNOTATION_FILL_COLOR_7" val="192"/>
  <p:tag name="ANNOTATION_FILL_ALPHA_7" val="100"/>
  <p:tag name="ANNOTATION_BORDER_WIDTH_7" val="2"/>
  <p:tag name="ANNOTATION_TYPE_8" val="0"/>
  <p:tag name="ANNOTATION_START_8" val="39.8"/>
  <p:tag name="ANNOTATION_END_8" val="45.8"/>
  <p:tag name="ANNOTATION_TOP_8" val="223.9"/>
  <p:tag name="ANNOTATION_LEFT_8" val="98.2"/>
  <p:tag name="ANNOTATION_WIDTH_8" val="108.3"/>
  <p:tag name="ANNOTATION_HEIGHT_8" val="108.0"/>
  <p:tag name="ANNOTATION_ANIMATION_8" val="3"/>
  <p:tag name="ANNOTATION_ROTATION_8" val="90"/>
  <p:tag name="ANNOTATION_SUB_TYPE_8" val="1"/>
  <p:tag name="ANNOTATION_LOOP_COUNT_8" val="1"/>
  <p:tag name="ANNOTATION_BOX_RADIUS_8" val="0"/>
  <p:tag name="ANNOTATION_SCALE_8" val="125"/>
  <p:tag name="ANNOTATION_BORDER_ALPHA_8" val="100"/>
  <p:tag name="ANNOTATION_BORDER_COLOR_8" val="16777215"/>
  <p:tag name="ANNOTATION_FILL_COLOR_8" val="192"/>
  <p:tag name="ANNOTATION_FILL_ALPHA_8" val="100"/>
  <p:tag name="ANNOTATION_BORDER_WIDTH_8" val="2"/>
  <p:tag name="ANNOTATION_TYPE_9" val="0"/>
  <p:tag name="ANNOTATION_START_9" val="45.8"/>
  <p:tag name="ANNOTATION_END_9" val="48.5"/>
  <p:tag name="ANNOTATION_TOP_9" val="230.4"/>
  <p:tag name="ANNOTATION_LEFT_9" val="286.6"/>
  <p:tag name="ANNOTATION_WIDTH_9" val="108.3"/>
  <p:tag name="ANNOTATION_HEIGHT_9" val="108.0"/>
  <p:tag name="ANNOTATION_ANIMATION_9" val="3"/>
  <p:tag name="ANNOTATION_ROTATION_9" val="90"/>
  <p:tag name="ANNOTATION_SUB_TYPE_9" val="1"/>
  <p:tag name="ANNOTATION_LOOP_COUNT_9" val="1"/>
  <p:tag name="ANNOTATION_BOX_RADIUS_9" val="0"/>
  <p:tag name="ANNOTATION_SCALE_9" val="125"/>
  <p:tag name="ANNOTATION_BORDER_ALPHA_9" val="100"/>
  <p:tag name="ANNOTATION_BORDER_COLOR_9" val="16777215"/>
  <p:tag name="ANNOTATION_FILL_COLOR_9" val="192"/>
  <p:tag name="ANNOTATION_FILL_ALPHA_9" val="100"/>
  <p:tag name="ANNOTATION_BORDER_WIDTH_9" val="2"/>
  <p:tag name="ANNOTATION_TYPE_10" val="0"/>
  <p:tag name="ANNOTATION_START_10" val="48.5"/>
  <p:tag name="ANNOTATION_END_10" val="51.5"/>
  <p:tag name="ANNOTATION_TOP_10" val="228.2"/>
  <p:tag name="ANNOTATION_LEFT_10" val="435.2"/>
  <p:tag name="ANNOTATION_WIDTH_10" val="108.3"/>
  <p:tag name="ANNOTATION_HEIGHT_10" val="108.0"/>
  <p:tag name="ANNOTATION_ANIMATION_10" val="3"/>
  <p:tag name="ANNOTATION_ROTATION_10" val="90"/>
  <p:tag name="ANNOTATION_SUB_TYPE_10" val="1"/>
  <p:tag name="ANNOTATION_LOOP_COUNT_10" val="1"/>
  <p:tag name="ANNOTATION_BOX_RADIUS_10" val="0"/>
  <p:tag name="ANNOTATION_SCALE_10" val="125"/>
  <p:tag name="ANNOTATION_BORDER_ALPHA_10" val="100"/>
  <p:tag name="ANNOTATION_BORDER_COLOR_10" val="16777215"/>
  <p:tag name="ANNOTATION_FILL_COLOR_10" val="192"/>
  <p:tag name="ANNOTATION_FILL_ALPHA_10" val="100"/>
  <p:tag name="ANNOTATION_BORDER_WIDTH_10" val="2"/>
  <p:tag name="ANNOTATION_TYPE_11" val="0"/>
  <p:tag name="ANNOTATION_START_11" val="51.5"/>
  <p:tag name="ANNOTATION_END_11" val="61.1"/>
  <p:tag name="ANNOTATION_TOP_11" val="334.8"/>
  <p:tag name="ANNOTATION_LEFT_11" val="99.6"/>
  <p:tag name="ANNOTATION_WIDTH_11" val="108.3"/>
  <p:tag name="ANNOTATION_HEIGHT_11" val="108.0"/>
  <p:tag name="ANNOTATION_ANIMATION_11" val="3"/>
  <p:tag name="ANNOTATION_ROTATION_11" val="90"/>
  <p:tag name="ANNOTATION_SUB_TYPE_11" val="1"/>
  <p:tag name="ANNOTATION_LOOP_COUNT_11" val="1"/>
  <p:tag name="ANNOTATION_BOX_RADIUS_11" val="0"/>
  <p:tag name="ANNOTATION_SCALE_11" val="125"/>
  <p:tag name="ANNOTATION_BORDER_ALPHA_11" val="100"/>
  <p:tag name="ANNOTATION_BORDER_COLOR_11" val="16777215"/>
  <p:tag name="ANNOTATION_FILL_COLOR_11" val="192"/>
  <p:tag name="ANNOTATION_FILL_ALPHA_11" val="100"/>
  <p:tag name="ANNOTATION_BORDER_WIDTH_11" val="2"/>
  <p:tag name="ANNOTATION_TYPE_12" val="2"/>
  <p:tag name="ANNOTATION_START_12" val="61.1"/>
  <p:tag name="ANNOTATION_END_12" val="72.5"/>
  <p:tag name="ANNOTATION_TOP_12" val="-36.0"/>
  <p:tag name="ANNOTATION_LEFT_12" val="-36.1"/>
  <p:tag name="ANNOTATION_WIDTH_12" val="648.2"/>
  <p:tag name="ANNOTATION_HEIGHT_12" val="504.0"/>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855309"/>
  <p:tag name="ANNOTATION_FILL_COLOR_12" val="855309"/>
  <p:tag name="ANNOTATION_FILL_ALPHA_12" val="50"/>
  <p:tag name="ANNOTATION_BORDER_WIDTH_12" val="2"/>
  <p:tag name="ANNOTATION_TYPE_13" val="0"/>
  <p:tag name="ANNOTATION_START_13" val="72.5"/>
  <p:tag name="ANNOTATION_TOP_13" val="349.2"/>
  <p:tag name="ANNOTATION_LEFT_13" val="226.6"/>
  <p:tag name="ANNOTATION_WIDTH_13" val="108.3"/>
  <p:tag name="ANNOTATION_HEIGHT_13" val="108.0"/>
  <p:tag name="ANNOTATION_ANIMATION_13" val="3"/>
  <p:tag name="ANNOTATION_ROTATION_13" val="90"/>
  <p:tag name="ANNOTATION_SUB_TYPE_13" val="1"/>
  <p:tag name="ANNOTATION_LOOP_COUNT_13" val="1"/>
  <p:tag name="ANNOTATION_BOX_RADIUS_13" val="0"/>
  <p:tag name="ANNOTATION_SCALE_13" val="125"/>
  <p:tag name="ANNOTATION_BORDER_ALPHA_13" val="100"/>
  <p:tag name="ANNOTATION_BORDER_COLOR_13" val="16777215"/>
  <p:tag name="ANNOTATION_FILL_COLOR_13" val="192"/>
  <p:tag name="ANNOTATION_FILL_ALPHA_13" val="100"/>
  <p:tag name="ANNOTATION_BORDER_WIDTH_13" val="2"/>
  <p:tag name="ANNOTATION_COUNT" val="13"/>
  <p:tag name="ARTICULATE_SLIDE_PAUSE" val="0"/>
  <p:tag name="ARTICULATE_NAV_LEVEL" val="2"/>
  <p:tag name="ARTICULATE_PLAYLIST_ID" val="-1"/>
  <p:tag name="ARTICULATE_VIEW_MODE" val="1"/>
  <p:tag name="ARTICULATE_LOCK_SLIDE" val="0"/>
  <p:tag name="ARTICULATE_SLIDE_NAV" val="5"/>
</p:tagLst>
</file>

<file path=ppt/tags/tag5.xml><?xml version="1.0" encoding="utf-8"?>
<p:tagLst xmlns:a="http://schemas.openxmlformats.org/drawingml/2006/main" xmlns:r="http://schemas.openxmlformats.org/officeDocument/2006/relationships" xmlns:p="http://schemas.openxmlformats.org/presentationml/2006/main">
  <p:tag name="AUDIO_IMPORT" val="C:\Documents and Settings\rabona\Desktop\Record in Progress\Requisition\Audio\5.wav"/>
  <p:tag name="AUDIO_ID" val="432"/>
  <p:tag name="ELAPSEDTIME" val="75.52"/>
  <p:tag name="ARTICULATE_TITLE_TAG" val="Requisition Process"/>
  <p:tag name="ARTICULATE_SLIDE_GUID" val="0eab95b6-e040-4ca2-9499-2f7ffba56044"/>
  <p:tag name="ANNOTATION_TYPE_1" val="0"/>
  <p:tag name="ANNOTATION_START_1" val="6.9"/>
  <p:tag name="ANNOTATION_END_1" val="9.4"/>
  <p:tag name="ANNOTATION_TOP_1" val="134.6"/>
  <p:tag name="ANNOTATION_LEFT_1" val="82.3"/>
  <p:tag name="ANNOTATION_WIDTH_1" val="108.3"/>
  <p:tag name="ANNOTATION_HEIGHT_1" val="108.0"/>
  <p:tag name="ANNOTATION_ANIMATION_1" val="3"/>
  <p:tag name="ANNOTATION_ROTATION_1" val="90"/>
  <p:tag name="ANNOTATION_SUB_TYPE_1" val="1"/>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9.4"/>
  <p:tag name="ANNOTATION_END_2" val="12.7"/>
  <p:tag name="ANNOTATION_TOP_2" val="131.8"/>
  <p:tag name="ANNOTATION_LEFT_2" val="189.1"/>
  <p:tag name="ANNOTATION_WIDTH_2" val="108.3"/>
  <p:tag name="ANNOTATION_HEIGHT_2" val="108.0"/>
  <p:tag name="ANNOTATION_ANIMATION_2" val="3"/>
  <p:tag name="ANNOTATION_ROTATION_2" val="90"/>
  <p:tag name="ANNOTATION_SUB_TYPE_2" val="1"/>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12.7"/>
  <p:tag name="ANNOTATION_END_3" val="16.6"/>
  <p:tag name="ANNOTATION_TOP_3" val="133.2"/>
  <p:tag name="ANNOTATION_LEFT_3" val="287.3"/>
  <p:tag name="ANNOTATION_WIDTH_3" val="108.3"/>
  <p:tag name="ANNOTATION_HEIGHT_3" val="108.0"/>
  <p:tag name="ANNOTATION_ANIMATION_3" val="3"/>
  <p:tag name="ANNOTATION_ROTATION_3" val="90"/>
  <p:tag name="ANNOTATION_SUB_TYPE_3" val="1"/>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16.6"/>
  <p:tag name="ANNOTATION_END_4" val="22.8"/>
  <p:tag name="ANNOTATION_TOP_4" val="130.3"/>
  <p:tag name="ANNOTATION_LEFT_4" val="390.5"/>
  <p:tag name="ANNOTATION_WIDTH_4" val="108.3"/>
  <p:tag name="ANNOTATION_HEIGHT_4" val="108.0"/>
  <p:tag name="ANNOTATION_ANIMATION_4" val="3"/>
  <p:tag name="ANNOTATION_ROTATION_4" val="90"/>
  <p:tag name="ANNOTATION_SUB_TYPE_4" val="1"/>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TYPE_5" val="0"/>
  <p:tag name="ANNOTATION_START_5" val="22.8"/>
  <p:tag name="ANNOTATION_END_5" val="30.6"/>
  <p:tag name="ANNOTATION_TOP_5" val="131.8"/>
  <p:tag name="ANNOTATION_LEFT_5" val="195.6"/>
  <p:tag name="ANNOTATION_WIDTH_5" val="108.3"/>
  <p:tag name="ANNOTATION_HEIGHT_5" val="108.0"/>
  <p:tag name="ANNOTATION_ANIMATION_5" val="3"/>
  <p:tag name="ANNOTATION_ROTATION_5" val="90"/>
  <p:tag name="ANNOTATION_SUB_TYPE_5" val="1"/>
  <p:tag name="ANNOTATION_LOOP_COUNT_5" val="1"/>
  <p:tag name="ANNOTATION_BOX_RADIUS_5" val="0"/>
  <p:tag name="ANNOTATION_SCALE_5" val="125"/>
  <p:tag name="ANNOTATION_BORDER_ALPHA_5" val="100"/>
  <p:tag name="ANNOTATION_BORDER_COLOR_5" val="16777215"/>
  <p:tag name="ANNOTATION_FILL_COLOR_5" val="192"/>
  <p:tag name="ANNOTATION_FILL_ALPHA_5" val="100"/>
  <p:tag name="ANNOTATION_BORDER_WIDTH_5" val="2"/>
  <p:tag name="ANNOTATION_TYPE_6" val="0"/>
  <p:tag name="ANNOTATION_START_6" val="30.6"/>
  <p:tag name="ANNOTATION_END_6" val="32.3"/>
  <p:tag name="ANNOTATION_TOP_6" val="131.8"/>
  <p:tag name="ANNOTATION_LEFT_6" val="390.5"/>
  <p:tag name="ANNOTATION_WIDTH_6" val="108.3"/>
  <p:tag name="ANNOTATION_HEIGHT_6" val="108.0"/>
  <p:tag name="ANNOTATION_ANIMATION_6" val="3"/>
  <p:tag name="ANNOTATION_ROTATION_6" val="90"/>
  <p:tag name="ANNOTATION_SUB_TYPE_6" val="1"/>
  <p:tag name="ANNOTATION_LOOP_COUNT_6" val="1"/>
  <p:tag name="ANNOTATION_BOX_RADIUS_6" val="0"/>
  <p:tag name="ANNOTATION_SCALE_6" val="125"/>
  <p:tag name="ANNOTATION_BORDER_ALPHA_6" val="100"/>
  <p:tag name="ANNOTATION_BORDER_COLOR_6" val="16777215"/>
  <p:tag name="ANNOTATION_FILL_COLOR_6" val="192"/>
  <p:tag name="ANNOTATION_FILL_ALPHA_6" val="100"/>
  <p:tag name="ANNOTATION_BORDER_WIDTH_6" val="2"/>
  <p:tag name="ANNOTATION_TYPE_7" val="0"/>
  <p:tag name="ANNOTATION_START_7" val="32.3"/>
  <p:tag name="ANNOTATION_END_7" val="39.8"/>
  <p:tag name="ANNOTATION_TOP_7" val="128.9"/>
  <p:tag name="ANNOTATION_LEFT_7" val="503.8"/>
  <p:tag name="ANNOTATION_WIDTH_7" val="108.3"/>
  <p:tag name="ANNOTATION_HEIGHT_7" val="108.0"/>
  <p:tag name="ANNOTATION_ANIMATION_7" val="3"/>
  <p:tag name="ANNOTATION_ROTATION_7" val="90"/>
  <p:tag name="ANNOTATION_SUB_TYPE_7" val="1"/>
  <p:tag name="ANNOTATION_LOOP_COUNT_7" val="1"/>
  <p:tag name="ANNOTATION_BOX_RADIUS_7" val="0"/>
  <p:tag name="ANNOTATION_SCALE_7" val="125"/>
  <p:tag name="ANNOTATION_BORDER_ALPHA_7" val="100"/>
  <p:tag name="ANNOTATION_BORDER_COLOR_7" val="16777215"/>
  <p:tag name="ANNOTATION_FILL_COLOR_7" val="192"/>
  <p:tag name="ANNOTATION_FILL_ALPHA_7" val="100"/>
  <p:tag name="ANNOTATION_BORDER_WIDTH_7" val="2"/>
  <p:tag name="ANNOTATION_TYPE_8" val="0"/>
  <p:tag name="ANNOTATION_START_8" val="39.8"/>
  <p:tag name="ANNOTATION_END_8" val="45.8"/>
  <p:tag name="ANNOTATION_TOP_8" val="223.9"/>
  <p:tag name="ANNOTATION_LEFT_8" val="98.2"/>
  <p:tag name="ANNOTATION_WIDTH_8" val="108.3"/>
  <p:tag name="ANNOTATION_HEIGHT_8" val="108.0"/>
  <p:tag name="ANNOTATION_ANIMATION_8" val="3"/>
  <p:tag name="ANNOTATION_ROTATION_8" val="90"/>
  <p:tag name="ANNOTATION_SUB_TYPE_8" val="1"/>
  <p:tag name="ANNOTATION_LOOP_COUNT_8" val="1"/>
  <p:tag name="ANNOTATION_BOX_RADIUS_8" val="0"/>
  <p:tag name="ANNOTATION_SCALE_8" val="125"/>
  <p:tag name="ANNOTATION_BORDER_ALPHA_8" val="100"/>
  <p:tag name="ANNOTATION_BORDER_COLOR_8" val="16777215"/>
  <p:tag name="ANNOTATION_FILL_COLOR_8" val="192"/>
  <p:tag name="ANNOTATION_FILL_ALPHA_8" val="100"/>
  <p:tag name="ANNOTATION_BORDER_WIDTH_8" val="2"/>
  <p:tag name="ANNOTATION_TYPE_9" val="0"/>
  <p:tag name="ANNOTATION_START_9" val="45.8"/>
  <p:tag name="ANNOTATION_END_9" val="48.5"/>
  <p:tag name="ANNOTATION_TOP_9" val="230.4"/>
  <p:tag name="ANNOTATION_LEFT_9" val="286.6"/>
  <p:tag name="ANNOTATION_WIDTH_9" val="108.3"/>
  <p:tag name="ANNOTATION_HEIGHT_9" val="108.0"/>
  <p:tag name="ANNOTATION_ANIMATION_9" val="3"/>
  <p:tag name="ANNOTATION_ROTATION_9" val="90"/>
  <p:tag name="ANNOTATION_SUB_TYPE_9" val="1"/>
  <p:tag name="ANNOTATION_LOOP_COUNT_9" val="1"/>
  <p:tag name="ANNOTATION_BOX_RADIUS_9" val="0"/>
  <p:tag name="ANNOTATION_SCALE_9" val="125"/>
  <p:tag name="ANNOTATION_BORDER_ALPHA_9" val="100"/>
  <p:tag name="ANNOTATION_BORDER_COLOR_9" val="16777215"/>
  <p:tag name="ANNOTATION_FILL_COLOR_9" val="192"/>
  <p:tag name="ANNOTATION_FILL_ALPHA_9" val="100"/>
  <p:tag name="ANNOTATION_BORDER_WIDTH_9" val="2"/>
  <p:tag name="ANNOTATION_TYPE_10" val="0"/>
  <p:tag name="ANNOTATION_START_10" val="48.5"/>
  <p:tag name="ANNOTATION_END_10" val="51.5"/>
  <p:tag name="ANNOTATION_TOP_10" val="228.2"/>
  <p:tag name="ANNOTATION_LEFT_10" val="435.2"/>
  <p:tag name="ANNOTATION_WIDTH_10" val="108.3"/>
  <p:tag name="ANNOTATION_HEIGHT_10" val="108.0"/>
  <p:tag name="ANNOTATION_ANIMATION_10" val="3"/>
  <p:tag name="ANNOTATION_ROTATION_10" val="90"/>
  <p:tag name="ANNOTATION_SUB_TYPE_10" val="1"/>
  <p:tag name="ANNOTATION_LOOP_COUNT_10" val="1"/>
  <p:tag name="ANNOTATION_BOX_RADIUS_10" val="0"/>
  <p:tag name="ANNOTATION_SCALE_10" val="125"/>
  <p:tag name="ANNOTATION_BORDER_ALPHA_10" val="100"/>
  <p:tag name="ANNOTATION_BORDER_COLOR_10" val="16777215"/>
  <p:tag name="ANNOTATION_FILL_COLOR_10" val="192"/>
  <p:tag name="ANNOTATION_FILL_ALPHA_10" val="100"/>
  <p:tag name="ANNOTATION_BORDER_WIDTH_10" val="2"/>
  <p:tag name="ANNOTATION_TYPE_11" val="0"/>
  <p:tag name="ANNOTATION_START_11" val="51.5"/>
  <p:tag name="ANNOTATION_END_11" val="61.1"/>
  <p:tag name="ANNOTATION_TOP_11" val="334.8"/>
  <p:tag name="ANNOTATION_LEFT_11" val="99.6"/>
  <p:tag name="ANNOTATION_WIDTH_11" val="108.3"/>
  <p:tag name="ANNOTATION_HEIGHT_11" val="108.0"/>
  <p:tag name="ANNOTATION_ANIMATION_11" val="3"/>
  <p:tag name="ANNOTATION_ROTATION_11" val="90"/>
  <p:tag name="ANNOTATION_SUB_TYPE_11" val="1"/>
  <p:tag name="ANNOTATION_LOOP_COUNT_11" val="1"/>
  <p:tag name="ANNOTATION_BOX_RADIUS_11" val="0"/>
  <p:tag name="ANNOTATION_SCALE_11" val="125"/>
  <p:tag name="ANNOTATION_BORDER_ALPHA_11" val="100"/>
  <p:tag name="ANNOTATION_BORDER_COLOR_11" val="16777215"/>
  <p:tag name="ANNOTATION_FILL_COLOR_11" val="192"/>
  <p:tag name="ANNOTATION_FILL_ALPHA_11" val="100"/>
  <p:tag name="ANNOTATION_BORDER_WIDTH_11" val="2"/>
  <p:tag name="ANNOTATION_TYPE_12" val="2"/>
  <p:tag name="ANNOTATION_START_12" val="61.1"/>
  <p:tag name="ANNOTATION_END_12" val="72.5"/>
  <p:tag name="ANNOTATION_TOP_12" val="-36.0"/>
  <p:tag name="ANNOTATION_LEFT_12" val="-36.1"/>
  <p:tag name="ANNOTATION_WIDTH_12" val="648.2"/>
  <p:tag name="ANNOTATION_HEIGHT_12" val="504.0"/>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855309"/>
  <p:tag name="ANNOTATION_FILL_COLOR_12" val="855309"/>
  <p:tag name="ANNOTATION_FILL_ALPHA_12" val="50"/>
  <p:tag name="ANNOTATION_BORDER_WIDTH_12" val="2"/>
  <p:tag name="ANNOTATION_TYPE_13" val="0"/>
  <p:tag name="ANNOTATION_START_13" val="72.5"/>
  <p:tag name="ANNOTATION_TOP_13" val="349.2"/>
  <p:tag name="ANNOTATION_LEFT_13" val="226.6"/>
  <p:tag name="ANNOTATION_WIDTH_13" val="108.3"/>
  <p:tag name="ANNOTATION_HEIGHT_13" val="108.0"/>
  <p:tag name="ANNOTATION_ANIMATION_13" val="3"/>
  <p:tag name="ANNOTATION_ROTATION_13" val="90"/>
  <p:tag name="ANNOTATION_SUB_TYPE_13" val="1"/>
  <p:tag name="ANNOTATION_LOOP_COUNT_13" val="1"/>
  <p:tag name="ANNOTATION_BOX_RADIUS_13" val="0"/>
  <p:tag name="ANNOTATION_SCALE_13" val="125"/>
  <p:tag name="ANNOTATION_BORDER_ALPHA_13" val="100"/>
  <p:tag name="ANNOTATION_BORDER_COLOR_13" val="16777215"/>
  <p:tag name="ANNOTATION_FILL_COLOR_13" val="192"/>
  <p:tag name="ANNOTATION_FILL_ALPHA_13" val="100"/>
  <p:tag name="ANNOTATION_BORDER_WIDTH_13" val="2"/>
  <p:tag name="ANNOTATION_COUNT" val="13"/>
  <p:tag name="ARTICULATE_SLIDE_PAUSE" val="0"/>
  <p:tag name="ARTICULATE_NAV_LEVEL" val="2"/>
  <p:tag name="ARTICULATE_PLAYLIST_ID" val="-1"/>
  <p:tag name="ARTICULATE_VIEW_MODE" val="1"/>
  <p:tag name="ARTICULATE_LOCK_SLIDE" val="0"/>
  <p:tag name="ARTICULATE_SLIDE_NAV" val="5"/>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abona\LOCALS~1\Temp\articulate\presenter\imgtemp\9TTxpAR8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UDIO_IMPORT" val="C:\Documents and Settings\rabona\Desktop\Record in Progress\Requisition\Audio\5.wav"/>
  <p:tag name="AUDIO_ID" val="432"/>
  <p:tag name="ELAPSEDTIME" val="75.52"/>
  <p:tag name="ARTICULATE_TITLE_TAG" val="Requisition Process"/>
  <p:tag name="ARTICULATE_SLIDE_GUID" val="0eab95b6-e040-4ca2-9499-2f7ffba56044"/>
  <p:tag name="ANNOTATION_TYPE_1" val="0"/>
  <p:tag name="ANNOTATION_START_1" val="6.9"/>
  <p:tag name="ANNOTATION_END_1" val="9.4"/>
  <p:tag name="ANNOTATION_TOP_1" val="134.6"/>
  <p:tag name="ANNOTATION_LEFT_1" val="82.3"/>
  <p:tag name="ANNOTATION_WIDTH_1" val="108.3"/>
  <p:tag name="ANNOTATION_HEIGHT_1" val="108.0"/>
  <p:tag name="ANNOTATION_ANIMATION_1" val="3"/>
  <p:tag name="ANNOTATION_ROTATION_1" val="90"/>
  <p:tag name="ANNOTATION_SUB_TYPE_1" val="1"/>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9.4"/>
  <p:tag name="ANNOTATION_END_2" val="12.7"/>
  <p:tag name="ANNOTATION_TOP_2" val="131.8"/>
  <p:tag name="ANNOTATION_LEFT_2" val="189.1"/>
  <p:tag name="ANNOTATION_WIDTH_2" val="108.3"/>
  <p:tag name="ANNOTATION_HEIGHT_2" val="108.0"/>
  <p:tag name="ANNOTATION_ANIMATION_2" val="3"/>
  <p:tag name="ANNOTATION_ROTATION_2" val="90"/>
  <p:tag name="ANNOTATION_SUB_TYPE_2" val="1"/>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TYPE_3" val="0"/>
  <p:tag name="ANNOTATION_START_3" val="12.7"/>
  <p:tag name="ANNOTATION_END_3" val="16.6"/>
  <p:tag name="ANNOTATION_TOP_3" val="133.2"/>
  <p:tag name="ANNOTATION_LEFT_3" val="287.3"/>
  <p:tag name="ANNOTATION_WIDTH_3" val="108.3"/>
  <p:tag name="ANNOTATION_HEIGHT_3" val="108.0"/>
  <p:tag name="ANNOTATION_ANIMATION_3" val="3"/>
  <p:tag name="ANNOTATION_ROTATION_3" val="90"/>
  <p:tag name="ANNOTATION_SUB_TYPE_3" val="1"/>
  <p:tag name="ANNOTATION_LOOP_COUNT_3" val="1"/>
  <p:tag name="ANNOTATION_BOX_RADIUS_3" val="0"/>
  <p:tag name="ANNOTATION_SCALE_3" val="125"/>
  <p:tag name="ANNOTATION_BORDER_ALPHA_3" val="100"/>
  <p:tag name="ANNOTATION_BORDER_COLOR_3" val="16777215"/>
  <p:tag name="ANNOTATION_FILL_COLOR_3" val="192"/>
  <p:tag name="ANNOTATION_FILL_ALPHA_3" val="100"/>
  <p:tag name="ANNOTATION_BORDER_WIDTH_3" val="2"/>
  <p:tag name="ANNOTATION_TYPE_4" val="0"/>
  <p:tag name="ANNOTATION_START_4" val="16.6"/>
  <p:tag name="ANNOTATION_END_4" val="22.8"/>
  <p:tag name="ANNOTATION_TOP_4" val="130.3"/>
  <p:tag name="ANNOTATION_LEFT_4" val="390.5"/>
  <p:tag name="ANNOTATION_WIDTH_4" val="108.3"/>
  <p:tag name="ANNOTATION_HEIGHT_4" val="108.0"/>
  <p:tag name="ANNOTATION_ANIMATION_4" val="3"/>
  <p:tag name="ANNOTATION_ROTATION_4" val="90"/>
  <p:tag name="ANNOTATION_SUB_TYPE_4" val="1"/>
  <p:tag name="ANNOTATION_LOOP_COUNT_4" val="1"/>
  <p:tag name="ANNOTATION_BOX_RADIUS_4" val="0"/>
  <p:tag name="ANNOTATION_SCALE_4" val="125"/>
  <p:tag name="ANNOTATION_BORDER_ALPHA_4" val="100"/>
  <p:tag name="ANNOTATION_BORDER_COLOR_4" val="16777215"/>
  <p:tag name="ANNOTATION_FILL_COLOR_4" val="192"/>
  <p:tag name="ANNOTATION_FILL_ALPHA_4" val="100"/>
  <p:tag name="ANNOTATION_BORDER_WIDTH_4" val="2"/>
  <p:tag name="ANNOTATION_TYPE_5" val="0"/>
  <p:tag name="ANNOTATION_START_5" val="22.8"/>
  <p:tag name="ANNOTATION_END_5" val="30.6"/>
  <p:tag name="ANNOTATION_TOP_5" val="131.8"/>
  <p:tag name="ANNOTATION_LEFT_5" val="195.6"/>
  <p:tag name="ANNOTATION_WIDTH_5" val="108.3"/>
  <p:tag name="ANNOTATION_HEIGHT_5" val="108.0"/>
  <p:tag name="ANNOTATION_ANIMATION_5" val="3"/>
  <p:tag name="ANNOTATION_ROTATION_5" val="90"/>
  <p:tag name="ANNOTATION_SUB_TYPE_5" val="1"/>
  <p:tag name="ANNOTATION_LOOP_COUNT_5" val="1"/>
  <p:tag name="ANNOTATION_BOX_RADIUS_5" val="0"/>
  <p:tag name="ANNOTATION_SCALE_5" val="125"/>
  <p:tag name="ANNOTATION_BORDER_ALPHA_5" val="100"/>
  <p:tag name="ANNOTATION_BORDER_COLOR_5" val="16777215"/>
  <p:tag name="ANNOTATION_FILL_COLOR_5" val="192"/>
  <p:tag name="ANNOTATION_FILL_ALPHA_5" val="100"/>
  <p:tag name="ANNOTATION_BORDER_WIDTH_5" val="2"/>
  <p:tag name="ANNOTATION_TYPE_6" val="0"/>
  <p:tag name="ANNOTATION_START_6" val="30.6"/>
  <p:tag name="ANNOTATION_END_6" val="32.3"/>
  <p:tag name="ANNOTATION_TOP_6" val="131.8"/>
  <p:tag name="ANNOTATION_LEFT_6" val="390.5"/>
  <p:tag name="ANNOTATION_WIDTH_6" val="108.3"/>
  <p:tag name="ANNOTATION_HEIGHT_6" val="108.0"/>
  <p:tag name="ANNOTATION_ANIMATION_6" val="3"/>
  <p:tag name="ANNOTATION_ROTATION_6" val="90"/>
  <p:tag name="ANNOTATION_SUB_TYPE_6" val="1"/>
  <p:tag name="ANNOTATION_LOOP_COUNT_6" val="1"/>
  <p:tag name="ANNOTATION_BOX_RADIUS_6" val="0"/>
  <p:tag name="ANNOTATION_SCALE_6" val="125"/>
  <p:tag name="ANNOTATION_BORDER_ALPHA_6" val="100"/>
  <p:tag name="ANNOTATION_BORDER_COLOR_6" val="16777215"/>
  <p:tag name="ANNOTATION_FILL_COLOR_6" val="192"/>
  <p:tag name="ANNOTATION_FILL_ALPHA_6" val="100"/>
  <p:tag name="ANNOTATION_BORDER_WIDTH_6" val="2"/>
  <p:tag name="ANNOTATION_TYPE_7" val="0"/>
  <p:tag name="ANNOTATION_START_7" val="32.3"/>
  <p:tag name="ANNOTATION_END_7" val="39.8"/>
  <p:tag name="ANNOTATION_TOP_7" val="128.9"/>
  <p:tag name="ANNOTATION_LEFT_7" val="503.8"/>
  <p:tag name="ANNOTATION_WIDTH_7" val="108.3"/>
  <p:tag name="ANNOTATION_HEIGHT_7" val="108.0"/>
  <p:tag name="ANNOTATION_ANIMATION_7" val="3"/>
  <p:tag name="ANNOTATION_ROTATION_7" val="90"/>
  <p:tag name="ANNOTATION_SUB_TYPE_7" val="1"/>
  <p:tag name="ANNOTATION_LOOP_COUNT_7" val="1"/>
  <p:tag name="ANNOTATION_BOX_RADIUS_7" val="0"/>
  <p:tag name="ANNOTATION_SCALE_7" val="125"/>
  <p:tag name="ANNOTATION_BORDER_ALPHA_7" val="100"/>
  <p:tag name="ANNOTATION_BORDER_COLOR_7" val="16777215"/>
  <p:tag name="ANNOTATION_FILL_COLOR_7" val="192"/>
  <p:tag name="ANNOTATION_FILL_ALPHA_7" val="100"/>
  <p:tag name="ANNOTATION_BORDER_WIDTH_7" val="2"/>
  <p:tag name="ANNOTATION_TYPE_8" val="0"/>
  <p:tag name="ANNOTATION_START_8" val="39.8"/>
  <p:tag name="ANNOTATION_END_8" val="45.8"/>
  <p:tag name="ANNOTATION_TOP_8" val="223.9"/>
  <p:tag name="ANNOTATION_LEFT_8" val="98.2"/>
  <p:tag name="ANNOTATION_WIDTH_8" val="108.3"/>
  <p:tag name="ANNOTATION_HEIGHT_8" val="108.0"/>
  <p:tag name="ANNOTATION_ANIMATION_8" val="3"/>
  <p:tag name="ANNOTATION_ROTATION_8" val="90"/>
  <p:tag name="ANNOTATION_SUB_TYPE_8" val="1"/>
  <p:tag name="ANNOTATION_LOOP_COUNT_8" val="1"/>
  <p:tag name="ANNOTATION_BOX_RADIUS_8" val="0"/>
  <p:tag name="ANNOTATION_SCALE_8" val="125"/>
  <p:tag name="ANNOTATION_BORDER_ALPHA_8" val="100"/>
  <p:tag name="ANNOTATION_BORDER_COLOR_8" val="16777215"/>
  <p:tag name="ANNOTATION_FILL_COLOR_8" val="192"/>
  <p:tag name="ANNOTATION_FILL_ALPHA_8" val="100"/>
  <p:tag name="ANNOTATION_BORDER_WIDTH_8" val="2"/>
  <p:tag name="ANNOTATION_TYPE_9" val="0"/>
  <p:tag name="ANNOTATION_START_9" val="45.8"/>
  <p:tag name="ANNOTATION_END_9" val="48.5"/>
  <p:tag name="ANNOTATION_TOP_9" val="230.4"/>
  <p:tag name="ANNOTATION_LEFT_9" val="286.6"/>
  <p:tag name="ANNOTATION_WIDTH_9" val="108.3"/>
  <p:tag name="ANNOTATION_HEIGHT_9" val="108.0"/>
  <p:tag name="ANNOTATION_ANIMATION_9" val="3"/>
  <p:tag name="ANNOTATION_ROTATION_9" val="90"/>
  <p:tag name="ANNOTATION_SUB_TYPE_9" val="1"/>
  <p:tag name="ANNOTATION_LOOP_COUNT_9" val="1"/>
  <p:tag name="ANNOTATION_BOX_RADIUS_9" val="0"/>
  <p:tag name="ANNOTATION_SCALE_9" val="125"/>
  <p:tag name="ANNOTATION_BORDER_ALPHA_9" val="100"/>
  <p:tag name="ANNOTATION_BORDER_COLOR_9" val="16777215"/>
  <p:tag name="ANNOTATION_FILL_COLOR_9" val="192"/>
  <p:tag name="ANNOTATION_FILL_ALPHA_9" val="100"/>
  <p:tag name="ANNOTATION_BORDER_WIDTH_9" val="2"/>
  <p:tag name="ANNOTATION_TYPE_10" val="0"/>
  <p:tag name="ANNOTATION_START_10" val="48.5"/>
  <p:tag name="ANNOTATION_END_10" val="51.5"/>
  <p:tag name="ANNOTATION_TOP_10" val="228.2"/>
  <p:tag name="ANNOTATION_LEFT_10" val="435.2"/>
  <p:tag name="ANNOTATION_WIDTH_10" val="108.3"/>
  <p:tag name="ANNOTATION_HEIGHT_10" val="108.0"/>
  <p:tag name="ANNOTATION_ANIMATION_10" val="3"/>
  <p:tag name="ANNOTATION_ROTATION_10" val="90"/>
  <p:tag name="ANNOTATION_SUB_TYPE_10" val="1"/>
  <p:tag name="ANNOTATION_LOOP_COUNT_10" val="1"/>
  <p:tag name="ANNOTATION_BOX_RADIUS_10" val="0"/>
  <p:tag name="ANNOTATION_SCALE_10" val="125"/>
  <p:tag name="ANNOTATION_BORDER_ALPHA_10" val="100"/>
  <p:tag name="ANNOTATION_BORDER_COLOR_10" val="16777215"/>
  <p:tag name="ANNOTATION_FILL_COLOR_10" val="192"/>
  <p:tag name="ANNOTATION_FILL_ALPHA_10" val="100"/>
  <p:tag name="ANNOTATION_BORDER_WIDTH_10" val="2"/>
  <p:tag name="ANNOTATION_TYPE_11" val="0"/>
  <p:tag name="ANNOTATION_START_11" val="51.5"/>
  <p:tag name="ANNOTATION_END_11" val="61.1"/>
  <p:tag name="ANNOTATION_TOP_11" val="334.8"/>
  <p:tag name="ANNOTATION_LEFT_11" val="99.6"/>
  <p:tag name="ANNOTATION_WIDTH_11" val="108.3"/>
  <p:tag name="ANNOTATION_HEIGHT_11" val="108.0"/>
  <p:tag name="ANNOTATION_ANIMATION_11" val="3"/>
  <p:tag name="ANNOTATION_ROTATION_11" val="90"/>
  <p:tag name="ANNOTATION_SUB_TYPE_11" val="1"/>
  <p:tag name="ANNOTATION_LOOP_COUNT_11" val="1"/>
  <p:tag name="ANNOTATION_BOX_RADIUS_11" val="0"/>
  <p:tag name="ANNOTATION_SCALE_11" val="125"/>
  <p:tag name="ANNOTATION_BORDER_ALPHA_11" val="100"/>
  <p:tag name="ANNOTATION_BORDER_COLOR_11" val="16777215"/>
  <p:tag name="ANNOTATION_FILL_COLOR_11" val="192"/>
  <p:tag name="ANNOTATION_FILL_ALPHA_11" val="100"/>
  <p:tag name="ANNOTATION_BORDER_WIDTH_11" val="2"/>
  <p:tag name="ANNOTATION_TYPE_12" val="2"/>
  <p:tag name="ANNOTATION_START_12" val="61.1"/>
  <p:tag name="ANNOTATION_END_12" val="72.5"/>
  <p:tag name="ANNOTATION_TOP_12" val="-36.0"/>
  <p:tag name="ANNOTATION_LEFT_12" val="-36.1"/>
  <p:tag name="ANNOTATION_WIDTH_12" val="648.2"/>
  <p:tag name="ANNOTATION_HEIGHT_12" val="504.0"/>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855309"/>
  <p:tag name="ANNOTATION_FILL_COLOR_12" val="855309"/>
  <p:tag name="ANNOTATION_FILL_ALPHA_12" val="50"/>
  <p:tag name="ANNOTATION_BORDER_WIDTH_12" val="2"/>
  <p:tag name="ANNOTATION_TYPE_13" val="0"/>
  <p:tag name="ANNOTATION_START_13" val="72.5"/>
  <p:tag name="ANNOTATION_TOP_13" val="349.2"/>
  <p:tag name="ANNOTATION_LEFT_13" val="226.6"/>
  <p:tag name="ANNOTATION_WIDTH_13" val="108.3"/>
  <p:tag name="ANNOTATION_HEIGHT_13" val="108.0"/>
  <p:tag name="ANNOTATION_ANIMATION_13" val="3"/>
  <p:tag name="ANNOTATION_ROTATION_13" val="90"/>
  <p:tag name="ANNOTATION_SUB_TYPE_13" val="1"/>
  <p:tag name="ANNOTATION_LOOP_COUNT_13" val="1"/>
  <p:tag name="ANNOTATION_BOX_RADIUS_13" val="0"/>
  <p:tag name="ANNOTATION_SCALE_13" val="125"/>
  <p:tag name="ANNOTATION_BORDER_ALPHA_13" val="100"/>
  <p:tag name="ANNOTATION_BORDER_COLOR_13" val="16777215"/>
  <p:tag name="ANNOTATION_FILL_COLOR_13" val="192"/>
  <p:tag name="ANNOTATION_FILL_ALPHA_13" val="100"/>
  <p:tag name="ANNOTATION_BORDER_WIDTH_13" val="2"/>
  <p:tag name="ANNOTATION_COUNT" val="13"/>
  <p:tag name="ARTICULATE_SLIDE_PAUSE" val="0"/>
  <p:tag name="ARTICULATE_NAV_LEVEL" val="2"/>
  <p:tag name="ARTICULATE_PLAYLIST_ID" val="-1"/>
  <p:tag name="ARTICULATE_VIEW_MODE" val="1"/>
  <p:tag name="ARTICULATE_LOCK_SLIDE" val="0"/>
  <p:tag name="ARTICULATE_SLIDE_NAV" val="5"/>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25cf1a11-4f73-42e6-88c1-106a647471e6"/>
  <p:tag name="ANNOTATION_TYPE_3" val="1"/>
  <p:tag name="ANNOTATION_START_3" val="18.3"/>
  <p:tag name="ANNOTATION_TOP_3" val="222.8"/>
  <p:tag name="ANNOTATION_LEFT_3" val="368.0"/>
  <p:tag name="ANNOTATION_WIDTH_3" val="168.8"/>
  <p:tag name="ANNOTATION_HEIGHT_3" val="52.7"/>
  <p:tag name="ANNOTATION_ANIMATION_3" val="5"/>
  <p:tag name="ANNOTATION_ROTATION_3" val="0"/>
  <p:tag name="ANNOTATION_SUB_TYPE_3" val="9"/>
  <p:tag name="ANNOTATION_LOOP_COUNT_3" val="1"/>
  <p:tag name="ANNOTATION_BOX_RADIUS_3" val="5"/>
  <p:tag name="ANNOTATION_SCALE_3" val="0"/>
  <p:tag name="ANNOTATION_BORDER_ALPHA_3" val="100"/>
  <p:tag name="ANNOTATION_BORDER_COLOR_3" val="0"/>
  <p:tag name="ANNOTATION_FILL_COLOR_3" val="12419407"/>
  <p:tag name="ANNOTATION_FILL_ALPHA_3" val="100"/>
  <p:tag name="ANNOTATION_BORDER_WIDTH_3" val="2"/>
  <p:tag name="AUDIO_IMPORT" val="C:\Documents and Settings\rabona\Desktop\Record in Progress\Requisition\Audio\6.wav"/>
  <p:tag name="AUDIO_ID" val="345"/>
  <p:tag name="ELAPSEDTIME" val="53.578"/>
  <p:tag name="ARTICULATE_TITLE_TAG" val="Setting up POs"/>
  <p:tag name="ANNOTATION_TYPE_1" val="0"/>
  <p:tag name="ANNOTATION_START_1" val="14.6"/>
  <p:tag name="ANNOTATION_END_1" val="19.3"/>
  <p:tag name="ANNOTATION_TOP_1" val="162.7"/>
  <p:tag name="ANNOTATION_LEFT_1" val="52.0"/>
  <p:tag name="ANNOTATION_WIDTH_1" val="108.3"/>
  <p:tag name="ANNOTATION_HEIGHT_1" val="108.0"/>
  <p:tag name="ANNOTATION_ANIMATION_1" val="3"/>
  <p:tag name="ANNOTATION_ROTATION_1" val="0"/>
  <p:tag name="ANNOTATION_SUB_TYPE_1" val="1"/>
  <p:tag name="ANNOTATION_LOOP_COUNT_1" val="1"/>
  <p:tag name="ANNOTATION_BOX_RADIUS_1" val="0"/>
  <p:tag name="ANNOTATION_SCALE_1" val="125"/>
  <p:tag name="ANNOTATION_BORDER_ALPHA_1" val="100"/>
  <p:tag name="ANNOTATION_BORDER_COLOR_1" val="16777215"/>
  <p:tag name="ANNOTATION_FILL_COLOR_1" val="192"/>
  <p:tag name="ANNOTATION_FILL_ALPHA_1" val="100"/>
  <p:tag name="ANNOTATION_BORDER_WIDTH_1" val="2"/>
  <p:tag name="ANNOTATION_TYPE_2" val="0"/>
  <p:tag name="ANNOTATION_START_2" val="19.3"/>
  <p:tag name="ANNOTATION_TOP_2" val="187.9"/>
  <p:tag name="ANNOTATION_LEFT_2" val="52.7"/>
  <p:tag name="ANNOTATION_WIDTH_2" val="108.3"/>
  <p:tag name="ANNOTATION_HEIGHT_2" val="108.0"/>
  <p:tag name="ANNOTATION_ANIMATION_2" val="3"/>
  <p:tag name="ANNOTATION_ROTATION_2" val="0"/>
  <p:tag name="ANNOTATION_SUB_TYPE_2" val="1"/>
  <p:tag name="ANNOTATION_LOOP_COUNT_2" val="1"/>
  <p:tag name="ANNOTATION_BOX_RADIUS_2" val="0"/>
  <p:tag name="ANNOTATION_SCALE_2" val="125"/>
  <p:tag name="ANNOTATION_BORDER_ALPHA_2" val="100"/>
  <p:tag name="ANNOTATION_BORDER_COLOR_2" val="16777215"/>
  <p:tag name="ANNOTATION_FILL_COLOR_2" val="192"/>
  <p:tag name="ANNOTATION_FILL_ALPHA_2" val="100"/>
  <p:tag name="ANNOTATION_BORDER_WIDTH_2" val="2"/>
  <p:tag name="ANNOTATION_COUNT" val="0"/>
  <p:tag name="ARTICULATE_SLIDE_PAUSE" val="0"/>
  <p:tag name="ARTICULATE_NAV_LEVEL" val="2"/>
  <p:tag name="ARTICULATE_PLAYLIST_ID" val="-1"/>
  <p:tag name="ARTICULATE_VIEW_MODE" val="0"/>
  <p:tag name="ARTICULATE_LOCK_SLIDE" val="0"/>
  <p:tag name="ARTICULATE_SLIDE_NAV" val="6"/>
</p:tagLst>
</file>

<file path=ppt/tags/tag9.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5" val="8226"/>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1_MFMP 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982BBF70445A4C9D5FC8ED68ABFA7F" ma:contentTypeVersion="0" ma:contentTypeDescription="Create a new document." ma:contentTypeScope="" ma:versionID="e05f2ff1923c03243f5c59b237b38ff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39BA41-002C-4F34-94BF-09A3DE9187C3}">
  <ds:schemaRefs>
    <ds:schemaRef ds:uri="http://schemas.microsoft.com/sharepoint/v3/contenttype/forms"/>
  </ds:schemaRefs>
</ds:datastoreItem>
</file>

<file path=customXml/itemProps2.xml><?xml version="1.0" encoding="utf-8"?>
<ds:datastoreItem xmlns:ds="http://schemas.openxmlformats.org/officeDocument/2006/customXml" ds:itemID="{3BA1D0CC-0D7D-4D78-9839-74158256232A}">
  <ds:schemaRefs>
    <ds:schemaRef ds:uri="http://www.w3.org/XML/1998/namespace"/>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3.xml><?xml version="1.0" encoding="utf-8"?>
<ds:datastoreItem xmlns:ds="http://schemas.openxmlformats.org/officeDocument/2006/customXml" ds:itemID="{394005C4-1A7E-4895-9D7F-BEBE9377F7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MFMP U</Template>
  <TotalTime>1734</TotalTime>
  <Words>9386</Words>
  <Application>Microsoft Office PowerPoint</Application>
  <PresentationFormat>On-screen Show (4:3)</PresentationFormat>
  <Paragraphs>1029</Paragraphs>
  <Slides>82</Slides>
  <Notes>82</Notes>
  <HiddenSlides>0</HiddenSlides>
  <MMClips>0</MMClips>
  <ScaleCrop>false</ScaleCrop>
  <HeadingPairs>
    <vt:vector size="4" baseType="variant">
      <vt:variant>
        <vt:lpstr>Theme</vt:lpstr>
      </vt:variant>
      <vt:variant>
        <vt:i4>8</vt:i4>
      </vt:variant>
      <vt:variant>
        <vt:lpstr>Slide Titles</vt:lpstr>
      </vt:variant>
      <vt:variant>
        <vt:i4>82</vt:i4>
      </vt:variant>
    </vt:vector>
  </HeadingPairs>
  <TitlesOfParts>
    <vt:vector size="90" baseType="lpstr">
      <vt:lpstr>1_MFMP U</vt:lpstr>
      <vt:lpstr>3_Custom Design</vt:lpstr>
      <vt:lpstr>Custom Design</vt:lpstr>
      <vt:lpstr>4_Custom Design</vt:lpstr>
      <vt:lpstr>2_Custom Design</vt:lpstr>
      <vt:lpstr>5_Custom Design</vt:lpstr>
      <vt:lpstr>6_Custom Design</vt:lpstr>
      <vt:lpstr>7_Custom Design</vt:lpstr>
      <vt:lpstr>PowerPoint Presentation</vt:lpstr>
      <vt:lpstr>Agenda</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MyFloridaMarketPlace Overview</vt:lpstr>
      <vt:lpstr>Agenda</vt:lpstr>
      <vt:lpstr>Creating Requisitions </vt:lpstr>
      <vt:lpstr>Creating Requisitions </vt:lpstr>
      <vt:lpstr>Creating Requisitions </vt:lpstr>
      <vt:lpstr>Creating Requisitions </vt:lpstr>
      <vt:lpstr>Creating Requisitions </vt:lpstr>
      <vt:lpstr>Creating Requisitions </vt:lpstr>
      <vt:lpstr>Creating Requisitions</vt:lpstr>
      <vt:lpstr>Creating Requisitions </vt:lpstr>
      <vt:lpstr>Creating Requisitions </vt:lpstr>
      <vt:lpstr>Creating Requisitions</vt:lpstr>
      <vt:lpstr>Creating Requisitions </vt:lpstr>
      <vt:lpstr>Creating Requisitions</vt:lpstr>
      <vt:lpstr>Creating Requisitions </vt:lpstr>
      <vt:lpstr>Creating Requisitions </vt:lpstr>
      <vt:lpstr>Creating Requisitions </vt:lpstr>
      <vt:lpstr>Creating Requisitions</vt:lpstr>
      <vt:lpstr>Creating Requisitions</vt:lpstr>
      <vt:lpstr>Creating Requisitions</vt:lpstr>
      <vt:lpstr>Creating Requisitions</vt:lpstr>
      <vt:lpstr>Agenda</vt:lpstr>
      <vt:lpstr>Approving Requisitions</vt:lpstr>
      <vt:lpstr>Approving Requisitions</vt:lpstr>
      <vt:lpstr>Approving Requisitions</vt:lpstr>
      <vt:lpstr>Agenda</vt:lpstr>
      <vt:lpstr>Change Orders </vt:lpstr>
      <vt:lpstr>Change Orders </vt:lpstr>
      <vt:lpstr>Change Orders </vt:lpstr>
      <vt:lpstr>Agenda</vt:lpstr>
      <vt:lpstr>Receiving Commodities </vt:lpstr>
      <vt:lpstr>Receiving Commodities </vt:lpstr>
      <vt:lpstr>Receiving Commodities </vt:lpstr>
      <vt:lpstr>Receiving Commodities </vt:lpstr>
      <vt:lpstr>Receiving Commodities </vt:lpstr>
      <vt:lpstr>Receiving Commodities </vt:lpstr>
      <vt:lpstr>Agenda</vt:lpstr>
      <vt:lpstr>Approving Services</vt:lpstr>
      <vt:lpstr>Approving Services</vt:lpstr>
      <vt:lpstr>Agenda</vt:lpstr>
      <vt:lpstr>Creating an Invoice</vt:lpstr>
      <vt:lpstr>Creating an Invoice</vt:lpstr>
      <vt:lpstr>Creating an Invoice</vt:lpstr>
      <vt:lpstr>Creating an Invoice</vt:lpstr>
      <vt:lpstr>Agenda</vt:lpstr>
      <vt:lpstr>System Searches</vt:lpstr>
      <vt:lpstr>System Searches</vt:lpstr>
      <vt:lpstr>System Searches</vt:lpstr>
      <vt:lpstr>System Searches</vt:lpstr>
      <vt:lpstr>System Searches</vt:lpstr>
      <vt:lpstr>System Searches</vt:lpstr>
      <vt:lpstr>System Searches</vt:lpstr>
      <vt:lpstr>System Searches</vt:lpstr>
      <vt:lpstr>Agenda</vt:lpstr>
      <vt:lpstr>Agenda</vt:lpstr>
      <vt:lpstr>Resources</vt:lpstr>
      <vt:lpstr>Resources</vt:lpstr>
    </vt:vector>
  </TitlesOfParts>
  <Company>Department of Management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MFMP U Requisitioning 101</dc:title>
  <dc:creator>Department of Management Services</dc:creator>
  <cp:lastModifiedBy>DMS</cp:lastModifiedBy>
  <cp:revision>195</cp:revision>
  <dcterms:created xsi:type="dcterms:W3CDTF">2013-05-13T18:38:14Z</dcterms:created>
  <dcterms:modified xsi:type="dcterms:W3CDTF">2014-09-19T15:51:27Z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0x0101001E982BBF70445A4C9D5FC8ED68ABFA7F</vt:lpwstr>
  </property>
</Properties>
</file>