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7" r:id="rId5"/>
    <p:sldMasterId id="2147483685" r:id="rId6"/>
    <p:sldMasterId id="2147483673" r:id="rId7"/>
    <p:sldMasterId id="2147483661" r:id="rId8"/>
    <p:sldMasterId id="2147483710" r:id="rId9"/>
  </p:sldMasterIdLst>
  <p:notesMasterIdLst>
    <p:notesMasterId r:id="rId39"/>
  </p:notesMasterIdLst>
  <p:sldIdLst>
    <p:sldId id="256" r:id="rId10"/>
    <p:sldId id="257" r:id="rId11"/>
    <p:sldId id="298" r:id="rId12"/>
    <p:sldId id="261" r:id="rId13"/>
    <p:sldId id="271" r:id="rId14"/>
    <p:sldId id="273" r:id="rId15"/>
    <p:sldId id="272" r:id="rId16"/>
    <p:sldId id="292" r:id="rId17"/>
    <p:sldId id="270" r:id="rId18"/>
    <p:sldId id="293" r:id="rId19"/>
    <p:sldId id="289" r:id="rId20"/>
    <p:sldId id="294" r:id="rId21"/>
    <p:sldId id="258" r:id="rId22"/>
    <p:sldId id="274" r:id="rId23"/>
    <p:sldId id="275" r:id="rId24"/>
    <p:sldId id="295" r:id="rId25"/>
    <p:sldId id="262" r:id="rId26"/>
    <p:sldId id="296" r:id="rId27"/>
    <p:sldId id="277" r:id="rId28"/>
    <p:sldId id="278" r:id="rId29"/>
    <p:sldId id="279" r:id="rId30"/>
    <p:sldId id="283" r:id="rId31"/>
    <p:sldId id="284" r:id="rId32"/>
    <p:sldId id="285" r:id="rId33"/>
    <p:sldId id="286" r:id="rId34"/>
    <p:sldId id="287" r:id="rId35"/>
    <p:sldId id="290" r:id="rId36"/>
    <p:sldId id="299" r:id="rId37"/>
    <p:sldId id="297" r:id="rId3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C9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651" autoAdjust="0"/>
  </p:normalViewPr>
  <p:slideViewPr>
    <p:cSldViewPr snapToGrid="0" snapToObjects="1">
      <p:cViewPr>
        <p:scale>
          <a:sx n="120" d="100"/>
          <a:sy n="120" d="100"/>
        </p:scale>
        <p:origin x="-54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2A80164-0FFB-440C-A569-1246D7245A84}" type="datetimeFigureOut">
              <a:rPr lang="en-US" smtClean="0"/>
              <a:t>1/29/2015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0985DEB-B5B2-49D1-920F-1D00D1A2E410}" type="slidenum">
              <a:rPr lang="en-US" smtClean="0"/>
              <a:t>‹#›</a:t>
            </a:fld>
            <a:endParaRPr lang="en-US" dirty="0"/>
          </a:p>
        </p:txBody>
      </p:sp>
    </p:spTree>
    <p:extLst>
      <p:ext uri="{BB962C8B-B14F-4D97-AF65-F5344CB8AC3E}">
        <p14:creationId xmlns:p14="http://schemas.microsoft.com/office/powerpoint/2010/main" val="2911091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985DEB-B5B2-49D1-920F-1D00D1A2E410}" type="slidenum">
              <a:rPr lang="en-US" smtClean="0"/>
              <a:t>1</a:t>
            </a:fld>
            <a:endParaRPr lang="en-US" dirty="0"/>
          </a:p>
        </p:txBody>
      </p:sp>
    </p:spTree>
    <p:extLst>
      <p:ext uri="{BB962C8B-B14F-4D97-AF65-F5344CB8AC3E}">
        <p14:creationId xmlns:p14="http://schemas.microsoft.com/office/powerpoint/2010/main" val="1448895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85DEB-B5B2-49D1-920F-1D00D1A2E410}" type="slidenum">
              <a:rPr lang="en-US" smtClean="0"/>
              <a:t>10</a:t>
            </a:fld>
            <a:endParaRPr lang="en-US" dirty="0"/>
          </a:p>
        </p:txBody>
      </p:sp>
    </p:spTree>
    <p:extLst>
      <p:ext uri="{BB962C8B-B14F-4D97-AF65-F5344CB8AC3E}">
        <p14:creationId xmlns:p14="http://schemas.microsoft.com/office/powerpoint/2010/main" val="1333905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85DEB-B5B2-49D1-920F-1D00D1A2E410}" type="slidenum">
              <a:rPr lang="en-US" smtClean="0"/>
              <a:t>11</a:t>
            </a:fld>
            <a:endParaRPr lang="en-US" dirty="0"/>
          </a:p>
        </p:txBody>
      </p:sp>
    </p:spTree>
    <p:extLst>
      <p:ext uri="{BB962C8B-B14F-4D97-AF65-F5344CB8AC3E}">
        <p14:creationId xmlns:p14="http://schemas.microsoft.com/office/powerpoint/2010/main" val="2760669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85DEB-B5B2-49D1-920F-1D00D1A2E410}" type="slidenum">
              <a:rPr lang="en-US" smtClean="0"/>
              <a:t>12</a:t>
            </a:fld>
            <a:endParaRPr lang="en-US" dirty="0"/>
          </a:p>
        </p:txBody>
      </p:sp>
    </p:spTree>
    <p:extLst>
      <p:ext uri="{BB962C8B-B14F-4D97-AF65-F5344CB8AC3E}">
        <p14:creationId xmlns:p14="http://schemas.microsoft.com/office/powerpoint/2010/main" val="2061954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985DEB-B5B2-49D1-920F-1D00D1A2E410}" type="slidenum">
              <a:rPr lang="en-US" smtClean="0"/>
              <a:t>13</a:t>
            </a:fld>
            <a:endParaRPr lang="en-US" dirty="0"/>
          </a:p>
        </p:txBody>
      </p:sp>
    </p:spTree>
    <p:extLst>
      <p:ext uri="{BB962C8B-B14F-4D97-AF65-F5344CB8AC3E}">
        <p14:creationId xmlns:p14="http://schemas.microsoft.com/office/powerpoint/2010/main" val="2341080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85DEB-B5B2-49D1-920F-1D00D1A2E410}" type="slidenum">
              <a:rPr lang="en-US" smtClean="0"/>
              <a:t>14</a:t>
            </a:fld>
            <a:endParaRPr lang="en-US" dirty="0"/>
          </a:p>
        </p:txBody>
      </p:sp>
    </p:spTree>
    <p:extLst>
      <p:ext uri="{BB962C8B-B14F-4D97-AF65-F5344CB8AC3E}">
        <p14:creationId xmlns:p14="http://schemas.microsoft.com/office/powerpoint/2010/main" val="3271580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85DEB-B5B2-49D1-920F-1D00D1A2E410}" type="slidenum">
              <a:rPr lang="en-US" smtClean="0"/>
              <a:t>15</a:t>
            </a:fld>
            <a:endParaRPr lang="en-US" dirty="0"/>
          </a:p>
        </p:txBody>
      </p:sp>
    </p:spTree>
    <p:extLst>
      <p:ext uri="{BB962C8B-B14F-4D97-AF65-F5344CB8AC3E}">
        <p14:creationId xmlns:p14="http://schemas.microsoft.com/office/powerpoint/2010/main" val="763451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85DEB-B5B2-49D1-920F-1D00D1A2E410}" type="slidenum">
              <a:rPr lang="en-US" smtClean="0"/>
              <a:t>16</a:t>
            </a:fld>
            <a:endParaRPr lang="en-US" dirty="0"/>
          </a:p>
        </p:txBody>
      </p:sp>
    </p:spTree>
    <p:extLst>
      <p:ext uri="{BB962C8B-B14F-4D97-AF65-F5344CB8AC3E}">
        <p14:creationId xmlns:p14="http://schemas.microsoft.com/office/powerpoint/2010/main" val="103359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985DEB-B5B2-49D1-920F-1D00D1A2E410}" type="slidenum">
              <a:rPr lang="en-US" smtClean="0"/>
              <a:t>17</a:t>
            </a:fld>
            <a:endParaRPr lang="en-US" dirty="0"/>
          </a:p>
        </p:txBody>
      </p:sp>
    </p:spTree>
    <p:extLst>
      <p:ext uri="{BB962C8B-B14F-4D97-AF65-F5344CB8AC3E}">
        <p14:creationId xmlns:p14="http://schemas.microsoft.com/office/powerpoint/2010/main" val="1239462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85DEB-B5B2-49D1-920F-1D00D1A2E410}" type="slidenum">
              <a:rPr lang="en-US" smtClean="0"/>
              <a:t>18</a:t>
            </a:fld>
            <a:endParaRPr lang="en-US" dirty="0"/>
          </a:p>
        </p:txBody>
      </p:sp>
    </p:spTree>
    <p:extLst>
      <p:ext uri="{BB962C8B-B14F-4D97-AF65-F5344CB8AC3E}">
        <p14:creationId xmlns:p14="http://schemas.microsoft.com/office/powerpoint/2010/main" val="2328248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AEA1A0-6827-4391-BD63-52383F000E7D}" type="slidenum">
              <a:rPr lang="en-US" smtClean="0"/>
              <a:t>19</a:t>
            </a:fld>
            <a:endParaRPr lang="en-US"/>
          </a:p>
        </p:txBody>
      </p:sp>
    </p:spTree>
    <p:extLst>
      <p:ext uri="{BB962C8B-B14F-4D97-AF65-F5344CB8AC3E}">
        <p14:creationId xmlns:p14="http://schemas.microsoft.com/office/powerpoint/2010/main" val="1277571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985DEB-B5B2-49D1-920F-1D00D1A2E410}" type="slidenum">
              <a:rPr lang="en-US" smtClean="0"/>
              <a:t>2</a:t>
            </a:fld>
            <a:endParaRPr lang="en-US" dirty="0"/>
          </a:p>
        </p:txBody>
      </p:sp>
    </p:spTree>
    <p:extLst>
      <p:ext uri="{BB962C8B-B14F-4D97-AF65-F5344CB8AC3E}">
        <p14:creationId xmlns:p14="http://schemas.microsoft.com/office/powerpoint/2010/main" val="42785452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B0985DEB-B5B2-49D1-920F-1D00D1A2E410}" type="slidenum">
              <a:rPr lang="en-US" smtClean="0"/>
              <a:t>20</a:t>
            </a:fld>
            <a:endParaRPr lang="en-US" dirty="0"/>
          </a:p>
        </p:txBody>
      </p:sp>
    </p:spTree>
    <p:extLst>
      <p:ext uri="{BB962C8B-B14F-4D97-AF65-F5344CB8AC3E}">
        <p14:creationId xmlns:p14="http://schemas.microsoft.com/office/powerpoint/2010/main" val="682382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985DEB-B5B2-49D1-920F-1D00D1A2E410}" type="slidenum">
              <a:rPr lang="en-US" smtClean="0"/>
              <a:t>21</a:t>
            </a:fld>
            <a:endParaRPr lang="en-US" dirty="0"/>
          </a:p>
        </p:txBody>
      </p:sp>
    </p:spTree>
    <p:extLst>
      <p:ext uri="{BB962C8B-B14F-4D97-AF65-F5344CB8AC3E}">
        <p14:creationId xmlns:p14="http://schemas.microsoft.com/office/powerpoint/2010/main" val="118279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6AEA1A0-6827-4391-BD63-52383F000E7D}" type="slidenum">
              <a:rPr lang="en-US" smtClean="0"/>
              <a:t>22</a:t>
            </a:fld>
            <a:endParaRPr lang="en-US"/>
          </a:p>
        </p:txBody>
      </p:sp>
    </p:spTree>
    <p:extLst>
      <p:ext uri="{BB962C8B-B14F-4D97-AF65-F5344CB8AC3E}">
        <p14:creationId xmlns:p14="http://schemas.microsoft.com/office/powerpoint/2010/main" val="33483769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B6AEA1A0-6827-4391-BD63-52383F000E7D}" type="slidenum">
              <a:rPr lang="en-US" smtClean="0"/>
              <a:t>23</a:t>
            </a:fld>
            <a:endParaRPr lang="en-US"/>
          </a:p>
        </p:txBody>
      </p:sp>
    </p:spTree>
    <p:extLst>
      <p:ext uri="{BB962C8B-B14F-4D97-AF65-F5344CB8AC3E}">
        <p14:creationId xmlns:p14="http://schemas.microsoft.com/office/powerpoint/2010/main" val="15711667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6AEA1A0-6827-4391-BD63-52383F000E7D}" type="slidenum">
              <a:rPr lang="en-US" smtClean="0"/>
              <a:t>24</a:t>
            </a:fld>
            <a:endParaRPr lang="en-US"/>
          </a:p>
        </p:txBody>
      </p:sp>
    </p:spTree>
    <p:extLst>
      <p:ext uri="{BB962C8B-B14F-4D97-AF65-F5344CB8AC3E}">
        <p14:creationId xmlns:p14="http://schemas.microsoft.com/office/powerpoint/2010/main" val="14263963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985DEB-B5B2-49D1-920F-1D00D1A2E410}" type="slidenum">
              <a:rPr lang="en-US" smtClean="0"/>
              <a:t>25</a:t>
            </a:fld>
            <a:endParaRPr lang="en-US" dirty="0"/>
          </a:p>
        </p:txBody>
      </p:sp>
    </p:spTree>
    <p:extLst>
      <p:ext uri="{BB962C8B-B14F-4D97-AF65-F5344CB8AC3E}">
        <p14:creationId xmlns:p14="http://schemas.microsoft.com/office/powerpoint/2010/main" val="142309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AEA1A0-6827-4391-BD63-52383F000E7D}" type="slidenum">
              <a:rPr lang="en-US" smtClean="0"/>
              <a:t>26</a:t>
            </a:fld>
            <a:endParaRPr lang="en-US"/>
          </a:p>
        </p:txBody>
      </p:sp>
    </p:spTree>
    <p:extLst>
      <p:ext uri="{BB962C8B-B14F-4D97-AF65-F5344CB8AC3E}">
        <p14:creationId xmlns:p14="http://schemas.microsoft.com/office/powerpoint/2010/main" val="25816585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985DEB-B5B2-49D1-920F-1D00D1A2E410}" type="slidenum">
              <a:rPr lang="en-US" smtClean="0"/>
              <a:t>27</a:t>
            </a:fld>
            <a:endParaRPr lang="en-US" dirty="0"/>
          </a:p>
        </p:txBody>
      </p:sp>
    </p:spTree>
    <p:extLst>
      <p:ext uri="{BB962C8B-B14F-4D97-AF65-F5344CB8AC3E}">
        <p14:creationId xmlns:p14="http://schemas.microsoft.com/office/powerpoint/2010/main" val="11534758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85DEB-B5B2-49D1-920F-1D00D1A2E410}" type="slidenum">
              <a:rPr lang="en-US" smtClean="0"/>
              <a:t>28</a:t>
            </a:fld>
            <a:endParaRPr lang="en-US" dirty="0"/>
          </a:p>
        </p:txBody>
      </p:sp>
    </p:spTree>
    <p:extLst>
      <p:ext uri="{BB962C8B-B14F-4D97-AF65-F5344CB8AC3E}">
        <p14:creationId xmlns:p14="http://schemas.microsoft.com/office/powerpoint/2010/main" val="32396776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85DEB-B5B2-49D1-920F-1D00D1A2E410}" type="slidenum">
              <a:rPr lang="en-US" smtClean="0"/>
              <a:t>29</a:t>
            </a:fld>
            <a:endParaRPr lang="en-US" dirty="0"/>
          </a:p>
        </p:txBody>
      </p:sp>
    </p:spTree>
    <p:extLst>
      <p:ext uri="{BB962C8B-B14F-4D97-AF65-F5344CB8AC3E}">
        <p14:creationId xmlns:p14="http://schemas.microsoft.com/office/powerpoint/2010/main" val="2544605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85DEB-B5B2-49D1-920F-1D00D1A2E410}" type="slidenum">
              <a:rPr lang="en-US" smtClean="0"/>
              <a:t>3</a:t>
            </a:fld>
            <a:endParaRPr lang="en-US" dirty="0"/>
          </a:p>
        </p:txBody>
      </p:sp>
    </p:spTree>
    <p:extLst>
      <p:ext uri="{BB962C8B-B14F-4D97-AF65-F5344CB8AC3E}">
        <p14:creationId xmlns:p14="http://schemas.microsoft.com/office/powerpoint/2010/main" val="2988685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985DEB-B5B2-49D1-920F-1D00D1A2E410}" type="slidenum">
              <a:rPr lang="en-US" smtClean="0"/>
              <a:t>4</a:t>
            </a:fld>
            <a:endParaRPr lang="en-US" dirty="0"/>
          </a:p>
        </p:txBody>
      </p:sp>
    </p:spTree>
    <p:extLst>
      <p:ext uri="{BB962C8B-B14F-4D97-AF65-F5344CB8AC3E}">
        <p14:creationId xmlns:p14="http://schemas.microsoft.com/office/powerpoint/2010/main" val="1029600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985DEB-B5B2-49D1-920F-1D00D1A2E410}" type="slidenum">
              <a:rPr lang="en-US" smtClean="0"/>
              <a:t>5</a:t>
            </a:fld>
            <a:endParaRPr lang="en-US" dirty="0"/>
          </a:p>
        </p:txBody>
      </p:sp>
    </p:spTree>
    <p:extLst>
      <p:ext uri="{BB962C8B-B14F-4D97-AF65-F5344CB8AC3E}">
        <p14:creationId xmlns:p14="http://schemas.microsoft.com/office/powerpoint/2010/main" val="1029600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985DEB-B5B2-49D1-920F-1D00D1A2E410}" type="slidenum">
              <a:rPr lang="en-US" smtClean="0"/>
              <a:t>6</a:t>
            </a:fld>
            <a:endParaRPr lang="en-US" dirty="0"/>
          </a:p>
        </p:txBody>
      </p:sp>
    </p:spTree>
    <p:extLst>
      <p:ext uri="{BB962C8B-B14F-4D97-AF65-F5344CB8AC3E}">
        <p14:creationId xmlns:p14="http://schemas.microsoft.com/office/powerpoint/2010/main" val="1029600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985DEB-B5B2-49D1-920F-1D00D1A2E410}" type="slidenum">
              <a:rPr lang="en-US" smtClean="0"/>
              <a:t>7</a:t>
            </a:fld>
            <a:endParaRPr lang="en-US" dirty="0"/>
          </a:p>
        </p:txBody>
      </p:sp>
    </p:spTree>
    <p:extLst>
      <p:ext uri="{BB962C8B-B14F-4D97-AF65-F5344CB8AC3E}">
        <p14:creationId xmlns:p14="http://schemas.microsoft.com/office/powerpoint/2010/main" val="1029600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85DEB-B5B2-49D1-920F-1D00D1A2E410}" type="slidenum">
              <a:rPr lang="en-US" smtClean="0"/>
              <a:t>8</a:t>
            </a:fld>
            <a:endParaRPr lang="en-US" dirty="0"/>
          </a:p>
        </p:txBody>
      </p:sp>
    </p:spTree>
    <p:extLst>
      <p:ext uri="{BB962C8B-B14F-4D97-AF65-F5344CB8AC3E}">
        <p14:creationId xmlns:p14="http://schemas.microsoft.com/office/powerpoint/2010/main" val="3759188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85DEB-B5B2-49D1-920F-1D00D1A2E410}" type="slidenum">
              <a:rPr lang="en-US" smtClean="0"/>
              <a:t>9</a:t>
            </a:fld>
            <a:endParaRPr lang="en-US" dirty="0"/>
          </a:p>
        </p:txBody>
      </p:sp>
    </p:spTree>
    <p:extLst>
      <p:ext uri="{BB962C8B-B14F-4D97-AF65-F5344CB8AC3E}">
        <p14:creationId xmlns:p14="http://schemas.microsoft.com/office/powerpoint/2010/main" val="2316595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5786426-331B-2B43-B507-3C8665D64595}" type="slidenum">
              <a:rPr lang="en-US" smtClean="0"/>
              <a:t>‹#›</a:t>
            </a:fld>
            <a:endParaRPr lang="en-US" dirty="0"/>
          </a:p>
        </p:txBody>
      </p:sp>
    </p:spTree>
    <p:extLst>
      <p:ext uri="{BB962C8B-B14F-4D97-AF65-F5344CB8AC3E}">
        <p14:creationId xmlns:p14="http://schemas.microsoft.com/office/powerpoint/2010/main" val="3239555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F8E1EB-A39E-4C48-9192-9C9AF69AB303}" type="datetimeFigureOut">
              <a:rPr lang="en-US" smtClean="0"/>
              <a:t>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71F33E-1749-C64A-A768-89F0303C2EB4}" type="slidenum">
              <a:rPr lang="en-US" smtClean="0"/>
              <a:t>‹#›</a:t>
            </a:fld>
            <a:endParaRPr lang="en-US" dirty="0"/>
          </a:p>
        </p:txBody>
      </p:sp>
    </p:spTree>
    <p:extLst>
      <p:ext uri="{BB962C8B-B14F-4D97-AF65-F5344CB8AC3E}">
        <p14:creationId xmlns:p14="http://schemas.microsoft.com/office/powerpoint/2010/main" val="2562740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F8E1EB-A39E-4C48-9192-9C9AF69AB303}" type="datetimeFigureOut">
              <a:rPr lang="en-US" smtClean="0"/>
              <a:t>1/29/2015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71F33E-1749-C64A-A768-89F0303C2EB4}" type="slidenum">
              <a:rPr lang="en-US" smtClean="0"/>
              <a:t>‹#›</a:t>
            </a:fld>
            <a:endParaRPr lang="en-US" dirty="0"/>
          </a:p>
        </p:txBody>
      </p:sp>
    </p:spTree>
    <p:extLst>
      <p:ext uri="{BB962C8B-B14F-4D97-AF65-F5344CB8AC3E}">
        <p14:creationId xmlns:p14="http://schemas.microsoft.com/office/powerpoint/2010/main" val="593324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F8E1EB-A39E-4C48-9192-9C9AF69AB303}" type="datetimeFigureOut">
              <a:rPr lang="en-US" smtClean="0"/>
              <a:t>1/29/2015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C71F33E-1749-C64A-A768-89F0303C2EB4}" type="slidenum">
              <a:rPr lang="en-US" smtClean="0"/>
              <a:t>‹#›</a:t>
            </a:fld>
            <a:endParaRPr lang="en-US" dirty="0"/>
          </a:p>
        </p:txBody>
      </p:sp>
    </p:spTree>
    <p:extLst>
      <p:ext uri="{BB962C8B-B14F-4D97-AF65-F5344CB8AC3E}">
        <p14:creationId xmlns:p14="http://schemas.microsoft.com/office/powerpoint/2010/main" val="1284279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F8E1EB-A39E-4C48-9192-9C9AF69AB303}" type="datetimeFigureOut">
              <a:rPr lang="en-US" smtClean="0"/>
              <a:t>1/29/2015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C71F33E-1749-C64A-A768-89F0303C2EB4}" type="slidenum">
              <a:rPr lang="en-US" smtClean="0"/>
              <a:t>‹#›</a:t>
            </a:fld>
            <a:endParaRPr lang="en-US" dirty="0"/>
          </a:p>
        </p:txBody>
      </p:sp>
    </p:spTree>
    <p:extLst>
      <p:ext uri="{BB962C8B-B14F-4D97-AF65-F5344CB8AC3E}">
        <p14:creationId xmlns:p14="http://schemas.microsoft.com/office/powerpoint/2010/main" val="3930419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F8E1EB-A39E-4C48-9192-9C9AF69AB303}" type="datetimeFigureOut">
              <a:rPr lang="en-US" smtClean="0"/>
              <a:t>1/29/2015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C71F33E-1749-C64A-A768-89F0303C2EB4}" type="slidenum">
              <a:rPr lang="en-US" smtClean="0"/>
              <a:t>‹#›</a:t>
            </a:fld>
            <a:endParaRPr lang="en-US" dirty="0"/>
          </a:p>
        </p:txBody>
      </p:sp>
    </p:spTree>
    <p:extLst>
      <p:ext uri="{BB962C8B-B14F-4D97-AF65-F5344CB8AC3E}">
        <p14:creationId xmlns:p14="http://schemas.microsoft.com/office/powerpoint/2010/main" val="3274237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F8E1EB-A39E-4C48-9192-9C9AF69AB303}" type="datetimeFigureOut">
              <a:rPr lang="en-US" smtClean="0"/>
              <a:t>1/29/2015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71F33E-1749-C64A-A768-89F0303C2EB4}" type="slidenum">
              <a:rPr lang="en-US" smtClean="0"/>
              <a:t>‹#›</a:t>
            </a:fld>
            <a:endParaRPr lang="en-US" dirty="0"/>
          </a:p>
        </p:txBody>
      </p:sp>
    </p:spTree>
    <p:extLst>
      <p:ext uri="{BB962C8B-B14F-4D97-AF65-F5344CB8AC3E}">
        <p14:creationId xmlns:p14="http://schemas.microsoft.com/office/powerpoint/2010/main" val="3092257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F8E1EB-A39E-4C48-9192-9C9AF69AB303}" type="datetimeFigureOut">
              <a:rPr lang="en-US" smtClean="0"/>
              <a:t>1/29/2015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71F33E-1749-C64A-A768-89F0303C2EB4}" type="slidenum">
              <a:rPr lang="en-US" smtClean="0"/>
              <a:t>‹#›</a:t>
            </a:fld>
            <a:endParaRPr lang="en-US" dirty="0"/>
          </a:p>
        </p:txBody>
      </p:sp>
    </p:spTree>
    <p:extLst>
      <p:ext uri="{BB962C8B-B14F-4D97-AF65-F5344CB8AC3E}">
        <p14:creationId xmlns:p14="http://schemas.microsoft.com/office/powerpoint/2010/main" val="2403205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F8E1EB-A39E-4C48-9192-9C9AF69AB303}" type="datetimeFigureOut">
              <a:rPr lang="en-US" smtClean="0"/>
              <a:t>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71F33E-1749-C64A-A768-89F0303C2EB4}" type="slidenum">
              <a:rPr lang="en-US" smtClean="0"/>
              <a:t>‹#›</a:t>
            </a:fld>
            <a:endParaRPr lang="en-US" dirty="0"/>
          </a:p>
        </p:txBody>
      </p:sp>
    </p:spTree>
    <p:extLst>
      <p:ext uri="{BB962C8B-B14F-4D97-AF65-F5344CB8AC3E}">
        <p14:creationId xmlns:p14="http://schemas.microsoft.com/office/powerpoint/2010/main" val="9014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F8E1EB-A39E-4C48-9192-9C9AF69AB303}" type="datetimeFigureOut">
              <a:rPr lang="en-US" smtClean="0"/>
              <a:t>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71F33E-1749-C64A-A768-89F0303C2EB4}" type="slidenum">
              <a:rPr lang="en-US" smtClean="0"/>
              <a:t>‹#›</a:t>
            </a:fld>
            <a:endParaRPr lang="en-US" dirty="0"/>
          </a:p>
        </p:txBody>
      </p:sp>
    </p:spTree>
    <p:extLst>
      <p:ext uri="{BB962C8B-B14F-4D97-AF65-F5344CB8AC3E}">
        <p14:creationId xmlns:p14="http://schemas.microsoft.com/office/powerpoint/2010/main" val="21638427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89E925-4B6C-F740-B822-32E37BBDC21E}" type="datetimeFigureOut">
              <a:rPr lang="en-US" smtClean="0"/>
              <a:t>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2E6683-DEB7-F64E-B2DD-314D70E5F0A8}" type="slidenum">
              <a:rPr lang="en-US" smtClean="0"/>
              <a:t>‹#›</a:t>
            </a:fld>
            <a:endParaRPr lang="en-US" dirty="0"/>
          </a:p>
        </p:txBody>
      </p:sp>
    </p:spTree>
    <p:extLst>
      <p:ext uri="{BB962C8B-B14F-4D97-AF65-F5344CB8AC3E}">
        <p14:creationId xmlns:p14="http://schemas.microsoft.com/office/powerpoint/2010/main" val="2494944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E113FE-8800-C143-BCDC-BA5496150B12}" type="datetimeFigureOut">
              <a:rPr lang="en-US" smtClean="0"/>
              <a:t>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786426-331B-2B43-B507-3C8665D64595}" type="slidenum">
              <a:rPr lang="en-US" smtClean="0"/>
              <a:t>‹#›</a:t>
            </a:fld>
            <a:endParaRPr lang="en-US" dirty="0"/>
          </a:p>
        </p:txBody>
      </p:sp>
    </p:spTree>
    <p:extLst>
      <p:ext uri="{BB962C8B-B14F-4D97-AF65-F5344CB8AC3E}">
        <p14:creationId xmlns:p14="http://schemas.microsoft.com/office/powerpoint/2010/main" val="3988971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89E925-4B6C-F740-B822-32E37BBDC21E}" type="datetimeFigureOut">
              <a:rPr lang="en-US" smtClean="0"/>
              <a:t>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2E6683-DEB7-F64E-B2DD-314D70E5F0A8}" type="slidenum">
              <a:rPr lang="en-US" smtClean="0"/>
              <a:t>‹#›</a:t>
            </a:fld>
            <a:endParaRPr lang="en-US" dirty="0"/>
          </a:p>
        </p:txBody>
      </p:sp>
    </p:spTree>
    <p:extLst>
      <p:ext uri="{BB962C8B-B14F-4D97-AF65-F5344CB8AC3E}">
        <p14:creationId xmlns:p14="http://schemas.microsoft.com/office/powerpoint/2010/main" val="38250249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89E925-4B6C-F740-B822-32E37BBDC21E}" type="datetimeFigureOut">
              <a:rPr lang="en-US" smtClean="0"/>
              <a:t>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2E6683-DEB7-F64E-B2DD-314D70E5F0A8}" type="slidenum">
              <a:rPr lang="en-US" smtClean="0"/>
              <a:t>‹#›</a:t>
            </a:fld>
            <a:endParaRPr lang="en-US" dirty="0"/>
          </a:p>
        </p:txBody>
      </p:sp>
    </p:spTree>
    <p:extLst>
      <p:ext uri="{BB962C8B-B14F-4D97-AF65-F5344CB8AC3E}">
        <p14:creationId xmlns:p14="http://schemas.microsoft.com/office/powerpoint/2010/main" val="19254802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834572" y="169906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0F89E925-4B6C-F740-B822-32E37BBDC21E}" type="datetimeFigureOut">
              <a:rPr lang="en-US" smtClean="0"/>
              <a:t>1/29/2015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2E6683-DEB7-F64E-B2DD-314D70E5F0A8}" type="slidenum">
              <a:rPr lang="en-US" smtClean="0"/>
              <a:t>‹#›</a:t>
            </a:fld>
            <a:endParaRPr lang="en-US" dirty="0"/>
          </a:p>
        </p:txBody>
      </p:sp>
    </p:spTree>
    <p:extLst>
      <p:ext uri="{BB962C8B-B14F-4D97-AF65-F5344CB8AC3E}">
        <p14:creationId xmlns:p14="http://schemas.microsoft.com/office/powerpoint/2010/main" val="34109129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89E925-4B6C-F740-B822-32E37BBDC21E}" type="datetimeFigureOut">
              <a:rPr lang="en-US" smtClean="0"/>
              <a:t>1/29/2015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62E6683-DEB7-F64E-B2DD-314D70E5F0A8}" type="slidenum">
              <a:rPr lang="en-US" smtClean="0"/>
              <a:t>‹#›</a:t>
            </a:fld>
            <a:endParaRPr lang="en-US" dirty="0"/>
          </a:p>
        </p:txBody>
      </p:sp>
    </p:spTree>
    <p:extLst>
      <p:ext uri="{BB962C8B-B14F-4D97-AF65-F5344CB8AC3E}">
        <p14:creationId xmlns:p14="http://schemas.microsoft.com/office/powerpoint/2010/main" val="5095314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89E925-4B6C-F740-B822-32E37BBDC21E}" type="datetimeFigureOut">
              <a:rPr lang="en-US" smtClean="0"/>
              <a:t>1/29/2015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62E6683-DEB7-F64E-B2DD-314D70E5F0A8}" type="slidenum">
              <a:rPr lang="en-US" smtClean="0"/>
              <a:t>‹#›</a:t>
            </a:fld>
            <a:endParaRPr lang="en-US" dirty="0"/>
          </a:p>
        </p:txBody>
      </p:sp>
    </p:spTree>
    <p:extLst>
      <p:ext uri="{BB962C8B-B14F-4D97-AF65-F5344CB8AC3E}">
        <p14:creationId xmlns:p14="http://schemas.microsoft.com/office/powerpoint/2010/main" val="20121507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89E925-4B6C-F740-B822-32E37BBDC21E}" type="datetimeFigureOut">
              <a:rPr lang="en-US" smtClean="0"/>
              <a:t>1/29/2015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62E6683-DEB7-F64E-B2DD-314D70E5F0A8}" type="slidenum">
              <a:rPr lang="en-US" smtClean="0"/>
              <a:t>‹#›</a:t>
            </a:fld>
            <a:endParaRPr lang="en-US" dirty="0"/>
          </a:p>
        </p:txBody>
      </p:sp>
    </p:spTree>
    <p:extLst>
      <p:ext uri="{BB962C8B-B14F-4D97-AF65-F5344CB8AC3E}">
        <p14:creationId xmlns:p14="http://schemas.microsoft.com/office/powerpoint/2010/main" val="24609048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89E925-4B6C-F740-B822-32E37BBDC21E}" type="datetimeFigureOut">
              <a:rPr lang="en-US" smtClean="0"/>
              <a:t>1/29/2015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2E6683-DEB7-F64E-B2DD-314D70E5F0A8}" type="slidenum">
              <a:rPr lang="en-US" smtClean="0"/>
              <a:t>‹#›</a:t>
            </a:fld>
            <a:endParaRPr lang="en-US" dirty="0"/>
          </a:p>
        </p:txBody>
      </p:sp>
    </p:spTree>
    <p:extLst>
      <p:ext uri="{BB962C8B-B14F-4D97-AF65-F5344CB8AC3E}">
        <p14:creationId xmlns:p14="http://schemas.microsoft.com/office/powerpoint/2010/main" val="8990723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89E925-4B6C-F740-B822-32E37BBDC21E}" type="datetimeFigureOut">
              <a:rPr lang="en-US" smtClean="0"/>
              <a:t>1/29/2015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2E6683-DEB7-F64E-B2DD-314D70E5F0A8}" type="slidenum">
              <a:rPr lang="en-US" smtClean="0"/>
              <a:t>‹#›</a:t>
            </a:fld>
            <a:endParaRPr lang="en-US" dirty="0"/>
          </a:p>
        </p:txBody>
      </p:sp>
    </p:spTree>
    <p:extLst>
      <p:ext uri="{BB962C8B-B14F-4D97-AF65-F5344CB8AC3E}">
        <p14:creationId xmlns:p14="http://schemas.microsoft.com/office/powerpoint/2010/main" val="30447035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89E925-4B6C-F740-B822-32E37BBDC21E}" type="datetimeFigureOut">
              <a:rPr lang="en-US" smtClean="0"/>
              <a:t>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2E6683-DEB7-F64E-B2DD-314D70E5F0A8}" type="slidenum">
              <a:rPr lang="en-US" smtClean="0"/>
              <a:t>‹#›</a:t>
            </a:fld>
            <a:endParaRPr lang="en-US" dirty="0"/>
          </a:p>
        </p:txBody>
      </p:sp>
    </p:spTree>
    <p:extLst>
      <p:ext uri="{BB962C8B-B14F-4D97-AF65-F5344CB8AC3E}">
        <p14:creationId xmlns:p14="http://schemas.microsoft.com/office/powerpoint/2010/main" val="17163116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89E925-4B6C-F740-B822-32E37BBDC21E}" type="datetimeFigureOut">
              <a:rPr lang="en-US" smtClean="0"/>
              <a:t>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2E6683-DEB7-F64E-B2DD-314D70E5F0A8}" type="slidenum">
              <a:rPr lang="en-US" smtClean="0"/>
              <a:t>‹#›</a:t>
            </a:fld>
            <a:endParaRPr lang="en-US" dirty="0"/>
          </a:p>
        </p:txBody>
      </p:sp>
    </p:spTree>
    <p:extLst>
      <p:ext uri="{BB962C8B-B14F-4D97-AF65-F5344CB8AC3E}">
        <p14:creationId xmlns:p14="http://schemas.microsoft.com/office/powerpoint/2010/main" val="2018183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E113FE-8800-C143-BCDC-BA5496150B12}" type="datetimeFigureOut">
              <a:rPr lang="en-US" smtClean="0"/>
              <a:t>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786426-331B-2B43-B507-3C8665D64595}" type="slidenum">
              <a:rPr lang="en-US" smtClean="0"/>
              <a:t>‹#›</a:t>
            </a:fld>
            <a:endParaRPr lang="en-US" dirty="0"/>
          </a:p>
        </p:txBody>
      </p:sp>
    </p:spTree>
    <p:extLst>
      <p:ext uri="{BB962C8B-B14F-4D97-AF65-F5344CB8AC3E}">
        <p14:creationId xmlns:p14="http://schemas.microsoft.com/office/powerpoint/2010/main" val="30015020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428641-BE59-5643-81A0-23EAF20A4CDC}" type="datetimeFigureOut">
              <a:rPr lang="en-US" smtClean="0"/>
              <a:t>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27E8A8-A1AC-3744-8503-C3C2F1EEADF2}" type="slidenum">
              <a:rPr lang="en-US" smtClean="0"/>
              <a:t>‹#›</a:t>
            </a:fld>
            <a:endParaRPr lang="en-US" dirty="0"/>
          </a:p>
        </p:txBody>
      </p:sp>
    </p:spTree>
    <p:extLst>
      <p:ext uri="{BB962C8B-B14F-4D97-AF65-F5344CB8AC3E}">
        <p14:creationId xmlns:p14="http://schemas.microsoft.com/office/powerpoint/2010/main" val="35571974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428641-BE59-5643-81A0-23EAF20A4CDC}" type="datetimeFigureOut">
              <a:rPr lang="en-US" smtClean="0"/>
              <a:t>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27E8A8-A1AC-3744-8503-C3C2F1EEADF2}" type="slidenum">
              <a:rPr lang="en-US" smtClean="0"/>
              <a:t>‹#›</a:t>
            </a:fld>
            <a:endParaRPr lang="en-US" dirty="0"/>
          </a:p>
        </p:txBody>
      </p:sp>
    </p:spTree>
    <p:extLst>
      <p:ext uri="{BB962C8B-B14F-4D97-AF65-F5344CB8AC3E}">
        <p14:creationId xmlns:p14="http://schemas.microsoft.com/office/powerpoint/2010/main" val="38524623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428641-BE59-5643-81A0-23EAF20A4CDC}" type="datetimeFigureOut">
              <a:rPr lang="en-US" smtClean="0"/>
              <a:t>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27E8A8-A1AC-3744-8503-C3C2F1EEADF2}" type="slidenum">
              <a:rPr lang="en-US" smtClean="0"/>
              <a:t>‹#›</a:t>
            </a:fld>
            <a:endParaRPr lang="en-US" dirty="0"/>
          </a:p>
        </p:txBody>
      </p:sp>
    </p:spTree>
    <p:extLst>
      <p:ext uri="{BB962C8B-B14F-4D97-AF65-F5344CB8AC3E}">
        <p14:creationId xmlns:p14="http://schemas.microsoft.com/office/powerpoint/2010/main" val="12233313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428641-BE59-5643-81A0-23EAF20A4CDC}" type="datetimeFigureOut">
              <a:rPr lang="en-US" smtClean="0"/>
              <a:t>1/29/2015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27E8A8-A1AC-3744-8503-C3C2F1EEADF2}" type="slidenum">
              <a:rPr lang="en-US" smtClean="0"/>
              <a:t>‹#›</a:t>
            </a:fld>
            <a:endParaRPr lang="en-US" dirty="0"/>
          </a:p>
        </p:txBody>
      </p:sp>
    </p:spTree>
    <p:extLst>
      <p:ext uri="{BB962C8B-B14F-4D97-AF65-F5344CB8AC3E}">
        <p14:creationId xmlns:p14="http://schemas.microsoft.com/office/powerpoint/2010/main" val="16085213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428641-BE59-5643-81A0-23EAF20A4CDC}" type="datetimeFigureOut">
              <a:rPr lang="en-US" smtClean="0"/>
              <a:t>1/29/2015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127E8A8-A1AC-3744-8503-C3C2F1EEADF2}" type="slidenum">
              <a:rPr lang="en-US" smtClean="0"/>
              <a:t>‹#›</a:t>
            </a:fld>
            <a:endParaRPr lang="en-US" dirty="0"/>
          </a:p>
        </p:txBody>
      </p:sp>
    </p:spTree>
    <p:extLst>
      <p:ext uri="{BB962C8B-B14F-4D97-AF65-F5344CB8AC3E}">
        <p14:creationId xmlns:p14="http://schemas.microsoft.com/office/powerpoint/2010/main" val="27399783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428641-BE59-5643-81A0-23EAF20A4CDC}" type="datetimeFigureOut">
              <a:rPr lang="en-US" smtClean="0"/>
              <a:t>1/29/2015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127E8A8-A1AC-3744-8503-C3C2F1EEADF2}" type="slidenum">
              <a:rPr lang="en-US" smtClean="0"/>
              <a:t>‹#›</a:t>
            </a:fld>
            <a:endParaRPr lang="en-US" dirty="0"/>
          </a:p>
        </p:txBody>
      </p:sp>
    </p:spTree>
    <p:extLst>
      <p:ext uri="{BB962C8B-B14F-4D97-AF65-F5344CB8AC3E}">
        <p14:creationId xmlns:p14="http://schemas.microsoft.com/office/powerpoint/2010/main" val="23816932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428641-BE59-5643-81A0-23EAF20A4CDC}" type="datetimeFigureOut">
              <a:rPr lang="en-US" smtClean="0"/>
              <a:t>1/29/2015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127E8A8-A1AC-3744-8503-C3C2F1EEADF2}" type="slidenum">
              <a:rPr lang="en-US" smtClean="0"/>
              <a:t>‹#›</a:t>
            </a:fld>
            <a:endParaRPr lang="en-US" dirty="0"/>
          </a:p>
        </p:txBody>
      </p:sp>
    </p:spTree>
    <p:extLst>
      <p:ext uri="{BB962C8B-B14F-4D97-AF65-F5344CB8AC3E}">
        <p14:creationId xmlns:p14="http://schemas.microsoft.com/office/powerpoint/2010/main" val="6121093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428641-BE59-5643-81A0-23EAF20A4CDC}" type="datetimeFigureOut">
              <a:rPr lang="en-US" smtClean="0"/>
              <a:t>1/29/2015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27E8A8-A1AC-3744-8503-C3C2F1EEADF2}" type="slidenum">
              <a:rPr lang="en-US" smtClean="0"/>
              <a:t>‹#›</a:t>
            </a:fld>
            <a:endParaRPr lang="en-US" dirty="0"/>
          </a:p>
        </p:txBody>
      </p:sp>
    </p:spTree>
    <p:extLst>
      <p:ext uri="{BB962C8B-B14F-4D97-AF65-F5344CB8AC3E}">
        <p14:creationId xmlns:p14="http://schemas.microsoft.com/office/powerpoint/2010/main" val="25247990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428641-BE59-5643-81A0-23EAF20A4CDC}" type="datetimeFigureOut">
              <a:rPr lang="en-US" smtClean="0"/>
              <a:t>1/29/2015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27E8A8-A1AC-3744-8503-C3C2F1EEADF2}" type="slidenum">
              <a:rPr lang="en-US" smtClean="0"/>
              <a:t>‹#›</a:t>
            </a:fld>
            <a:endParaRPr lang="en-US" dirty="0"/>
          </a:p>
        </p:txBody>
      </p:sp>
    </p:spTree>
    <p:extLst>
      <p:ext uri="{BB962C8B-B14F-4D97-AF65-F5344CB8AC3E}">
        <p14:creationId xmlns:p14="http://schemas.microsoft.com/office/powerpoint/2010/main" val="6441427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428641-BE59-5643-81A0-23EAF20A4CDC}" type="datetimeFigureOut">
              <a:rPr lang="en-US" smtClean="0"/>
              <a:t>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27E8A8-A1AC-3744-8503-C3C2F1EEADF2}" type="slidenum">
              <a:rPr lang="en-US" smtClean="0"/>
              <a:t>‹#›</a:t>
            </a:fld>
            <a:endParaRPr lang="en-US" dirty="0"/>
          </a:p>
        </p:txBody>
      </p:sp>
    </p:spTree>
    <p:extLst>
      <p:ext uri="{BB962C8B-B14F-4D97-AF65-F5344CB8AC3E}">
        <p14:creationId xmlns:p14="http://schemas.microsoft.com/office/powerpoint/2010/main" val="1308712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E113FE-8800-C143-BCDC-BA5496150B12}" type="datetimeFigureOut">
              <a:rPr lang="en-US" smtClean="0"/>
              <a:t>1/29/2015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786426-331B-2B43-B507-3C8665D64595}" type="slidenum">
              <a:rPr lang="en-US" smtClean="0"/>
              <a:t>‹#›</a:t>
            </a:fld>
            <a:endParaRPr lang="en-US" dirty="0"/>
          </a:p>
        </p:txBody>
      </p:sp>
    </p:spTree>
    <p:extLst>
      <p:ext uri="{BB962C8B-B14F-4D97-AF65-F5344CB8AC3E}">
        <p14:creationId xmlns:p14="http://schemas.microsoft.com/office/powerpoint/2010/main" val="18214901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428641-BE59-5643-81A0-23EAF20A4CDC}" type="datetimeFigureOut">
              <a:rPr lang="en-US" smtClean="0"/>
              <a:t>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27E8A8-A1AC-3744-8503-C3C2F1EEADF2}" type="slidenum">
              <a:rPr lang="en-US" smtClean="0"/>
              <a:t>‹#›</a:t>
            </a:fld>
            <a:endParaRPr lang="en-US" dirty="0"/>
          </a:p>
        </p:txBody>
      </p:sp>
    </p:spTree>
    <p:extLst>
      <p:ext uri="{BB962C8B-B14F-4D97-AF65-F5344CB8AC3E}">
        <p14:creationId xmlns:p14="http://schemas.microsoft.com/office/powerpoint/2010/main" val="10724427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Left Side Content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AFDAF-55B8-48BD-BA76-5FAEFBC06EA7}" type="datetime1">
              <a:rPr lang="en-US" smtClean="0"/>
              <a:t>1/29/2015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27E8A8-A1AC-3744-8503-C3C2F1EEADF2}" type="slidenum">
              <a:rPr lang="en-US" smtClean="0"/>
              <a:t>‹#›</a:t>
            </a:fld>
            <a:endParaRPr lang="en-US"/>
          </a:p>
        </p:txBody>
      </p:sp>
      <p:sp>
        <p:nvSpPr>
          <p:cNvPr id="6" name="Content Placeholder 5"/>
          <p:cNvSpPr>
            <a:spLocks noGrp="1"/>
          </p:cNvSpPr>
          <p:nvPr>
            <p:ph sz="quarter" idx="13"/>
          </p:nvPr>
        </p:nvSpPr>
        <p:spPr>
          <a:xfrm>
            <a:off x="2438400" y="800100"/>
            <a:ext cx="6400800" cy="5486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4" hasCustomPrompt="1"/>
          </p:nvPr>
        </p:nvSpPr>
        <p:spPr>
          <a:xfrm>
            <a:off x="139700" y="1306286"/>
            <a:ext cx="1879600" cy="4980214"/>
          </a:xfrm>
        </p:spPr>
        <p:txBody>
          <a:bodyPr>
            <a:noAutofit/>
          </a:bodyPr>
          <a:lstStyle>
            <a:lvl1pPr marL="400050" indent="-400050">
              <a:buFont typeface="+mj-lt"/>
              <a:buAutoNum type="romanUcPeriod"/>
              <a:defRPr sz="1600" b="0" baseline="0"/>
            </a:lvl1pPr>
            <a:lvl2pPr>
              <a:defRPr sz="1800"/>
            </a:lvl2pPr>
            <a:lvl3pPr>
              <a:defRPr sz="1600"/>
            </a:lvl3pPr>
            <a:lvl4pPr>
              <a:defRPr sz="1400"/>
            </a:lvl4pPr>
            <a:lvl5pPr>
              <a:defRPr sz="1400"/>
            </a:lvl5pPr>
          </a:lstStyle>
          <a:p>
            <a:pPr lvl="0"/>
            <a:r>
              <a:rPr lang="en-US" dirty="0" smtClean="0"/>
              <a:t>Click to edit sidebar</a:t>
            </a:r>
            <a:endParaRPr lang="en-US" dirty="0"/>
          </a:p>
        </p:txBody>
      </p:sp>
      <p:sp>
        <p:nvSpPr>
          <p:cNvPr id="9" name="TextBox 8"/>
          <p:cNvSpPr txBox="1"/>
          <p:nvPr userDrawn="1"/>
        </p:nvSpPr>
        <p:spPr>
          <a:xfrm>
            <a:off x="66675" y="800100"/>
            <a:ext cx="2041525" cy="369332"/>
          </a:xfrm>
          <a:prstGeom prst="rect">
            <a:avLst/>
          </a:prstGeom>
          <a:noFill/>
        </p:spPr>
        <p:txBody>
          <a:bodyPr wrap="square" rtlCol="0">
            <a:spAutoFit/>
          </a:bodyPr>
          <a:lstStyle/>
          <a:p>
            <a:pPr algn="ctr"/>
            <a:r>
              <a:rPr lang="en-US" dirty="0" smtClean="0"/>
              <a:t>Table</a:t>
            </a:r>
            <a:r>
              <a:rPr lang="en-US" baseline="0" dirty="0" smtClean="0"/>
              <a:t> of Contents</a:t>
            </a:r>
            <a:endParaRPr lang="en-US" dirty="0"/>
          </a:p>
        </p:txBody>
      </p:sp>
    </p:spTree>
    <p:extLst>
      <p:ext uri="{BB962C8B-B14F-4D97-AF65-F5344CB8AC3E}">
        <p14:creationId xmlns:p14="http://schemas.microsoft.com/office/powerpoint/2010/main" val="386159437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855EE3-DA0A-A242-B28B-5DC4FC67F489}" type="datetimeFigureOut">
              <a:rPr lang="en-US" smtClean="0"/>
              <a:t>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F58B07-5FBF-0A4D-884E-A35E52B35DDD}" type="slidenum">
              <a:rPr lang="en-US" smtClean="0"/>
              <a:t>‹#›</a:t>
            </a:fld>
            <a:endParaRPr lang="en-US" dirty="0"/>
          </a:p>
        </p:txBody>
      </p:sp>
    </p:spTree>
    <p:extLst>
      <p:ext uri="{BB962C8B-B14F-4D97-AF65-F5344CB8AC3E}">
        <p14:creationId xmlns:p14="http://schemas.microsoft.com/office/powerpoint/2010/main" val="3253797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855EE3-DA0A-A242-B28B-5DC4FC67F489}" type="datetimeFigureOut">
              <a:rPr lang="en-US" smtClean="0"/>
              <a:t>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F58B07-5FBF-0A4D-884E-A35E52B35DDD}" type="slidenum">
              <a:rPr lang="en-US" smtClean="0"/>
              <a:t>‹#›</a:t>
            </a:fld>
            <a:endParaRPr lang="en-US" dirty="0"/>
          </a:p>
        </p:txBody>
      </p:sp>
    </p:spTree>
    <p:extLst>
      <p:ext uri="{BB962C8B-B14F-4D97-AF65-F5344CB8AC3E}">
        <p14:creationId xmlns:p14="http://schemas.microsoft.com/office/powerpoint/2010/main" val="16460138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855EE3-DA0A-A242-B28B-5DC4FC67F489}" type="datetimeFigureOut">
              <a:rPr lang="en-US" smtClean="0"/>
              <a:t>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F58B07-5FBF-0A4D-884E-A35E52B35DDD}" type="slidenum">
              <a:rPr lang="en-US" smtClean="0"/>
              <a:t>‹#›</a:t>
            </a:fld>
            <a:endParaRPr lang="en-US" dirty="0"/>
          </a:p>
        </p:txBody>
      </p:sp>
    </p:spTree>
    <p:extLst>
      <p:ext uri="{BB962C8B-B14F-4D97-AF65-F5344CB8AC3E}">
        <p14:creationId xmlns:p14="http://schemas.microsoft.com/office/powerpoint/2010/main" val="9691599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855EE3-DA0A-A242-B28B-5DC4FC67F489}" type="datetimeFigureOut">
              <a:rPr lang="en-US" smtClean="0"/>
              <a:t>1/29/2015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F58B07-5FBF-0A4D-884E-A35E52B35DDD}" type="slidenum">
              <a:rPr lang="en-US" smtClean="0"/>
              <a:t>‹#›</a:t>
            </a:fld>
            <a:endParaRPr lang="en-US" dirty="0"/>
          </a:p>
        </p:txBody>
      </p:sp>
    </p:spTree>
    <p:extLst>
      <p:ext uri="{BB962C8B-B14F-4D97-AF65-F5344CB8AC3E}">
        <p14:creationId xmlns:p14="http://schemas.microsoft.com/office/powerpoint/2010/main" val="33654859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855EE3-DA0A-A242-B28B-5DC4FC67F489}" type="datetimeFigureOut">
              <a:rPr lang="en-US" smtClean="0"/>
              <a:t>1/29/2015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F58B07-5FBF-0A4D-884E-A35E52B35DDD}" type="slidenum">
              <a:rPr lang="en-US" smtClean="0"/>
              <a:t>‹#›</a:t>
            </a:fld>
            <a:endParaRPr lang="en-US" dirty="0"/>
          </a:p>
        </p:txBody>
      </p:sp>
    </p:spTree>
    <p:extLst>
      <p:ext uri="{BB962C8B-B14F-4D97-AF65-F5344CB8AC3E}">
        <p14:creationId xmlns:p14="http://schemas.microsoft.com/office/powerpoint/2010/main" val="25513017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855EE3-DA0A-A242-B28B-5DC4FC67F489}" type="datetimeFigureOut">
              <a:rPr lang="en-US" smtClean="0"/>
              <a:t>1/29/2015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F58B07-5FBF-0A4D-884E-A35E52B35DDD}" type="slidenum">
              <a:rPr lang="en-US" smtClean="0"/>
              <a:t>‹#›</a:t>
            </a:fld>
            <a:endParaRPr lang="en-US" dirty="0"/>
          </a:p>
        </p:txBody>
      </p:sp>
    </p:spTree>
    <p:extLst>
      <p:ext uri="{BB962C8B-B14F-4D97-AF65-F5344CB8AC3E}">
        <p14:creationId xmlns:p14="http://schemas.microsoft.com/office/powerpoint/2010/main" val="26224095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855EE3-DA0A-A242-B28B-5DC4FC67F489}" type="datetimeFigureOut">
              <a:rPr lang="en-US" smtClean="0"/>
              <a:t>1/29/2015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F58B07-5FBF-0A4D-884E-A35E52B35DDD}" type="slidenum">
              <a:rPr lang="en-US" smtClean="0"/>
              <a:t>‹#›</a:t>
            </a:fld>
            <a:endParaRPr lang="en-US" dirty="0"/>
          </a:p>
        </p:txBody>
      </p:sp>
    </p:spTree>
    <p:extLst>
      <p:ext uri="{BB962C8B-B14F-4D97-AF65-F5344CB8AC3E}">
        <p14:creationId xmlns:p14="http://schemas.microsoft.com/office/powerpoint/2010/main" val="25017882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855EE3-DA0A-A242-B28B-5DC4FC67F489}" type="datetimeFigureOut">
              <a:rPr lang="en-US" smtClean="0"/>
              <a:t>1/29/2015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F58B07-5FBF-0A4D-884E-A35E52B35DDD}" type="slidenum">
              <a:rPr lang="en-US" smtClean="0"/>
              <a:t>‹#›</a:t>
            </a:fld>
            <a:endParaRPr lang="en-US" dirty="0"/>
          </a:p>
        </p:txBody>
      </p:sp>
    </p:spTree>
    <p:extLst>
      <p:ext uri="{BB962C8B-B14F-4D97-AF65-F5344CB8AC3E}">
        <p14:creationId xmlns:p14="http://schemas.microsoft.com/office/powerpoint/2010/main" val="2366224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E113FE-8800-C143-BCDC-BA5496150B12}" type="datetimeFigureOut">
              <a:rPr lang="en-US" smtClean="0"/>
              <a:t>1/29/2015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786426-331B-2B43-B507-3C8665D64595}" type="slidenum">
              <a:rPr lang="en-US" smtClean="0"/>
              <a:t>‹#›</a:t>
            </a:fld>
            <a:endParaRPr lang="en-US" dirty="0"/>
          </a:p>
        </p:txBody>
      </p:sp>
    </p:spTree>
    <p:extLst>
      <p:ext uri="{BB962C8B-B14F-4D97-AF65-F5344CB8AC3E}">
        <p14:creationId xmlns:p14="http://schemas.microsoft.com/office/powerpoint/2010/main" val="13718848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855EE3-DA0A-A242-B28B-5DC4FC67F489}" type="datetimeFigureOut">
              <a:rPr lang="en-US" smtClean="0"/>
              <a:t>1/29/2015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F58B07-5FBF-0A4D-884E-A35E52B35DDD}" type="slidenum">
              <a:rPr lang="en-US" smtClean="0"/>
              <a:t>‹#›</a:t>
            </a:fld>
            <a:endParaRPr lang="en-US" dirty="0"/>
          </a:p>
        </p:txBody>
      </p:sp>
    </p:spTree>
    <p:extLst>
      <p:ext uri="{BB962C8B-B14F-4D97-AF65-F5344CB8AC3E}">
        <p14:creationId xmlns:p14="http://schemas.microsoft.com/office/powerpoint/2010/main" val="25263887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855EE3-DA0A-A242-B28B-5DC4FC67F489}" type="datetimeFigureOut">
              <a:rPr lang="en-US" smtClean="0"/>
              <a:t>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F58B07-5FBF-0A4D-884E-A35E52B35DDD}" type="slidenum">
              <a:rPr lang="en-US" smtClean="0"/>
              <a:t>‹#›</a:t>
            </a:fld>
            <a:endParaRPr lang="en-US" dirty="0"/>
          </a:p>
        </p:txBody>
      </p:sp>
    </p:spTree>
    <p:extLst>
      <p:ext uri="{BB962C8B-B14F-4D97-AF65-F5344CB8AC3E}">
        <p14:creationId xmlns:p14="http://schemas.microsoft.com/office/powerpoint/2010/main" val="20160943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855EE3-DA0A-A242-B28B-5DC4FC67F489}" type="datetimeFigureOut">
              <a:rPr lang="en-US" smtClean="0"/>
              <a:t>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F58B07-5FBF-0A4D-884E-A35E52B35DDD}" type="slidenum">
              <a:rPr lang="en-US" smtClean="0"/>
              <a:t>‹#›</a:t>
            </a:fld>
            <a:endParaRPr lang="en-US" dirty="0"/>
          </a:p>
        </p:txBody>
      </p:sp>
    </p:spTree>
    <p:extLst>
      <p:ext uri="{BB962C8B-B14F-4D97-AF65-F5344CB8AC3E}">
        <p14:creationId xmlns:p14="http://schemas.microsoft.com/office/powerpoint/2010/main" val="41731232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428641-BE59-5643-81A0-23EAF20A4CDC}" type="datetimeFigureOut">
              <a:rPr lang="en-US" smtClean="0">
                <a:solidFill>
                  <a:prstClr val="black">
                    <a:tint val="75000"/>
                  </a:prstClr>
                </a:solidFill>
              </a:rPr>
              <a:pPr/>
              <a:t>1/29/2015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27E8A8-A1AC-3744-8503-C3C2F1EEAD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89208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428641-BE59-5643-81A0-23EAF20A4CDC}" type="datetimeFigureOut">
              <a:rPr lang="en-US" smtClean="0">
                <a:solidFill>
                  <a:prstClr val="black">
                    <a:tint val="75000"/>
                  </a:prstClr>
                </a:solidFill>
              </a:rPr>
              <a:pPr/>
              <a:t>1/29/2015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27E8A8-A1AC-3744-8503-C3C2F1EEAD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71607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428641-BE59-5643-81A0-23EAF20A4CDC}" type="datetimeFigureOut">
              <a:rPr lang="en-US" smtClean="0">
                <a:solidFill>
                  <a:prstClr val="black">
                    <a:tint val="75000"/>
                  </a:prstClr>
                </a:solidFill>
              </a:rPr>
              <a:pPr/>
              <a:t>1/29/2015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27E8A8-A1AC-3744-8503-C3C2F1EEAD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59118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428641-BE59-5643-81A0-23EAF20A4CDC}" type="datetimeFigureOut">
              <a:rPr lang="en-US" smtClean="0">
                <a:solidFill>
                  <a:prstClr val="black">
                    <a:tint val="75000"/>
                  </a:prstClr>
                </a:solidFill>
              </a:rPr>
              <a:pPr/>
              <a:t>1/29/2015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27E8A8-A1AC-3744-8503-C3C2F1EEAD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06823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428641-BE59-5643-81A0-23EAF20A4CDC}" type="datetimeFigureOut">
              <a:rPr lang="en-US" smtClean="0">
                <a:solidFill>
                  <a:prstClr val="black">
                    <a:tint val="75000"/>
                  </a:prstClr>
                </a:solidFill>
              </a:rPr>
              <a:pPr/>
              <a:t>1/29/2015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127E8A8-A1AC-3744-8503-C3C2F1EEAD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88116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428641-BE59-5643-81A0-23EAF20A4CDC}" type="datetimeFigureOut">
              <a:rPr lang="en-US" smtClean="0">
                <a:solidFill>
                  <a:prstClr val="black">
                    <a:tint val="75000"/>
                  </a:prstClr>
                </a:solidFill>
              </a:rPr>
              <a:pPr/>
              <a:t>1/29/2015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127E8A8-A1AC-3744-8503-C3C2F1EEAD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10167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428641-BE59-5643-81A0-23EAF20A4CDC}" type="datetimeFigureOut">
              <a:rPr lang="en-US" smtClean="0">
                <a:solidFill>
                  <a:prstClr val="black">
                    <a:tint val="75000"/>
                  </a:prstClr>
                </a:solidFill>
              </a:rPr>
              <a:pPr/>
              <a:t>1/29/2015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127E8A8-A1AC-3744-8503-C3C2F1EEAD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186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E113FE-8800-C143-BCDC-BA5496150B12}" type="datetimeFigureOut">
              <a:rPr lang="en-US" smtClean="0"/>
              <a:t>1/29/2015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786426-331B-2B43-B507-3C8665D64595}" type="slidenum">
              <a:rPr lang="en-US" smtClean="0"/>
              <a:t>‹#›</a:t>
            </a:fld>
            <a:endParaRPr lang="en-US" dirty="0"/>
          </a:p>
        </p:txBody>
      </p:sp>
    </p:spTree>
    <p:extLst>
      <p:ext uri="{BB962C8B-B14F-4D97-AF65-F5344CB8AC3E}">
        <p14:creationId xmlns:p14="http://schemas.microsoft.com/office/powerpoint/2010/main" val="34727922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428641-BE59-5643-81A0-23EAF20A4CDC}" type="datetimeFigureOut">
              <a:rPr lang="en-US" smtClean="0">
                <a:solidFill>
                  <a:prstClr val="black">
                    <a:tint val="75000"/>
                  </a:prstClr>
                </a:solidFill>
              </a:rPr>
              <a:pPr/>
              <a:t>1/29/2015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27E8A8-A1AC-3744-8503-C3C2F1EEAD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65221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428641-BE59-5643-81A0-23EAF20A4CDC}" type="datetimeFigureOut">
              <a:rPr lang="en-US" smtClean="0">
                <a:solidFill>
                  <a:prstClr val="black">
                    <a:tint val="75000"/>
                  </a:prstClr>
                </a:solidFill>
              </a:rPr>
              <a:pPr/>
              <a:t>1/29/2015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27E8A8-A1AC-3744-8503-C3C2F1EEAD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09904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428641-BE59-5643-81A0-23EAF20A4CDC}" type="datetimeFigureOut">
              <a:rPr lang="en-US" smtClean="0">
                <a:solidFill>
                  <a:prstClr val="black">
                    <a:tint val="75000"/>
                  </a:prstClr>
                </a:solidFill>
              </a:rPr>
              <a:pPr/>
              <a:t>1/29/2015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27E8A8-A1AC-3744-8503-C3C2F1EEAD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43231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428641-BE59-5643-81A0-23EAF20A4CDC}" type="datetimeFigureOut">
              <a:rPr lang="en-US" smtClean="0">
                <a:solidFill>
                  <a:prstClr val="black">
                    <a:tint val="75000"/>
                  </a:prstClr>
                </a:solidFill>
              </a:rPr>
              <a:pPr/>
              <a:t>1/29/2015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27E8A8-A1AC-3744-8503-C3C2F1EEAD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71260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Left Side Content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AFDAF-55B8-48BD-BA76-5FAEFBC06EA7}" type="datetime1">
              <a:rPr lang="en-US" smtClean="0">
                <a:solidFill>
                  <a:prstClr val="black">
                    <a:tint val="75000"/>
                  </a:prstClr>
                </a:solidFill>
              </a:rPr>
              <a:pPr/>
              <a:t>1/29/2015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127E8A8-A1AC-3744-8503-C3C2F1EEADF2}" type="slidenum">
              <a:rPr lang="en-US" smtClean="0">
                <a:solidFill>
                  <a:prstClr val="black">
                    <a:tint val="75000"/>
                  </a:prstClr>
                </a:solidFill>
              </a:rPr>
              <a:pPr/>
              <a:t>‹#›</a:t>
            </a:fld>
            <a:endParaRPr lang="en-US">
              <a:solidFill>
                <a:prstClr val="black">
                  <a:tint val="75000"/>
                </a:prstClr>
              </a:solidFill>
            </a:endParaRPr>
          </a:p>
        </p:txBody>
      </p:sp>
      <p:sp>
        <p:nvSpPr>
          <p:cNvPr id="6" name="Content Placeholder 5"/>
          <p:cNvSpPr>
            <a:spLocks noGrp="1"/>
          </p:cNvSpPr>
          <p:nvPr>
            <p:ph sz="quarter" idx="13"/>
          </p:nvPr>
        </p:nvSpPr>
        <p:spPr>
          <a:xfrm>
            <a:off x="2438400" y="800100"/>
            <a:ext cx="6400800" cy="5486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4" hasCustomPrompt="1"/>
          </p:nvPr>
        </p:nvSpPr>
        <p:spPr>
          <a:xfrm>
            <a:off x="139700" y="1306286"/>
            <a:ext cx="1879600" cy="4980214"/>
          </a:xfrm>
        </p:spPr>
        <p:txBody>
          <a:bodyPr>
            <a:noAutofit/>
          </a:bodyPr>
          <a:lstStyle>
            <a:lvl1pPr marL="400050" indent="-400050">
              <a:buFont typeface="+mj-lt"/>
              <a:buAutoNum type="romanUcPeriod"/>
              <a:defRPr sz="1600" b="0" baseline="0"/>
            </a:lvl1pPr>
            <a:lvl2pPr>
              <a:defRPr sz="1800"/>
            </a:lvl2pPr>
            <a:lvl3pPr>
              <a:defRPr sz="1600"/>
            </a:lvl3pPr>
            <a:lvl4pPr>
              <a:defRPr sz="1400"/>
            </a:lvl4pPr>
            <a:lvl5pPr>
              <a:defRPr sz="1400"/>
            </a:lvl5pPr>
          </a:lstStyle>
          <a:p>
            <a:pPr lvl="0"/>
            <a:r>
              <a:rPr lang="en-US" dirty="0" smtClean="0"/>
              <a:t>Click to edit sidebar</a:t>
            </a:r>
            <a:endParaRPr lang="en-US" dirty="0"/>
          </a:p>
        </p:txBody>
      </p:sp>
      <p:sp>
        <p:nvSpPr>
          <p:cNvPr id="9" name="TextBox 8"/>
          <p:cNvSpPr txBox="1"/>
          <p:nvPr userDrawn="1"/>
        </p:nvSpPr>
        <p:spPr>
          <a:xfrm>
            <a:off x="66675" y="800100"/>
            <a:ext cx="2041525" cy="369332"/>
          </a:xfrm>
          <a:prstGeom prst="rect">
            <a:avLst/>
          </a:prstGeom>
          <a:noFill/>
        </p:spPr>
        <p:txBody>
          <a:bodyPr wrap="square" rtlCol="0">
            <a:spAutoFit/>
          </a:bodyPr>
          <a:lstStyle/>
          <a:p>
            <a:pPr algn="ctr"/>
            <a:r>
              <a:rPr lang="en-US" dirty="0" smtClean="0">
                <a:solidFill>
                  <a:prstClr val="black"/>
                </a:solidFill>
              </a:rPr>
              <a:t>Table of Contents</a:t>
            </a:r>
            <a:endParaRPr lang="en-US" dirty="0">
              <a:solidFill>
                <a:prstClr val="black"/>
              </a:solidFill>
            </a:endParaRPr>
          </a:p>
        </p:txBody>
      </p:sp>
    </p:spTree>
    <p:extLst>
      <p:ext uri="{BB962C8B-B14F-4D97-AF65-F5344CB8AC3E}">
        <p14:creationId xmlns:p14="http://schemas.microsoft.com/office/powerpoint/2010/main" val="28955559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E113FE-8800-C143-BCDC-BA5496150B12}" type="datetimeFigureOut">
              <a:rPr lang="en-US" smtClean="0"/>
              <a:t>1/29/2015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786426-331B-2B43-B507-3C8665D64595}" type="slidenum">
              <a:rPr lang="en-US" smtClean="0"/>
              <a:t>‹#›</a:t>
            </a:fld>
            <a:endParaRPr lang="en-US" dirty="0"/>
          </a:p>
        </p:txBody>
      </p:sp>
    </p:spTree>
    <p:extLst>
      <p:ext uri="{BB962C8B-B14F-4D97-AF65-F5344CB8AC3E}">
        <p14:creationId xmlns:p14="http://schemas.microsoft.com/office/powerpoint/2010/main" val="514054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F8E1EB-A39E-4C48-9192-9C9AF69AB303}" type="datetimeFigureOut">
              <a:rPr lang="en-US" smtClean="0"/>
              <a:t>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71F33E-1749-C64A-A768-89F0303C2EB4}" type="slidenum">
              <a:rPr lang="en-US" smtClean="0"/>
              <a:t>‹#›</a:t>
            </a:fld>
            <a:endParaRPr lang="en-US" dirty="0"/>
          </a:p>
        </p:txBody>
      </p:sp>
    </p:spTree>
    <p:extLst>
      <p:ext uri="{BB962C8B-B14F-4D97-AF65-F5344CB8AC3E}">
        <p14:creationId xmlns:p14="http://schemas.microsoft.com/office/powerpoint/2010/main" val="2648314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F8E1EB-A39E-4C48-9192-9C9AF69AB303}" type="datetimeFigureOut">
              <a:rPr lang="en-US" smtClean="0"/>
              <a:t>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71F33E-1749-C64A-A768-89F0303C2EB4}" type="slidenum">
              <a:rPr lang="en-US" smtClean="0"/>
              <a:t>‹#›</a:t>
            </a:fld>
            <a:endParaRPr lang="en-US" dirty="0"/>
          </a:p>
        </p:txBody>
      </p:sp>
    </p:spTree>
    <p:extLst>
      <p:ext uri="{BB962C8B-B14F-4D97-AF65-F5344CB8AC3E}">
        <p14:creationId xmlns:p14="http://schemas.microsoft.com/office/powerpoint/2010/main" val="2910929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1.jp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3.pn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1.jp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6.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3.pn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E113FE-8800-C143-BCDC-BA5496150B12}" type="datetimeFigureOut">
              <a:rPr lang="en-US" smtClean="0"/>
              <a:t>1/29/2015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786426-331B-2B43-B507-3C8665D64595}" type="slidenum">
              <a:rPr lang="en-US" smtClean="0"/>
              <a:t>‹#›</a:t>
            </a:fld>
            <a:endParaRPr lang="en-US" dirty="0"/>
          </a:p>
        </p:txBody>
      </p:sp>
      <p:pic>
        <p:nvPicPr>
          <p:cNvPr id="7" name="Picture 6" descr="back ground.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6665564" y="3098032"/>
            <a:ext cx="2478436" cy="7650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0" y="3098032"/>
            <a:ext cx="1843719" cy="7650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6403285" y="6336663"/>
            <a:ext cx="2409839" cy="261610"/>
          </a:xfrm>
          <a:prstGeom prst="rect">
            <a:avLst/>
          </a:prstGeom>
          <a:noFill/>
        </p:spPr>
        <p:txBody>
          <a:bodyPr wrap="square" rtlCol="0">
            <a:spAutoFit/>
          </a:bodyPr>
          <a:lstStyle/>
          <a:p>
            <a:pPr algn="r"/>
            <a:r>
              <a:rPr lang="en-US" sz="1100" dirty="0" smtClean="0">
                <a:solidFill>
                  <a:schemeClr val="tx1">
                    <a:lumMod val="65000"/>
                    <a:lumOff val="35000"/>
                  </a:schemeClr>
                </a:solidFill>
              </a:rPr>
              <a:t>Chad Poppell, Secretary</a:t>
            </a:r>
          </a:p>
        </p:txBody>
      </p:sp>
      <p:pic>
        <p:nvPicPr>
          <p:cNvPr id="12" name="Picture 11" descr="DMSthicker.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42770" y="2528759"/>
            <a:ext cx="4774772" cy="1143019"/>
          </a:xfrm>
          <a:prstGeom prst="rect">
            <a:avLst/>
          </a:prstGeom>
        </p:spPr>
      </p:pic>
    </p:spTree>
    <p:extLst>
      <p:ext uri="{BB962C8B-B14F-4D97-AF65-F5344CB8AC3E}">
        <p14:creationId xmlns:p14="http://schemas.microsoft.com/office/powerpoint/2010/main" val="1549438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F8E1EB-A39E-4C48-9192-9C9AF69AB303}" type="datetimeFigureOut">
              <a:rPr lang="en-US" smtClean="0"/>
              <a:t>1/29/2015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71F33E-1749-C64A-A768-89F0303C2EB4}" type="slidenum">
              <a:rPr lang="en-US" smtClean="0"/>
              <a:t>‹#›</a:t>
            </a:fld>
            <a:endParaRPr lang="en-US" dirty="0"/>
          </a:p>
        </p:txBody>
      </p:sp>
      <p:pic>
        <p:nvPicPr>
          <p:cNvPr id="7" name="Picture 6" descr="back ground.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S.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8568" y="251825"/>
            <a:ext cx="1666945" cy="342478"/>
          </a:xfrm>
          <a:prstGeom prst="rect">
            <a:avLst/>
          </a:prstGeom>
        </p:spPr>
      </p:pic>
      <p:cxnSp>
        <p:nvCxnSpPr>
          <p:cNvPr id="10" name="Straight Connector 9"/>
          <p:cNvCxnSpPr/>
          <p:nvPr/>
        </p:nvCxnSpPr>
        <p:spPr>
          <a:xfrm>
            <a:off x="258568" y="775732"/>
            <a:ext cx="8593592" cy="0"/>
          </a:xfrm>
          <a:prstGeom prst="line">
            <a:avLst/>
          </a:prstGeom>
          <a:ln w="6350"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683395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89E925-4B6C-F740-B822-32E37BBDC21E}" type="datetimeFigureOut">
              <a:rPr lang="en-US" smtClean="0"/>
              <a:t>1/29/2015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2E6683-DEB7-F64E-B2DD-314D70E5F0A8}" type="slidenum">
              <a:rPr lang="en-US" smtClean="0"/>
              <a:t>‹#›</a:t>
            </a:fld>
            <a:endParaRPr lang="en-US" dirty="0"/>
          </a:p>
        </p:txBody>
      </p:sp>
      <p:pic>
        <p:nvPicPr>
          <p:cNvPr id="7" name="Picture 6" descr="back ground.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S.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277936" y="251825"/>
            <a:ext cx="1666945" cy="342478"/>
          </a:xfrm>
          <a:prstGeom prst="rect">
            <a:avLst/>
          </a:prstGeom>
        </p:spPr>
      </p:pic>
      <p:cxnSp>
        <p:nvCxnSpPr>
          <p:cNvPr id="10" name="Straight Connector 9"/>
          <p:cNvCxnSpPr/>
          <p:nvPr/>
        </p:nvCxnSpPr>
        <p:spPr>
          <a:xfrm>
            <a:off x="7125837" y="251825"/>
            <a:ext cx="0" cy="6296263"/>
          </a:xfrm>
          <a:prstGeom prst="line">
            <a:avLst/>
          </a:prstGeom>
          <a:ln w="9525"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065893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428641-BE59-5643-81A0-23EAF20A4CDC}" type="datetimeFigureOut">
              <a:rPr lang="en-US" smtClean="0"/>
              <a:t>1/29/2015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7E8A8-A1AC-3744-8503-C3C2F1EEADF2}" type="slidenum">
              <a:rPr lang="en-US" smtClean="0"/>
              <a:t>‹#›</a:t>
            </a:fld>
            <a:endParaRPr lang="en-US" dirty="0"/>
          </a:p>
        </p:txBody>
      </p:sp>
      <p:pic>
        <p:nvPicPr>
          <p:cNvPr id="8" name="Picture 7" descr="back ground.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S.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97015" y="312663"/>
            <a:ext cx="1741173" cy="357729"/>
          </a:xfrm>
          <a:prstGeom prst="rect">
            <a:avLst/>
          </a:prstGeom>
        </p:spPr>
      </p:pic>
      <p:cxnSp>
        <p:nvCxnSpPr>
          <p:cNvPr id="11" name="Straight Connector 10"/>
          <p:cNvCxnSpPr/>
          <p:nvPr/>
        </p:nvCxnSpPr>
        <p:spPr>
          <a:xfrm>
            <a:off x="2098966" y="274638"/>
            <a:ext cx="0" cy="6311476"/>
          </a:xfrm>
          <a:prstGeom prst="line">
            <a:avLst/>
          </a:prstGeom>
          <a:ln w="9525"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734956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70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855EE3-DA0A-A242-B28B-5DC4FC67F489}" type="datetimeFigureOut">
              <a:rPr lang="en-US" smtClean="0"/>
              <a:t>1/29/2015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F58B07-5FBF-0A4D-884E-A35E52B35DDD}" type="slidenum">
              <a:rPr lang="en-US" smtClean="0"/>
              <a:t>‹#›</a:t>
            </a:fld>
            <a:endParaRPr lang="en-US" dirty="0"/>
          </a:p>
        </p:txBody>
      </p:sp>
      <p:pic>
        <p:nvPicPr>
          <p:cNvPr id="11" name="Picture 10" descr="back ground.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7" name="Picture 16" descr="DMS2.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5333" y="6133293"/>
            <a:ext cx="2099041" cy="446114"/>
          </a:xfrm>
          <a:prstGeom prst="rect">
            <a:avLst/>
          </a:prstGeom>
        </p:spPr>
      </p:pic>
      <p:sp>
        <p:nvSpPr>
          <p:cNvPr id="18" name="Rectangle 17"/>
          <p:cNvSpPr/>
          <p:nvPr/>
        </p:nvSpPr>
        <p:spPr>
          <a:xfrm>
            <a:off x="0" y="5734329"/>
            <a:ext cx="9144000" cy="722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6166361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428641-BE59-5643-81A0-23EAF20A4CDC}" type="datetimeFigureOut">
              <a:rPr lang="en-US" smtClean="0">
                <a:solidFill>
                  <a:prstClr val="black">
                    <a:tint val="75000"/>
                  </a:prstClr>
                </a:solidFill>
              </a:rPr>
              <a:pPr/>
              <a:t>1/29/2015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7E8A8-A1AC-3744-8503-C3C2F1EEADF2}"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back ground.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S.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97015" y="312663"/>
            <a:ext cx="1741173" cy="357729"/>
          </a:xfrm>
          <a:prstGeom prst="rect">
            <a:avLst/>
          </a:prstGeom>
        </p:spPr>
      </p:pic>
      <p:cxnSp>
        <p:nvCxnSpPr>
          <p:cNvPr id="11" name="Straight Connector 10"/>
          <p:cNvCxnSpPr/>
          <p:nvPr/>
        </p:nvCxnSpPr>
        <p:spPr>
          <a:xfrm>
            <a:off x="2098966" y="274638"/>
            <a:ext cx="0" cy="6311476"/>
          </a:xfrm>
          <a:prstGeom prst="line">
            <a:avLst/>
          </a:prstGeom>
          <a:ln w="9525"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598951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hyperlink" Target="http://www.dms.myflorida.com/business_operations/real_estate_development_and_management/facilities_management/lease_management/state_agency_leasing_liaisons/pre_approved_lease_management_forms" TargetMode="External"/><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3" Type="http://schemas.openxmlformats.org/officeDocument/2006/relationships/hyperlink" Target="mailto:Kevin.Nix@dms.myflorida.com" TargetMode="External"/><Relationship Id="rId2" Type="http://schemas.openxmlformats.org/officeDocument/2006/relationships/notesSlide" Target="../notesSlides/notesSlide20.xml"/><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3" Type="http://schemas.openxmlformats.org/officeDocument/2006/relationships/hyperlink" Target="http://www.dms.myflorida.com/content/download/85940/487095/version/1/file/County+Summary+and+Co-location+Cost-Benefit+Analysis+V2.xlsx" TargetMode="External"/><Relationship Id="rId2" Type="http://schemas.openxmlformats.org/officeDocument/2006/relationships/notesSlide" Target="../notesSlides/notesSlide24.xml"/><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26.xml"/><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hyperlink" Target="http://www.dms.myflorida.com/business_operations/real_estate_development_and_management/facilities_management/lease_management/state_agency_leasing_liaisons/pre_approved_lease_management_forms" TargetMode="External"/><Relationship Id="rId2" Type="http://schemas.openxmlformats.org/officeDocument/2006/relationships/notesSlide" Target="../notesSlides/notesSlide9.xml"/><Relationship Id="rId1" Type="http://schemas.openxmlformats.org/officeDocument/2006/relationships/slideLayout" Target="../slideLayouts/slideLayout31.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49667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6466" y="1686340"/>
            <a:ext cx="6273164" cy="2823404"/>
          </a:xfrm>
        </p:spPr>
        <p:txBody>
          <a:bodyPr>
            <a:normAutofit/>
          </a:bodyPr>
          <a:lstStyle/>
          <a:p>
            <a:r>
              <a:rPr lang="en-US" dirty="0" smtClean="0"/>
              <a:t>REDM </a:t>
            </a:r>
            <a:br>
              <a:rPr lang="en-US" dirty="0" smtClean="0"/>
            </a:br>
            <a:r>
              <a:rPr lang="en-US" dirty="0" smtClean="0"/>
              <a:t>REORGANIZATION</a:t>
            </a:r>
            <a:endParaRPr lang="en-US" dirty="0"/>
          </a:p>
        </p:txBody>
      </p:sp>
      <p:sp>
        <p:nvSpPr>
          <p:cNvPr id="3" name="TextBox 2"/>
          <p:cNvSpPr txBox="1"/>
          <p:nvPr/>
        </p:nvSpPr>
        <p:spPr>
          <a:xfrm>
            <a:off x="247812" y="1278914"/>
            <a:ext cx="1695987" cy="5139869"/>
          </a:xfrm>
          <a:prstGeom prst="rect">
            <a:avLst/>
          </a:prstGeom>
          <a:noFill/>
        </p:spPr>
        <p:txBody>
          <a:bodyPr wrap="square" rtlCol="0">
            <a:spAutoFit/>
          </a:bodyPr>
          <a:lstStyle/>
          <a:p>
            <a:r>
              <a:rPr lang="en-US" sz="1600" dirty="0"/>
              <a:t>Dept. of State </a:t>
            </a:r>
            <a:r>
              <a:rPr lang="en-US" sz="1600" dirty="0" smtClean="0"/>
              <a:t>Presentation</a:t>
            </a:r>
            <a:endParaRPr lang="en-US" sz="1600" b="1" dirty="0" smtClean="0">
              <a:solidFill>
                <a:schemeClr val="accent1">
                  <a:lumMod val="75000"/>
                </a:schemeClr>
              </a:solidFill>
            </a:endParaRPr>
          </a:p>
          <a:p>
            <a:endParaRPr lang="en-US" sz="2000" b="1" dirty="0" smtClean="0">
              <a:solidFill>
                <a:schemeClr val="accent1">
                  <a:lumMod val="75000"/>
                </a:schemeClr>
              </a:solidFill>
            </a:endParaRPr>
          </a:p>
          <a:p>
            <a:r>
              <a:rPr lang="en-US" sz="1600" dirty="0" smtClean="0"/>
              <a:t>Leasing Reminders</a:t>
            </a:r>
          </a:p>
          <a:p>
            <a:endParaRPr lang="en-US" sz="1600" dirty="0" smtClean="0"/>
          </a:p>
          <a:p>
            <a:r>
              <a:rPr lang="en-US" sz="1600" b="1" dirty="0" smtClean="0">
                <a:solidFill>
                  <a:srgbClr val="507C96"/>
                </a:solidFill>
              </a:rPr>
              <a:t>REDM Reorganization</a:t>
            </a:r>
            <a:endParaRPr lang="en-US" sz="1600" b="1" dirty="0">
              <a:solidFill>
                <a:srgbClr val="507C96"/>
              </a:solidFill>
            </a:endParaRPr>
          </a:p>
          <a:p>
            <a:endParaRPr lang="en-US" sz="1600" dirty="0" smtClean="0"/>
          </a:p>
          <a:p>
            <a:r>
              <a:rPr lang="en-US" sz="1600" dirty="0" smtClean="0"/>
              <a:t>TRIRIGA Update</a:t>
            </a:r>
          </a:p>
          <a:p>
            <a:endParaRPr lang="en-US" sz="1600" dirty="0"/>
          </a:p>
          <a:p>
            <a:r>
              <a:rPr lang="en-US" sz="1600" dirty="0" smtClean="0"/>
              <a:t>SOWs and Engagement Checklists</a:t>
            </a:r>
          </a:p>
          <a:p>
            <a:endParaRPr lang="en-US" sz="1600" dirty="0"/>
          </a:p>
          <a:p>
            <a:r>
              <a:rPr lang="en-US" sz="1600" dirty="0" smtClean="0"/>
              <a:t>Annual Data Gathering Update</a:t>
            </a:r>
          </a:p>
          <a:p>
            <a:endParaRPr lang="en-US" sz="1600" dirty="0"/>
          </a:p>
          <a:p>
            <a:r>
              <a:rPr lang="en-US" sz="1600" dirty="0" smtClean="0"/>
              <a:t>CBRE Presentation </a:t>
            </a:r>
            <a:endParaRPr lang="en-US" sz="1600" dirty="0"/>
          </a:p>
        </p:txBody>
      </p:sp>
    </p:spTree>
    <p:extLst>
      <p:ext uri="{BB962C8B-B14F-4D97-AF65-F5344CB8AC3E}">
        <p14:creationId xmlns:p14="http://schemas.microsoft.com/office/powerpoint/2010/main" val="3496868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42698" y="2085526"/>
            <a:ext cx="1555845" cy="125559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006221" y="2219206"/>
            <a:ext cx="1801504" cy="923330"/>
          </a:xfrm>
          <a:prstGeom prst="rect">
            <a:avLst/>
          </a:prstGeom>
          <a:noFill/>
        </p:spPr>
        <p:txBody>
          <a:bodyPr wrap="square" rtlCol="0">
            <a:spAutoFit/>
          </a:bodyPr>
          <a:lstStyle/>
          <a:p>
            <a:pPr algn="ctr"/>
            <a:r>
              <a:rPr lang="en-US" dirty="0" smtClean="0"/>
              <a:t>Bureau of Building Construction</a:t>
            </a:r>
            <a:endParaRPr lang="en-US" dirty="0"/>
          </a:p>
        </p:txBody>
      </p:sp>
      <p:sp>
        <p:nvSpPr>
          <p:cNvPr id="7" name="Rectangle 6"/>
          <p:cNvSpPr/>
          <p:nvPr/>
        </p:nvSpPr>
        <p:spPr>
          <a:xfrm>
            <a:off x="3807725" y="2068852"/>
            <a:ext cx="1596789" cy="125559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841845" y="2080706"/>
            <a:ext cx="1596788" cy="1200329"/>
          </a:xfrm>
          <a:prstGeom prst="rect">
            <a:avLst/>
          </a:prstGeom>
          <a:noFill/>
        </p:spPr>
        <p:txBody>
          <a:bodyPr wrap="square" rtlCol="0">
            <a:spAutoFit/>
          </a:bodyPr>
          <a:lstStyle/>
          <a:p>
            <a:pPr algn="ctr"/>
            <a:r>
              <a:rPr lang="en-US" dirty="0" smtClean="0"/>
              <a:t>Bureau of Operations and Maintenance</a:t>
            </a:r>
            <a:endParaRPr lang="en-US" dirty="0"/>
          </a:p>
        </p:txBody>
      </p:sp>
      <p:sp>
        <p:nvSpPr>
          <p:cNvPr id="10" name="Rectangle 9"/>
          <p:cNvSpPr/>
          <p:nvPr/>
        </p:nvSpPr>
        <p:spPr>
          <a:xfrm>
            <a:off x="5486401" y="2068852"/>
            <a:ext cx="1665026" cy="125559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438633" y="2234984"/>
            <a:ext cx="1760562" cy="923330"/>
          </a:xfrm>
          <a:prstGeom prst="rect">
            <a:avLst/>
          </a:prstGeom>
          <a:noFill/>
        </p:spPr>
        <p:txBody>
          <a:bodyPr wrap="square" rtlCol="0">
            <a:spAutoFit/>
          </a:bodyPr>
          <a:lstStyle/>
          <a:p>
            <a:pPr algn="ctr"/>
            <a:r>
              <a:rPr lang="en-US" dirty="0" smtClean="0"/>
              <a:t>Bureau of Business Support Services</a:t>
            </a:r>
            <a:endParaRPr lang="en-US" dirty="0"/>
          </a:p>
        </p:txBody>
      </p:sp>
      <p:sp>
        <p:nvSpPr>
          <p:cNvPr id="16" name="Rectangle 15"/>
          <p:cNvSpPr/>
          <p:nvPr/>
        </p:nvSpPr>
        <p:spPr>
          <a:xfrm>
            <a:off x="7262884" y="2068852"/>
            <a:ext cx="1665026" cy="125559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7262884" y="2357704"/>
            <a:ext cx="1665026" cy="646331"/>
          </a:xfrm>
          <a:prstGeom prst="rect">
            <a:avLst/>
          </a:prstGeom>
          <a:noFill/>
        </p:spPr>
        <p:txBody>
          <a:bodyPr wrap="square" rtlCol="0">
            <a:spAutoFit/>
          </a:bodyPr>
          <a:lstStyle/>
          <a:p>
            <a:pPr algn="ctr"/>
            <a:r>
              <a:rPr lang="en-US" dirty="0" smtClean="0"/>
              <a:t>Bureau of Leasing</a:t>
            </a:r>
            <a:endParaRPr lang="en-US" dirty="0"/>
          </a:p>
        </p:txBody>
      </p:sp>
      <p:sp>
        <p:nvSpPr>
          <p:cNvPr id="18" name="TextBox 17"/>
          <p:cNvSpPr txBox="1"/>
          <p:nvPr/>
        </p:nvSpPr>
        <p:spPr>
          <a:xfrm>
            <a:off x="2497539" y="594099"/>
            <a:ext cx="6264323" cy="1077218"/>
          </a:xfrm>
          <a:prstGeom prst="rect">
            <a:avLst/>
          </a:prstGeom>
          <a:noFill/>
        </p:spPr>
        <p:txBody>
          <a:bodyPr wrap="square" rtlCol="0">
            <a:spAutoFit/>
          </a:bodyPr>
          <a:lstStyle/>
          <a:p>
            <a:pPr algn="ctr"/>
            <a:r>
              <a:rPr lang="en-US" sz="3200" b="1" dirty="0" smtClean="0"/>
              <a:t>Real Estate Development and Management Reorganization</a:t>
            </a:r>
            <a:endParaRPr lang="en-US" sz="3200" b="1" dirty="0"/>
          </a:p>
        </p:txBody>
      </p:sp>
      <p:sp>
        <p:nvSpPr>
          <p:cNvPr id="2" name="TextBox 1"/>
          <p:cNvSpPr txBox="1"/>
          <p:nvPr/>
        </p:nvSpPr>
        <p:spPr>
          <a:xfrm>
            <a:off x="2620370" y="4244454"/>
            <a:ext cx="5363570" cy="646331"/>
          </a:xfrm>
          <a:prstGeom prst="rect">
            <a:avLst/>
          </a:prstGeom>
          <a:noFill/>
        </p:spPr>
        <p:txBody>
          <a:bodyPr wrap="square" rtlCol="0">
            <a:spAutoFit/>
          </a:bodyPr>
          <a:lstStyle/>
          <a:p>
            <a:r>
              <a:rPr lang="en-US" dirty="0" smtClean="0"/>
              <a:t>Occurred in the Fall of 2014 and aligned all REDM staff into four Bureau’s and the Director’s Office.</a:t>
            </a:r>
            <a:endParaRPr lang="en-US" dirty="0"/>
          </a:p>
        </p:txBody>
      </p:sp>
      <p:sp>
        <p:nvSpPr>
          <p:cNvPr id="13" name="TextBox 12"/>
          <p:cNvSpPr txBox="1"/>
          <p:nvPr/>
        </p:nvSpPr>
        <p:spPr>
          <a:xfrm>
            <a:off x="247812" y="1278914"/>
            <a:ext cx="1695987" cy="5078313"/>
          </a:xfrm>
          <a:prstGeom prst="rect">
            <a:avLst/>
          </a:prstGeom>
          <a:noFill/>
        </p:spPr>
        <p:txBody>
          <a:bodyPr wrap="square" rtlCol="0">
            <a:spAutoFit/>
          </a:bodyPr>
          <a:lstStyle/>
          <a:p>
            <a:r>
              <a:rPr lang="en-US" sz="1600" dirty="0"/>
              <a:t>Dept. of State </a:t>
            </a:r>
            <a:r>
              <a:rPr lang="en-US" sz="1600" dirty="0" smtClean="0"/>
              <a:t>Presentation</a:t>
            </a:r>
            <a:endParaRPr lang="en-US" sz="1600" b="1" dirty="0" smtClean="0">
              <a:solidFill>
                <a:schemeClr val="accent1">
                  <a:lumMod val="75000"/>
                </a:schemeClr>
              </a:solidFill>
            </a:endParaRPr>
          </a:p>
          <a:p>
            <a:endParaRPr lang="en-US" sz="2000" b="1" dirty="0" smtClean="0">
              <a:solidFill>
                <a:schemeClr val="accent1">
                  <a:lumMod val="75000"/>
                </a:schemeClr>
              </a:solidFill>
            </a:endParaRPr>
          </a:p>
          <a:p>
            <a:r>
              <a:rPr lang="en-US" sz="1600" dirty="0" smtClean="0"/>
              <a:t>Leasing Reminders</a:t>
            </a:r>
          </a:p>
          <a:p>
            <a:endParaRPr lang="en-US" sz="1600" dirty="0" smtClean="0"/>
          </a:p>
          <a:p>
            <a:r>
              <a:rPr lang="en-US" sz="1600" b="1" dirty="0" smtClean="0">
                <a:solidFill>
                  <a:srgbClr val="507C96"/>
                </a:solidFill>
              </a:rPr>
              <a:t>REDM Reorganization</a:t>
            </a:r>
            <a:endParaRPr lang="en-US" sz="1600" b="1" dirty="0">
              <a:solidFill>
                <a:srgbClr val="507C96"/>
              </a:solidFill>
            </a:endParaRPr>
          </a:p>
          <a:p>
            <a:endParaRPr lang="en-US" sz="1600" dirty="0" smtClean="0"/>
          </a:p>
          <a:p>
            <a:r>
              <a:rPr lang="en-US" sz="1600" dirty="0" smtClean="0"/>
              <a:t>TRIRIGA Update</a:t>
            </a:r>
          </a:p>
          <a:p>
            <a:endParaRPr lang="en-US" sz="1600" dirty="0"/>
          </a:p>
          <a:p>
            <a:r>
              <a:rPr lang="en-US" sz="1600" dirty="0" smtClean="0"/>
              <a:t>SOWs and Engagement Checklists</a:t>
            </a:r>
          </a:p>
          <a:p>
            <a:endParaRPr lang="en-US" sz="1600" dirty="0"/>
          </a:p>
          <a:p>
            <a:r>
              <a:rPr lang="en-US" sz="1600" dirty="0" smtClean="0"/>
              <a:t>Annual Data Gathering Update</a:t>
            </a:r>
          </a:p>
          <a:p>
            <a:endParaRPr lang="en-US" sz="1600" dirty="0"/>
          </a:p>
          <a:p>
            <a:r>
              <a:rPr lang="en-US" sz="1600" dirty="0" smtClean="0"/>
              <a:t>CBRE Presentation </a:t>
            </a:r>
            <a:endParaRPr lang="en-US" sz="1600" dirty="0"/>
          </a:p>
        </p:txBody>
      </p:sp>
    </p:spTree>
    <p:extLst>
      <p:ext uri="{BB962C8B-B14F-4D97-AF65-F5344CB8AC3E}">
        <p14:creationId xmlns:p14="http://schemas.microsoft.com/office/powerpoint/2010/main" val="4009354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836"/>
            <a:ext cx="8229600" cy="1255594"/>
          </a:xfrm>
        </p:spPr>
        <p:txBody>
          <a:bodyPr>
            <a:normAutofit fontScale="90000"/>
          </a:bodyPr>
          <a:lstStyle/>
          <a:p>
            <a:r>
              <a:rPr lang="en-US" dirty="0" smtClean="0"/>
              <a:t>TRIRIGA </a:t>
            </a:r>
            <a:br>
              <a:rPr lang="en-US" dirty="0" smtClean="0"/>
            </a:br>
            <a:r>
              <a:rPr lang="en-US" dirty="0" smtClean="0"/>
              <a:t>UPDATE</a:t>
            </a:r>
            <a:endParaRPr lang="en-US" dirty="0"/>
          </a:p>
        </p:txBody>
      </p:sp>
      <p:sp>
        <p:nvSpPr>
          <p:cNvPr id="3" name="TextBox 2"/>
          <p:cNvSpPr txBox="1"/>
          <p:nvPr/>
        </p:nvSpPr>
        <p:spPr>
          <a:xfrm>
            <a:off x="247812" y="1278914"/>
            <a:ext cx="1695987" cy="5078313"/>
          </a:xfrm>
          <a:prstGeom prst="rect">
            <a:avLst/>
          </a:prstGeom>
          <a:noFill/>
        </p:spPr>
        <p:txBody>
          <a:bodyPr wrap="square" rtlCol="0">
            <a:spAutoFit/>
          </a:bodyPr>
          <a:lstStyle/>
          <a:p>
            <a:r>
              <a:rPr lang="en-US" sz="1600" dirty="0"/>
              <a:t>Dept. of State </a:t>
            </a:r>
            <a:r>
              <a:rPr lang="en-US" sz="1600" dirty="0" smtClean="0"/>
              <a:t>Presentation</a:t>
            </a:r>
            <a:endParaRPr lang="en-US" sz="1600" b="1" dirty="0" smtClean="0">
              <a:solidFill>
                <a:schemeClr val="accent1">
                  <a:lumMod val="75000"/>
                </a:schemeClr>
              </a:solidFill>
            </a:endParaRPr>
          </a:p>
          <a:p>
            <a:endParaRPr lang="en-US" sz="2000" b="1" dirty="0" smtClean="0">
              <a:solidFill>
                <a:schemeClr val="accent1">
                  <a:lumMod val="75000"/>
                </a:schemeClr>
              </a:solidFill>
            </a:endParaRPr>
          </a:p>
          <a:p>
            <a:r>
              <a:rPr lang="en-US" sz="1600" dirty="0" smtClean="0"/>
              <a:t>Leasing Reminders</a:t>
            </a:r>
          </a:p>
          <a:p>
            <a:endParaRPr lang="en-US" sz="1600" dirty="0" smtClean="0"/>
          </a:p>
          <a:p>
            <a:r>
              <a:rPr lang="en-US" sz="1600" dirty="0" smtClean="0"/>
              <a:t>REDM Reorganization</a:t>
            </a:r>
            <a:endParaRPr lang="en-US" sz="1600" dirty="0"/>
          </a:p>
          <a:p>
            <a:endParaRPr lang="en-US" sz="1600" dirty="0" smtClean="0"/>
          </a:p>
          <a:p>
            <a:r>
              <a:rPr lang="en-US" sz="1600" b="1" dirty="0" smtClean="0">
                <a:solidFill>
                  <a:srgbClr val="507C96"/>
                </a:solidFill>
              </a:rPr>
              <a:t>TRIRIGA Update</a:t>
            </a:r>
          </a:p>
          <a:p>
            <a:endParaRPr lang="en-US" sz="1600" dirty="0"/>
          </a:p>
          <a:p>
            <a:r>
              <a:rPr lang="en-US" sz="1600" dirty="0" smtClean="0"/>
              <a:t>SOWs and Engagement Checklists</a:t>
            </a:r>
          </a:p>
          <a:p>
            <a:endParaRPr lang="en-US" sz="1600" dirty="0"/>
          </a:p>
          <a:p>
            <a:r>
              <a:rPr lang="en-US" sz="1600" dirty="0" smtClean="0"/>
              <a:t>Annual Data Gathering Update</a:t>
            </a:r>
          </a:p>
          <a:p>
            <a:endParaRPr lang="en-US" sz="1600" dirty="0"/>
          </a:p>
          <a:p>
            <a:r>
              <a:rPr lang="en-US" sz="1600" dirty="0" smtClean="0"/>
              <a:t>CBRE Presentation </a:t>
            </a:r>
            <a:endParaRPr lang="en-US" sz="1600" dirty="0"/>
          </a:p>
        </p:txBody>
      </p:sp>
    </p:spTree>
    <p:extLst>
      <p:ext uri="{BB962C8B-B14F-4D97-AF65-F5344CB8AC3E}">
        <p14:creationId xmlns:p14="http://schemas.microsoft.com/office/powerpoint/2010/main" val="2471220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432790" y="477610"/>
            <a:ext cx="6265580" cy="801113"/>
          </a:xfrm>
        </p:spPr>
        <p:txBody>
          <a:bodyPr>
            <a:normAutofit/>
          </a:bodyPr>
          <a:lstStyle/>
          <a:p>
            <a:r>
              <a:rPr lang="en-US" sz="3200" b="1" dirty="0" smtClean="0"/>
              <a:t>TRIRIGA Update</a:t>
            </a:r>
            <a:endParaRPr lang="en-US" sz="3200" b="1" dirty="0"/>
          </a:p>
        </p:txBody>
      </p:sp>
      <p:sp>
        <p:nvSpPr>
          <p:cNvPr id="3" name="TextBox 2"/>
          <p:cNvSpPr txBox="1"/>
          <p:nvPr/>
        </p:nvSpPr>
        <p:spPr>
          <a:xfrm>
            <a:off x="2798860" y="1787857"/>
            <a:ext cx="5728974" cy="4708981"/>
          </a:xfrm>
          <a:prstGeom prst="rect">
            <a:avLst/>
          </a:prstGeom>
          <a:noFill/>
        </p:spPr>
        <p:txBody>
          <a:bodyPr wrap="square" rtlCol="0">
            <a:spAutoFit/>
          </a:bodyPr>
          <a:lstStyle/>
          <a:p>
            <a:r>
              <a:rPr lang="en-US" sz="2000" dirty="0" smtClean="0"/>
              <a:t>DMS has purchased an Integrated Workplace Management System called TRIRIGA.</a:t>
            </a:r>
          </a:p>
          <a:p>
            <a:endParaRPr lang="en-US" sz="2000" dirty="0"/>
          </a:p>
          <a:p>
            <a:r>
              <a:rPr lang="en-US" sz="2000" dirty="0" smtClean="0"/>
              <a:t>TRIRIGA will replace the existing FACT system and will be used for:</a:t>
            </a:r>
          </a:p>
          <a:p>
            <a:pPr marL="742950" lvl="1" indent="-285750">
              <a:buFont typeface="Arial" panose="020B0604020202020204" pitchFamily="34" charset="0"/>
              <a:buChar char="•"/>
            </a:pPr>
            <a:r>
              <a:rPr lang="en-US" sz="2000" dirty="0" smtClean="0"/>
              <a:t>Lease Administration</a:t>
            </a:r>
          </a:p>
          <a:p>
            <a:pPr marL="742950" lvl="1" indent="-285750">
              <a:buFont typeface="Arial" panose="020B0604020202020204" pitchFamily="34" charset="0"/>
              <a:buChar char="•"/>
            </a:pPr>
            <a:r>
              <a:rPr lang="en-US" sz="2000" dirty="0" smtClean="0"/>
              <a:t>Operations and Management</a:t>
            </a:r>
          </a:p>
          <a:p>
            <a:pPr marL="742950" lvl="1" indent="-285750">
              <a:buFont typeface="Arial" panose="020B0604020202020204" pitchFamily="34" charset="0"/>
              <a:buChar char="•"/>
            </a:pPr>
            <a:r>
              <a:rPr lang="en-US" sz="2000" dirty="0" smtClean="0"/>
              <a:t>Fix Capital Outlay and Budget Management</a:t>
            </a:r>
          </a:p>
          <a:p>
            <a:pPr marL="742950" lvl="1" indent="-285750">
              <a:buFont typeface="Arial" panose="020B0604020202020204" pitchFamily="34" charset="0"/>
              <a:buChar char="•"/>
            </a:pPr>
            <a:r>
              <a:rPr lang="en-US" sz="2000" dirty="0" smtClean="0"/>
              <a:t>Construction and Project Management</a:t>
            </a:r>
          </a:p>
          <a:p>
            <a:pPr marL="742950" lvl="1" indent="-285750">
              <a:buFont typeface="Arial" panose="020B0604020202020204" pitchFamily="34" charset="0"/>
              <a:buChar char="•"/>
            </a:pPr>
            <a:endParaRPr lang="en-US" sz="2000" dirty="0"/>
          </a:p>
          <a:p>
            <a:r>
              <a:rPr lang="en-US" sz="2000" dirty="0" smtClean="0"/>
              <a:t>What does this mean to you?</a:t>
            </a:r>
          </a:p>
          <a:p>
            <a:endParaRPr lang="en-US" sz="2000" dirty="0"/>
          </a:p>
          <a:p>
            <a:pPr marL="742950" lvl="1" indent="-285750">
              <a:buFont typeface="Arial" panose="020B0604020202020204" pitchFamily="34" charset="0"/>
              <a:buChar char="•"/>
            </a:pPr>
            <a:r>
              <a:rPr lang="en-US" sz="2000" dirty="0" smtClean="0"/>
              <a:t>RSNs will be entered into TRIRIGA</a:t>
            </a:r>
          </a:p>
          <a:p>
            <a:pPr marL="742950" lvl="1" indent="-285750">
              <a:buFont typeface="Arial" panose="020B0604020202020204" pitchFamily="34" charset="0"/>
              <a:buChar char="•"/>
            </a:pPr>
            <a:r>
              <a:rPr lang="en-US" sz="2000" dirty="0" smtClean="0"/>
              <a:t>Repair work orders will be entered into TRIRIGA</a:t>
            </a:r>
            <a:endParaRPr lang="en-US" sz="2000" dirty="0"/>
          </a:p>
        </p:txBody>
      </p:sp>
      <p:sp>
        <p:nvSpPr>
          <p:cNvPr id="5" name="TextBox 4"/>
          <p:cNvSpPr txBox="1"/>
          <p:nvPr/>
        </p:nvSpPr>
        <p:spPr>
          <a:xfrm>
            <a:off x="247812" y="1278914"/>
            <a:ext cx="1695987" cy="5078313"/>
          </a:xfrm>
          <a:prstGeom prst="rect">
            <a:avLst/>
          </a:prstGeom>
          <a:noFill/>
        </p:spPr>
        <p:txBody>
          <a:bodyPr wrap="square" rtlCol="0">
            <a:spAutoFit/>
          </a:bodyPr>
          <a:lstStyle/>
          <a:p>
            <a:r>
              <a:rPr lang="en-US" sz="1600" dirty="0"/>
              <a:t>Dept. of State </a:t>
            </a:r>
            <a:r>
              <a:rPr lang="en-US" sz="1600" dirty="0" smtClean="0"/>
              <a:t>Presentation</a:t>
            </a:r>
            <a:endParaRPr lang="en-US" sz="1600" b="1" dirty="0" smtClean="0">
              <a:solidFill>
                <a:schemeClr val="accent1">
                  <a:lumMod val="75000"/>
                </a:schemeClr>
              </a:solidFill>
            </a:endParaRPr>
          </a:p>
          <a:p>
            <a:endParaRPr lang="en-US" sz="2000" b="1" dirty="0" smtClean="0">
              <a:solidFill>
                <a:schemeClr val="accent1">
                  <a:lumMod val="75000"/>
                </a:schemeClr>
              </a:solidFill>
            </a:endParaRPr>
          </a:p>
          <a:p>
            <a:r>
              <a:rPr lang="en-US" sz="1600" dirty="0" smtClean="0"/>
              <a:t>Leasing Reminders</a:t>
            </a:r>
          </a:p>
          <a:p>
            <a:endParaRPr lang="en-US" sz="1600" dirty="0" smtClean="0"/>
          </a:p>
          <a:p>
            <a:r>
              <a:rPr lang="en-US" sz="1600" dirty="0" smtClean="0"/>
              <a:t>REDM Reorganization</a:t>
            </a:r>
            <a:endParaRPr lang="en-US" sz="1600" dirty="0"/>
          </a:p>
          <a:p>
            <a:endParaRPr lang="en-US" sz="1600" dirty="0" smtClean="0"/>
          </a:p>
          <a:p>
            <a:r>
              <a:rPr lang="en-US" sz="1600" b="1" dirty="0" smtClean="0">
                <a:solidFill>
                  <a:srgbClr val="507C96"/>
                </a:solidFill>
              </a:rPr>
              <a:t>TRIRIGA Update</a:t>
            </a:r>
          </a:p>
          <a:p>
            <a:endParaRPr lang="en-US" sz="1600" dirty="0"/>
          </a:p>
          <a:p>
            <a:r>
              <a:rPr lang="en-US" sz="1600" dirty="0" smtClean="0"/>
              <a:t>SOWs and Engagement Checklists</a:t>
            </a:r>
          </a:p>
          <a:p>
            <a:endParaRPr lang="en-US" sz="1600" dirty="0"/>
          </a:p>
          <a:p>
            <a:r>
              <a:rPr lang="en-US" sz="1600" dirty="0" smtClean="0"/>
              <a:t>Annual Data Gathering Update</a:t>
            </a:r>
          </a:p>
          <a:p>
            <a:endParaRPr lang="en-US" sz="1600" dirty="0"/>
          </a:p>
          <a:p>
            <a:r>
              <a:rPr lang="en-US" sz="1600" dirty="0" smtClean="0"/>
              <a:t>CBRE Presentation </a:t>
            </a:r>
            <a:endParaRPr lang="en-US" sz="1600" dirty="0"/>
          </a:p>
        </p:txBody>
      </p:sp>
    </p:spTree>
    <p:extLst>
      <p:ext uri="{BB962C8B-B14F-4D97-AF65-F5344CB8AC3E}">
        <p14:creationId xmlns:p14="http://schemas.microsoft.com/office/powerpoint/2010/main" val="21452742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9832" y="274638"/>
            <a:ext cx="6046967" cy="1143000"/>
          </a:xfrm>
        </p:spPr>
        <p:txBody>
          <a:bodyPr>
            <a:normAutofit/>
          </a:bodyPr>
          <a:lstStyle/>
          <a:p>
            <a:r>
              <a:rPr lang="en-US" sz="3200" b="1" dirty="0"/>
              <a:t>TRIRIGA Update</a:t>
            </a:r>
            <a:endParaRPr lang="en-US" sz="3200" dirty="0"/>
          </a:p>
        </p:txBody>
      </p:sp>
      <p:sp>
        <p:nvSpPr>
          <p:cNvPr id="3" name="Content Placeholder 2"/>
          <p:cNvSpPr>
            <a:spLocks noGrp="1"/>
          </p:cNvSpPr>
          <p:nvPr>
            <p:ph idx="1"/>
          </p:nvPr>
        </p:nvSpPr>
        <p:spPr>
          <a:xfrm>
            <a:off x="2409245" y="1804946"/>
            <a:ext cx="6277554" cy="4321217"/>
          </a:xfrm>
        </p:spPr>
        <p:txBody>
          <a:bodyPr>
            <a:normAutofit lnSpcReduction="10000"/>
          </a:bodyPr>
          <a:lstStyle/>
          <a:p>
            <a:pPr marL="0" indent="0">
              <a:buNone/>
            </a:pPr>
            <a:r>
              <a:rPr lang="en-US" sz="2800" dirty="0" smtClean="0"/>
              <a:t>DMS is taking a phased approach over the next 16 months.  </a:t>
            </a:r>
            <a:endParaRPr lang="en-US" sz="2800" dirty="0"/>
          </a:p>
          <a:p>
            <a:pPr marL="0" indent="0">
              <a:buNone/>
            </a:pPr>
            <a:endParaRPr lang="en-US" sz="2800" dirty="0" smtClean="0"/>
          </a:p>
          <a:p>
            <a:pPr marL="0" indent="0">
              <a:buNone/>
            </a:pPr>
            <a:r>
              <a:rPr lang="en-US" sz="2800" dirty="0" smtClean="0"/>
              <a:t>Leasing will be implemented first followed by Operations &amp; Maintenance, Construction, Project Management, FCO and Budget.</a:t>
            </a:r>
          </a:p>
          <a:p>
            <a:pPr marL="0" indent="0">
              <a:buNone/>
            </a:pPr>
            <a:endParaRPr lang="en-US" sz="2800" dirty="0"/>
          </a:p>
          <a:p>
            <a:pPr marL="0" indent="0">
              <a:buNone/>
            </a:pPr>
            <a:r>
              <a:rPr lang="en-US" sz="2800" dirty="0" smtClean="0"/>
              <a:t>Current FACT data will be migrated into TRIRIGA.</a:t>
            </a:r>
          </a:p>
        </p:txBody>
      </p:sp>
      <p:sp>
        <p:nvSpPr>
          <p:cNvPr id="6" name="TextBox 5"/>
          <p:cNvSpPr txBox="1"/>
          <p:nvPr/>
        </p:nvSpPr>
        <p:spPr>
          <a:xfrm>
            <a:off x="247812" y="1278914"/>
            <a:ext cx="1695987" cy="5078313"/>
          </a:xfrm>
          <a:prstGeom prst="rect">
            <a:avLst/>
          </a:prstGeom>
          <a:noFill/>
        </p:spPr>
        <p:txBody>
          <a:bodyPr wrap="square" rtlCol="0">
            <a:spAutoFit/>
          </a:bodyPr>
          <a:lstStyle/>
          <a:p>
            <a:r>
              <a:rPr lang="en-US" sz="1600" dirty="0"/>
              <a:t>Dept. of State </a:t>
            </a:r>
            <a:r>
              <a:rPr lang="en-US" sz="1600" dirty="0" smtClean="0"/>
              <a:t>Presentation</a:t>
            </a:r>
            <a:endParaRPr lang="en-US" sz="1600" b="1" dirty="0" smtClean="0">
              <a:solidFill>
                <a:schemeClr val="accent1">
                  <a:lumMod val="75000"/>
                </a:schemeClr>
              </a:solidFill>
            </a:endParaRPr>
          </a:p>
          <a:p>
            <a:endParaRPr lang="en-US" sz="2000" b="1" dirty="0" smtClean="0">
              <a:solidFill>
                <a:schemeClr val="accent1">
                  <a:lumMod val="75000"/>
                </a:schemeClr>
              </a:solidFill>
            </a:endParaRPr>
          </a:p>
          <a:p>
            <a:r>
              <a:rPr lang="en-US" sz="1600" dirty="0" smtClean="0"/>
              <a:t>Leasing Reminders</a:t>
            </a:r>
          </a:p>
          <a:p>
            <a:endParaRPr lang="en-US" sz="1600" dirty="0" smtClean="0"/>
          </a:p>
          <a:p>
            <a:r>
              <a:rPr lang="en-US" sz="1600" dirty="0" smtClean="0"/>
              <a:t>REDM Reorganization</a:t>
            </a:r>
            <a:endParaRPr lang="en-US" sz="1600" dirty="0"/>
          </a:p>
          <a:p>
            <a:endParaRPr lang="en-US" sz="1600" dirty="0" smtClean="0"/>
          </a:p>
          <a:p>
            <a:r>
              <a:rPr lang="en-US" sz="1600" b="1" dirty="0" smtClean="0">
                <a:solidFill>
                  <a:srgbClr val="507C96"/>
                </a:solidFill>
              </a:rPr>
              <a:t>TRIRIGA Update</a:t>
            </a:r>
          </a:p>
          <a:p>
            <a:endParaRPr lang="en-US" sz="1600" dirty="0"/>
          </a:p>
          <a:p>
            <a:r>
              <a:rPr lang="en-US" sz="1600" dirty="0" smtClean="0"/>
              <a:t>SOWs and Engagement Checklists</a:t>
            </a:r>
          </a:p>
          <a:p>
            <a:endParaRPr lang="en-US" sz="1600" dirty="0"/>
          </a:p>
          <a:p>
            <a:r>
              <a:rPr lang="en-US" sz="1600" dirty="0" smtClean="0"/>
              <a:t>Annual Data Gathering Update</a:t>
            </a:r>
          </a:p>
          <a:p>
            <a:endParaRPr lang="en-US" sz="1600" dirty="0"/>
          </a:p>
          <a:p>
            <a:r>
              <a:rPr lang="en-US" sz="1600" dirty="0" smtClean="0"/>
              <a:t>CBRE Presentation </a:t>
            </a:r>
            <a:endParaRPr lang="en-US" sz="1600" dirty="0"/>
          </a:p>
        </p:txBody>
      </p:sp>
    </p:spTree>
    <p:extLst>
      <p:ext uri="{BB962C8B-B14F-4D97-AF65-F5344CB8AC3E}">
        <p14:creationId xmlns:p14="http://schemas.microsoft.com/office/powerpoint/2010/main" val="3006204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0176" y="274638"/>
            <a:ext cx="5776623" cy="1143000"/>
          </a:xfrm>
        </p:spPr>
        <p:txBody>
          <a:bodyPr>
            <a:normAutofit/>
          </a:bodyPr>
          <a:lstStyle/>
          <a:p>
            <a:r>
              <a:rPr lang="en-US" sz="3600" b="1" dirty="0"/>
              <a:t>TRIRIGA Update</a:t>
            </a:r>
            <a:endParaRPr lang="en-US" sz="3600" dirty="0"/>
          </a:p>
        </p:txBody>
      </p:sp>
      <p:sp>
        <p:nvSpPr>
          <p:cNvPr id="3" name="Content Placeholder 2"/>
          <p:cNvSpPr>
            <a:spLocks noGrp="1"/>
          </p:cNvSpPr>
          <p:nvPr>
            <p:ph idx="1"/>
          </p:nvPr>
        </p:nvSpPr>
        <p:spPr>
          <a:xfrm>
            <a:off x="2759102" y="1995777"/>
            <a:ext cx="5927697" cy="4130386"/>
          </a:xfrm>
        </p:spPr>
        <p:txBody>
          <a:bodyPr/>
          <a:lstStyle/>
          <a:p>
            <a:pPr marL="0" indent="0">
              <a:buNone/>
            </a:pPr>
            <a:r>
              <a:rPr lang="en-US" dirty="0" smtClean="0"/>
              <a:t>TRIRIGA Training for state agencies will begin July/August time frame.</a:t>
            </a:r>
          </a:p>
          <a:p>
            <a:pPr marL="0" indent="0">
              <a:buNone/>
            </a:pPr>
            <a:endParaRPr lang="en-US" dirty="0"/>
          </a:p>
          <a:p>
            <a:pPr marL="0" indent="0">
              <a:buNone/>
            </a:pPr>
            <a:r>
              <a:rPr lang="en-US" dirty="0"/>
              <a:t>Leasing is anticipated to go live in August of 2015.</a:t>
            </a:r>
          </a:p>
          <a:p>
            <a:pPr marL="0" indent="0">
              <a:buNone/>
            </a:pPr>
            <a:endParaRPr lang="en-US" dirty="0"/>
          </a:p>
        </p:txBody>
      </p:sp>
      <p:sp>
        <p:nvSpPr>
          <p:cNvPr id="5" name="TextBox 4"/>
          <p:cNvSpPr txBox="1"/>
          <p:nvPr/>
        </p:nvSpPr>
        <p:spPr>
          <a:xfrm>
            <a:off x="247812" y="1278914"/>
            <a:ext cx="1695987" cy="5078313"/>
          </a:xfrm>
          <a:prstGeom prst="rect">
            <a:avLst/>
          </a:prstGeom>
          <a:noFill/>
        </p:spPr>
        <p:txBody>
          <a:bodyPr wrap="square" rtlCol="0">
            <a:spAutoFit/>
          </a:bodyPr>
          <a:lstStyle/>
          <a:p>
            <a:r>
              <a:rPr lang="en-US" sz="1600" dirty="0"/>
              <a:t>Dept. of State </a:t>
            </a:r>
            <a:r>
              <a:rPr lang="en-US" sz="1600" dirty="0" smtClean="0"/>
              <a:t>Presentation</a:t>
            </a:r>
            <a:endParaRPr lang="en-US" sz="1600" b="1" dirty="0" smtClean="0">
              <a:solidFill>
                <a:schemeClr val="accent1">
                  <a:lumMod val="75000"/>
                </a:schemeClr>
              </a:solidFill>
            </a:endParaRPr>
          </a:p>
          <a:p>
            <a:endParaRPr lang="en-US" sz="2000" b="1" dirty="0" smtClean="0">
              <a:solidFill>
                <a:schemeClr val="accent1">
                  <a:lumMod val="75000"/>
                </a:schemeClr>
              </a:solidFill>
            </a:endParaRPr>
          </a:p>
          <a:p>
            <a:r>
              <a:rPr lang="en-US" sz="1600" dirty="0" smtClean="0"/>
              <a:t>Leasing Reminders</a:t>
            </a:r>
          </a:p>
          <a:p>
            <a:endParaRPr lang="en-US" sz="1600" dirty="0" smtClean="0"/>
          </a:p>
          <a:p>
            <a:r>
              <a:rPr lang="en-US" sz="1600" dirty="0" smtClean="0"/>
              <a:t>REDM Reorganization</a:t>
            </a:r>
            <a:endParaRPr lang="en-US" sz="1600" dirty="0"/>
          </a:p>
          <a:p>
            <a:endParaRPr lang="en-US" sz="1600" dirty="0" smtClean="0"/>
          </a:p>
          <a:p>
            <a:r>
              <a:rPr lang="en-US" sz="1600" b="1" dirty="0" smtClean="0">
                <a:solidFill>
                  <a:srgbClr val="507C96"/>
                </a:solidFill>
              </a:rPr>
              <a:t>TRIRIGA Update</a:t>
            </a:r>
          </a:p>
          <a:p>
            <a:endParaRPr lang="en-US" sz="1600" dirty="0"/>
          </a:p>
          <a:p>
            <a:r>
              <a:rPr lang="en-US" sz="1600" dirty="0" smtClean="0"/>
              <a:t>SOWs and Engagement Checklists</a:t>
            </a:r>
          </a:p>
          <a:p>
            <a:endParaRPr lang="en-US" sz="1600" dirty="0"/>
          </a:p>
          <a:p>
            <a:r>
              <a:rPr lang="en-US" sz="1600" dirty="0" smtClean="0"/>
              <a:t>Annual Data Gathering Update</a:t>
            </a:r>
          </a:p>
          <a:p>
            <a:endParaRPr lang="en-US" sz="1600" dirty="0"/>
          </a:p>
          <a:p>
            <a:r>
              <a:rPr lang="en-US" sz="1600" dirty="0" smtClean="0"/>
              <a:t>CBRE Presentation </a:t>
            </a:r>
            <a:endParaRPr lang="en-US" sz="1600" dirty="0"/>
          </a:p>
        </p:txBody>
      </p:sp>
    </p:spTree>
    <p:extLst>
      <p:ext uri="{BB962C8B-B14F-4D97-AF65-F5344CB8AC3E}">
        <p14:creationId xmlns:p14="http://schemas.microsoft.com/office/powerpoint/2010/main" val="3076581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7"/>
            <a:ext cx="8229600" cy="4083672"/>
          </a:xfrm>
        </p:spPr>
        <p:txBody>
          <a:bodyPr>
            <a:normAutofit/>
          </a:bodyPr>
          <a:lstStyle/>
          <a:p>
            <a:r>
              <a:rPr lang="en-US" dirty="0" smtClean="0"/>
              <a:t>SOWs AND </a:t>
            </a:r>
            <a:br>
              <a:rPr lang="en-US" dirty="0" smtClean="0"/>
            </a:br>
            <a:r>
              <a:rPr lang="en-US" dirty="0" smtClean="0"/>
              <a:t>ENGAGEMENT </a:t>
            </a:r>
            <a:br>
              <a:rPr lang="en-US" dirty="0" smtClean="0"/>
            </a:br>
            <a:r>
              <a:rPr lang="en-US" dirty="0" smtClean="0"/>
              <a:t>CHECK LISTS </a:t>
            </a:r>
            <a:endParaRPr lang="en-US" dirty="0"/>
          </a:p>
        </p:txBody>
      </p:sp>
      <p:sp>
        <p:nvSpPr>
          <p:cNvPr id="4" name="TextBox 3"/>
          <p:cNvSpPr txBox="1"/>
          <p:nvPr/>
        </p:nvSpPr>
        <p:spPr>
          <a:xfrm>
            <a:off x="247812" y="1278914"/>
            <a:ext cx="1695987" cy="5078313"/>
          </a:xfrm>
          <a:prstGeom prst="rect">
            <a:avLst/>
          </a:prstGeom>
          <a:noFill/>
        </p:spPr>
        <p:txBody>
          <a:bodyPr wrap="square" rtlCol="0">
            <a:spAutoFit/>
          </a:bodyPr>
          <a:lstStyle/>
          <a:p>
            <a:r>
              <a:rPr lang="en-US" sz="1600" dirty="0"/>
              <a:t>Dept. of State </a:t>
            </a:r>
            <a:r>
              <a:rPr lang="en-US" sz="1600" dirty="0" smtClean="0"/>
              <a:t>Presentation</a:t>
            </a:r>
            <a:endParaRPr lang="en-US" sz="1600" b="1" dirty="0" smtClean="0">
              <a:solidFill>
                <a:schemeClr val="accent1">
                  <a:lumMod val="75000"/>
                </a:schemeClr>
              </a:solidFill>
            </a:endParaRPr>
          </a:p>
          <a:p>
            <a:endParaRPr lang="en-US" sz="2000" b="1" dirty="0" smtClean="0">
              <a:solidFill>
                <a:schemeClr val="accent1">
                  <a:lumMod val="75000"/>
                </a:schemeClr>
              </a:solidFill>
            </a:endParaRPr>
          </a:p>
          <a:p>
            <a:r>
              <a:rPr lang="en-US" sz="1600" dirty="0" smtClean="0"/>
              <a:t>Leasing Reminders</a:t>
            </a:r>
          </a:p>
          <a:p>
            <a:endParaRPr lang="en-US" sz="1600" dirty="0" smtClean="0"/>
          </a:p>
          <a:p>
            <a:r>
              <a:rPr lang="en-US" sz="1600" dirty="0" smtClean="0"/>
              <a:t>REDM Reorganization</a:t>
            </a:r>
            <a:endParaRPr lang="en-US" sz="1600" dirty="0"/>
          </a:p>
          <a:p>
            <a:endParaRPr lang="en-US" sz="1600" dirty="0" smtClean="0"/>
          </a:p>
          <a:p>
            <a:r>
              <a:rPr lang="en-US" sz="1600" dirty="0" smtClean="0"/>
              <a:t>TRIRIGA Update</a:t>
            </a:r>
          </a:p>
          <a:p>
            <a:endParaRPr lang="en-US" sz="1600" dirty="0"/>
          </a:p>
          <a:p>
            <a:r>
              <a:rPr lang="en-US" sz="1600" b="1" dirty="0" smtClean="0">
                <a:solidFill>
                  <a:srgbClr val="507C96"/>
                </a:solidFill>
              </a:rPr>
              <a:t>SOWs and Engagement Checklists</a:t>
            </a:r>
          </a:p>
          <a:p>
            <a:endParaRPr lang="en-US" sz="1600" dirty="0"/>
          </a:p>
          <a:p>
            <a:r>
              <a:rPr lang="en-US" sz="1600" dirty="0" smtClean="0"/>
              <a:t>Annual Data Gathering Update</a:t>
            </a:r>
          </a:p>
          <a:p>
            <a:endParaRPr lang="en-US" sz="1600" dirty="0"/>
          </a:p>
          <a:p>
            <a:r>
              <a:rPr lang="en-US" sz="1600" dirty="0" smtClean="0"/>
              <a:t>CBRE Presentation </a:t>
            </a:r>
            <a:endParaRPr lang="en-US" sz="1600" dirty="0"/>
          </a:p>
        </p:txBody>
      </p:sp>
    </p:spTree>
    <p:extLst>
      <p:ext uri="{BB962C8B-B14F-4D97-AF65-F5344CB8AC3E}">
        <p14:creationId xmlns:p14="http://schemas.microsoft.com/office/powerpoint/2010/main" val="2471220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1460" y="274638"/>
            <a:ext cx="6325340" cy="799560"/>
          </a:xfrm>
        </p:spPr>
        <p:txBody>
          <a:bodyPr>
            <a:normAutofit/>
          </a:bodyPr>
          <a:lstStyle/>
          <a:p>
            <a:r>
              <a:rPr lang="en-US" sz="3200" b="1" dirty="0" smtClean="0"/>
              <a:t>SOW and Engagement Checklists</a:t>
            </a:r>
            <a:endParaRPr lang="en-US" sz="3200" b="1" dirty="0"/>
          </a:p>
        </p:txBody>
      </p:sp>
      <p:sp>
        <p:nvSpPr>
          <p:cNvPr id="5" name="TextBox 4"/>
          <p:cNvSpPr txBox="1"/>
          <p:nvPr/>
        </p:nvSpPr>
        <p:spPr>
          <a:xfrm>
            <a:off x="2806809" y="1419787"/>
            <a:ext cx="5406887" cy="4247317"/>
          </a:xfrm>
          <a:prstGeom prst="rect">
            <a:avLst/>
          </a:prstGeom>
          <a:noFill/>
        </p:spPr>
        <p:txBody>
          <a:bodyPr wrap="square" rtlCol="0">
            <a:spAutoFit/>
          </a:bodyPr>
          <a:lstStyle/>
          <a:p>
            <a:pPr algn="just"/>
            <a:r>
              <a:rPr lang="en-US" dirty="0" smtClean="0"/>
              <a:t>The Tenant Broker contract requires agencies utilize the Engagement Checklist or Create a Scope of Work for each transaction that a broker’s is hired to negotiate. </a:t>
            </a:r>
          </a:p>
          <a:p>
            <a:endParaRPr lang="en-US" dirty="0" smtClean="0"/>
          </a:p>
          <a:p>
            <a:pPr algn="just"/>
            <a:r>
              <a:rPr lang="en-US" dirty="0" smtClean="0"/>
              <a:t>These documents should articulate what and when the broker will performed tasks for each specific lease action.</a:t>
            </a:r>
            <a:endParaRPr lang="en-US" dirty="0"/>
          </a:p>
          <a:p>
            <a:endParaRPr lang="en-US" dirty="0" smtClean="0"/>
          </a:p>
          <a:p>
            <a:pPr algn="just"/>
            <a:r>
              <a:rPr lang="en-US" dirty="0" smtClean="0"/>
              <a:t>Make sure one of these documents is attached to your engagement purchase order.</a:t>
            </a:r>
          </a:p>
          <a:p>
            <a:pPr algn="just"/>
            <a:endParaRPr lang="en-US" dirty="0"/>
          </a:p>
          <a:p>
            <a:pPr algn="just"/>
            <a:r>
              <a:rPr lang="en-US" dirty="0" smtClean="0"/>
              <a:t>DMS will occasionally request a copy of the Engagement Checklist or SOW. </a:t>
            </a:r>
          </a:p>
          <a:p>
            <a:pPr algn="just"/>
            <a:endParaRPr lang="en-US" dirty="0"/>
          </a:p>
          <a:p>
            <a:pPr algn="just"/>
            <a:r>
              <a:rPr lang="en-US" dirty="0" smtClean="0"/>
              <a:t>SOW and Checklist samples are on our </a:t>
            </a:r>
            <a:r>
              <a:rPr lang="en-US" dirty="0" smtClean="0">
                <a:hlinkClick r:id="rId3"/>
              </a:rPr>
              <a:t>website</a:t>
            </a:r>
            <a:r>
              <a:rPr lang="en-US" dirty="0" smtClean="0"/>
              <a:t>. </a:t>
            </a:r>
            <a:endParaRPr lang="en-US" dirty="0"/>
          </a:p>
        </p:txBody>
      </p:sp>
      <p:sp>
        <p:nvSpPr>
          <p:cNvPr id="6" name="TextBox 5"/>
          <p:cNvSpPr txBox="1"/>
          <p:nvPr/>
        </p:nvSpPr>
        <p:spPr>
          <a:xfrm>
            <a:off x="247812" y="1278914"/>
            <a:ext cx="1695987" cy="5078313"/>
          </a:xfrm>
          <a:prstGeom prst="rect">
            <a:avLst/>
          </a:prstGeom>
          <a:noFill/>
        </p:spPr>
        <p:txBody>
          <a:bodyPr wrap="square" rtlCol="0">
            <a:spAutoFit/>
          </a:bodyPr>
          <a:lstStyle/>
          <a:p>
            <a:r>
              <a:rPr lang="en-US" sz="1600" dirty="0"/>
              <a:t>Dept. of State </a:t>
            </a:r>
            <a:r>
              <a:rPr lang="en-US" sz="1600" dirty="0" smtClean="0"/>
              <a:t>Presentation</a:t>
            </a:r>
            <a:endParaRPr lang="en-US" sz="1600" b="1" dirty="0" smtClean="0">
              <a:solidFill>
                <a:schemeClr val="accent1">
                  <a:lumMod val="75000"/>
                </a:schemeClr>
              </a:solidFill>
            </a:endParaRPr>
          </a:p>
          <a:p>
            <a:endParaRPr lang="en-US" sz="2000" b="1" dirty="0" smtClean="0">
              <a:solidFill>
                <a:schemeClr val="accent1">
                  <a:lumMod val="75000"/>
                </a:schemeClr>
              </a:solidFill>
            </a:endParaRPr>
          </a:p>
          <a:p>
            <a:r>
              <a:rPr lang="en-US" sz="1600" dirty="0" smtClean="0"/>
              <a:t>Leasing Reminders</a:t>
            </a:r>
          </a:p>
          <a:p>
            <a:endParaRPr lang="en-US" sz="1600" dirty="0" smtClean="0"/>
          </a:p>
          <a:p>
            <a:r>
              <a:rPr lang="en-US" sz="1600" dirty="0" smtClean="0"/>
              <a:t>REDM Reorganization</a:t>
            </a:r>
            <a:endParaRPr lang="en-US" sz="1600" dirty="0"/>
          </a:p>
          <a:p>
            <a:endParaRPr lang="en-US" sz="1600" dirty="0" smtClean="0"/>
          </a:p>
          <a:p>
            <a:r>
              <a:rPr lang="en-US" sz="1600" dirty="0" smtClean="0"/>
              <a:t>TRIRIGA Update</a:t>
            </a:r>
          </a:p>
          <a:p>
            <a:endParaRPr lang="en-US" sz="1600" dirty="0"/>
          </a:p>
          <a:p>
            <a:r>
              <a:rPr lang="en-US" sz="1600" b="1" dirty="0" smtClean="0">
                <a:solidFill>
                  <a:srgbClr val="507C96"/>
                </a:solidFill>
              </a:rPr>
              <a:t>SOWs and Engagement Checklists</a:t>
            </a:r>
          </a:p>
          <a:p>
            <a:endParaRPr lang="en-US" sz="1600" dirty="0"/>
          </a:p>
          <a:p>
            <a:r>
              <a:rPr lang="en-US" sz="1600" dirty="0" smtClean="0"/>
              <a:t>Annual Data Gathering Update</a:t>
            </a:r>
          </a:p>
          <a:p>
            <a:endParaRPr lang="en-US" sz="1600" dirty="0"/>
          </a:p>
          <a:p>
            <a:r>
              <a:rPr lang="en-US" sz="1600" dirty="0" smtClean="0"/>
              <a:t>CBRE Presentation </a:t>
            </a:r>
            <a:endParaRPr lang="en-US" sz="1600" dirty="0"/>
          </a:p>
        </p:txBody>
      </p:sp>
    </p:spTree>
    <p:extLst>
      <p:ext uri="{BB962C8B-B14F-4D97-AF65-F5344CB8AC3E}">
        <p14:creationId xmlns:p14="http://schemas.microsoft.com/office/powerpoint/2010/main" val="19809678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36751"/>
            <a:ext cx="8229600" cy="3021495"/>
          </a:xfrm>
        </p:spPr>
        <p:txBody>
          <a:bodyPr>
            <a:normAutofit/>
          </a:bodyPr>
          <a:lstStyle/>
          <a:p>
            <a:r>
              <a:rPr lang="en-US" dirty="0" smtClean="0"/>
              <a:t>ANNUAL DATA </a:t>
            </a:r>
            <a:br>
              <a:rPr lang="en-US" dirty="0" smtClean="0"/>
            </a:br>
            <a:r>
              <a:rPr lang="en-US" dirty="0" smtClean="0"/>
              <a:t>GATHERING</a:t>
            </a:r>
            <a:endParaRPr lang="en-US" dirty="0"/>
          </a:p>
        </p:txBody>
      </p:sp>
      <p:sp>
        <p:nvSpPr>
          <p:cNvPr id="4" name="TextBox 3"/>
          <p:cNvSpPr txBox="1"/>
          <p:nvPr/>
        </p:nvSpPr>
        <p:spPr>
          <a:xfrm>
            <a:off x="247812" y="1278914"/>
            <a:ext cx="1695987" cy="5078313"/>
          </a:xfrm>
          <a:prstGeom prst="rect">
            <a:avLst/>
          </a:prstGeom>
          <a:noFill/>
        </p:spPr>
        <p:txBody>
          <a:bodyPr wrap="square" rtlCol="0">
            <a:spAutoFit/>
          </a:bodyPr>
          <a:lstStyle/>
          <a:p>
            <a:r>
              <a:rPr lang="en-US" sz="1600" dirty="0"/>
              <a:t>Dept. of State </a:t>
            </a:r>
            <a:r>
              <a:rPr lang="en-US" sz="1600" dirty="0" smtClean="0"/>
              <a:t>Presentation</a:t>
            </a:r>
            <a:endParaRPr lang="en-US" sz="1600" b="1" dirty="0" smtClean="0">
              <a:solidFill>
                <a:schemeClr val="accent1">
                  <a:lumMod val="75000"/>
                </a:schemeClr>
              </a:solidFill>
            </a:endParaRPr>
          </a:p>
          <a:p>
            <a:endParaRPr lang="en-US" sz="2000" b="1" dirty="0" smtClean="0">
              <a:solidFill>
                <a:schemeClr val="accent1">
                  <a:lumMod val="75000"/>
                </a:schemeClr>
              </a:solidFill>
            </a:endParaRPr>
          </a:p>
          <a:p>
            <a:r>
              <a:rPr lang="en-US" sz="1600" dirty="0" smtClean="0"/>
              <a:t>Leasing Reminders</a:t>
            </a:r>
          </a:p>
          <a:p>
            <a:endParaRPr lang="en-US" sz="1600" dirty="0" smtClean="0"/>
          </a:p>
          <a:p>
            <a:r>
              <a:rPr lang="en-US" sz="1600" dirty="0" smtClean="0"/>
              <a:t>REDM Reorganization</a:t>
            </a:r>
            <a:endParaRPr lang="en-US" sz="1600" dirty="0"/>
          </a:p>
          <a:p>
            <a:endParaRPr lang="en-US" sz="1600" dirty="0" smtClean="0"/>
          </a:p>
          <a:p>
            <a:r>
              <a:rPr lang="en-US" sz="1600" dirty="0" smtClean="0"/>
              <a:t>TRIRIGA Update</a:t>
            </a:r>
          </a:p>
          <a:p>
            <a:endParaRPr lang="en-US" sz="1600" dirty="0"/>
          </a:p>
          <a:p>
            <a:r>
              <a:rPr lang="en-US" sz="1600" dirty="0" smtClean="0"/>
              <a:t>SOWs and Engagement Checklists</a:t>
            </a:r>
          </a:p>
          <a:p>
            <a:endParaRPr lang="en-US" sz="1600" dirty="0"/>
          </a:p>
          <a:p>
            <a:r>
              <a:rPr lang="en-US" sz="1600" b="1" dirty="0" smtClean="0">
                <a:solidFill>
                  <a:srgbClr val="507C96"/>
                </a:solidFill>
              </a:rPr>
              <a:t>Annual Data Gathering Update</a:t>
            </a:r>
          </a:p>
          <a:p>
            <a:endParaRPr lang="en-US" sz="1600" dirty="0"/>
          </a:p>
          <a:p>
            <a:r>
              <a:rPr lang="en-US" sz="1600" dirty="0" smtClean="0"/>
              <a:t>CBRE Presentation </a:t>
            </a:r>
            <a:endParaRPr lang="en-US" sz="1600" dirty="0"/>
          </a:p>
        </p:txBody>
      </p:sp>
    </p:spTree>
    <p:extLst>
      <p:ext uri="{BB962C8B-B14F-4D97-AF65-F5344CB8AC3E}">
        <p14:creationId xmlns:p14="http://schemas.microsoft.com/office/powerpoint/2010/main" val="2471220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127E8A8-A1AC-3744-8503-C3C2F1EEADF2}" type="slidenum">
              <a:rPr lang="en-US" smtClean="0"/>
              <a:t>19</a:t>
            </a:fld>
            <a:endParaRPr lang="en-US"/>
          </a:p>
        </p:txBody>
      </p:sp>
      <p:sp>
        <p:nvSpPr>
          <p:cNvPr id="3" name="Content Placeholder 2"/>
          <p:cNvSpPr>
            <a:spLocks noGrp="1"/>
          </p:cNvSpPr>
          <p:nvPr>
            <p:ph sz="quarter" idx="13"/>
          </p:nvPr>
        </p:nvSpPr>
        <p:spPr>
          <a:xfrm>
            <a:off x="2452914" y="800100"/>
            <a:ext cx="6400800" cy="5486400"/>
          </a:xfrm>
        </p:spPr>
        <p:txBody>
          <a:bodyPr>
            <a:normAutofit fontScale="92500" lnSpcReduction="20000"/>
          </a:bodyPr>
          <a:lstStyle/>
          <a:p>
            <a:pPr marL="0" indent="0" algn="ctr">
              <a:buNone/>
            </a:pPr>
            <a:r>
              <a:rPr lang="en-US" sz="2800" b="1" dirty="0" smtClean="0">
                <a:solidFill>
                  <a:schemeClr val="tx2"/>
                </a:solidFill>
              </a:rPr>
              <a:t>Agency State-Owned and </a:t>
            </a:r>
          </a:p>
          <a:p>
            <a:pPr marL="0" indent="0" algn="ctr">
              <a:buNone/>
            </a:pPr>
            <a:r>
              <a:rPr lang="en-US" sz="2800" b="1" dirty="0" smtClean="0">
                <a:solidFill>
                  <a:schemeClr val="tx2"/>
                </a:solidFill>
              </a:rPr>
              <a:t>Leased Facility Data:</a:t>
            </a:r>
          </a:p>
          <a:p>
            <a:pPr marL="0" indent="0" algn="ctr">
              <a:buNone/>
            </a:pPr>
            <a:r>
              <a:rPr lang="en-US" sz="2800" b="1" dirty="0" smtClean="0">
                <a:solidFill>
                  <a:schemeClr val="tx2"/>
                </a:solidFill>
              </a:rPr>
              <a:t>Annual Validation for FY 2013-14</a:t>
            </a:r>
          </a:p>
          <a:p>
            <a:pPr marL="0" indent="0">
              <a:buNone/>
            </a:pPr>
            <a:endParaRPr lang="en-US" dirty="0"/>
          </a:p>
          <a:p>
            <a:pPr marL="0" indent="0" algn="ctr">
              <a:buNone/>
            </a:pPr>
            <a:r>
              <a:rPr lang="en-US" sz="3000" dirty="0" smtClean="0">
                <a:solidFill>
                  <a:srgbClr val="FF0000"/>
                </a:solidFill>
              </a:rPr>
              <a:t>Estimated </a:t>
            </a:r>
            <a:r>
              <a:rPr lang="en-US" sz="3000" dirty="0">
                <a:solidFill>
                  <a:srgbClr val="FF0000"/>
                </a:solidFill>
              </a:rPr>
              <a:t>Launch March 2, 2015</a:t>
            </a:r>
          </a:p>
          <a:p>
            <a:pPr marL="0" indent="0" algn="ctr">
              <a:buNone/>
            </a:pPr>
            <a:endParaRPr lang="en-US" dirty="0" smtClean="0"/>
          </a:p>
          <a:p>
            <a:pPr marL="0" indent="0" algn="ctr">
              <a:lnSpc>
                <a:spcPct val="150000"/>
              </a:lnSpc>
              <a:buNone/>
            </a:pPr>
            <a:r>
              <a:rPr lang="en-US" sz="2800" u="sng" dirty="0" smtClean="0"/>
              <a:t>Statutory </a:t>
            </a:r>
            <a:r>
              <a:rPr lang="en-US" sz="2800" u="sng" dirty="0"/>
              <a:t>Authority for </a:t>
            </a:r>
            <a:r>
              <a:rPr lang="en-US" sz="2800" u="sng" dirty="0" smtClean="0"/>
              <a:t>Data Request</a:t>
            </a:r>
          </a:p>
          <a:p>
            <a:pPr>
              <a:lnSpc>
                <a:spcPct val="150000"/>
              </a:lnSpc>
              <a:buFont typeface="Arial" panose="020B0604020202020204" pitchFamily="34" charset="0"/>
              <a:buChar char="•"/>
            </a:pPr>
            <a:r>
              <a:rPr lang="en-US" sz="2400" dirty="0" smtClean="0"/>
              <a:t>Subsection 216.0152(1), Florida Statutes</a:t>
            </a:r>
          </a:p>
          <a:p>
            <a:pPr>
              <a:lnSpc>
                <a:spcPct val="150000"/>
              </a:lnSpc>
              <a:buFont typeface="Arial" panose="020B0604020202020204" pitchFamily="34" charset="0"/>
              <a:buChar char="•"/>
            </a:pPr>
            <a:r>
              <a:rPr lang="en-US" sz="2400" dirty="0" smtClean="0"/>
              <a:t>Section 216.0153, Florida Statutes</a:t>
            </a:r>
          </a:p>
          <a:p>
            <a:pPr>
              <a:lnSpc>
                <a:spcPct val="150000"/>
              </a:lnSpc>
              <a:buFont typeface="Arial" panose="020B0604020202020204" pitchFamily="34" charset="0"/>
              <a:buChar char="•"/>
            </a:pPr>
            <a:r>
              <a:rPr lang="en-US" sz="2400" dirty="0" smtClean="0"/>
              <a:t>Subsection 252.385(4), Florida Statutes</a:t>
            </a:r>
          </a:p>
          <a:p>
            <a:pPr>
              <a:lnSpc>
                <a:spcPct val="150000"/>
              </a:lnSpc>
              <a:buFont typeface="Arial" panose="020B0604020202020204" pitchFamily="34" charset="0"/>
              <a:buChar char="•"/>
            </a:pPr>
            <a:r>
              <a:rPr lang="en-US" sz="2400" dirty="0"/>
              <a:t>S</a:t>
            </a:r>
            <a:r>
              <a:rPr lang="en-US" sz="2400" dirty="0" smtClean="0"/>
              <a:t>ection 255.249, Florida Statutes</a:t>
            </a:r>
          </a:p>
          <a:p>
            <a:pPr>
              <a:buFont typeface="Arial" panose="020B0604020202020204" pitchFamily="34" charset="0"/>
              <a:buChar char="•"/>
            </a:pPr>
            <a:endParaRPr lang="en-US" sz="2400" dirty="0"/>
          </a:p>
        </p:txBody>
      </p:sp>
      <p:sp>
        <p:nvSpPr>
          <p:cNvPr id="5" name="TextBox 4"/>
          <p:cNvSpPr txBox="1"/>
          <p:nvPr/>
        </p:nvSpPr>
        <p:spPr>
          <a:xfrm>
            <a:off x="247812" y="1278914"/>
            <a:ext cx="1695987" cy="5078313"/>
          </a:xfrm>
          <a:prstGeom prst="rect">
            <a:avLst/>
          </a:prstGeom>
          <a:noFill/>
        </p:spPr>
        <p:txBody>
          <a:bodyPr wrap="square" rtlCol="0">
            <a:spAutoFit/>
          </a:bodyPr>
          <a:lstStyle/>
          <a:p>
            <a:r>
              <a:rPr lang="en-US" sz="1600" dirty="0"/>
              <a:t>Dept. of State </a:t>
            </a:r>
            <a:r>
              <a:rPr lang="en-US" sz="1600" dirty="0" smtClean="0"/>
              <a:t>Presentation</a:t>
            </a:r>
            <a:endParaRPr lang="en-US" sz="1600" b="1" dirty="0" smtClean="0">
              <a:solidFill>
                <a:schemeClr val="accent1">
                  <a:lumMod val="75000"/>
                </a:schemeClr>
              </a:solidFill>
            </a:endParaRPr>
          </a:p>
          <a:p>
            <a:endParaRPr lang="en-US" sz="2000" b="1" dirty="0" smtClean="0">
              <a:solidFill>
                <a:schemeClr val="accent1">
                  <a:lumMod val="75000"/>
                </a:schemeClr>
              </a:solidFill>
            </a:endParaRPr>
          </a:p>
          <a:p>
            <a:r>
              <a:rPr lang="en-US" sz="1600" dirty="0" smtClean="0"/>
              <a:t>Leasing Reminders</a:t>
            </a:r>
          </a:p>
          <a:p>
            <a:endParaRPr lang="en-US" sz="1600" dirty="0" smtClean="0"/>
          </a:p>
          <a:p>
            <a:r>
              <a:rPr lang="en-US" sz="1600" dirty="0" smtClean="0"/>
              <a:t>REDM Reorganization</a:t>
            </a:r>
            <a:endParaRPr lang="en-US" sz="1600" dirty="0"/>
          </a:p>
          <a:p>
            <a:endParaRPr lang="en-US" sz="1600" dirty="0" smtClean="0"/>
          </a:p>
          <a:p>
            <a:r>
              <a:rPr lang="en-US" sz="1600" dirty="0" smtClean="0"/>
              <a:t>TRIRIGA Update</a:t>
            </a:r>
          </a:p>
          <a:p>
            <a:endParaRPr lang="en-US" sz="1600" dirty="0"/>
          </a:p>
          <a:p>
            <a:r>
              <a:rPr lang="en-US" sz="1600" dirty="0" smtClean="0"/>
              <a:t>SOWs and Engagement Checklists</a:t>
            </a:r>
          </a:p>
          <a:p>
            <a:endParaRPr lang="en-US" sz="1600" dirty="0"/>
          </a:p>
          <a:p>
            <a:r>
              <a:rPr lang="en-US" sz="1600" b="1" dirty="0" smtClean="0">
                <a:solidFill>
                  <a:srgbClr val="507C96"/>
                </a:solidFill>
              </a:rPr>
              <a:t>Annual Data Gathering Update</a:t>
            </a:r>
          </a:p>
          <a:p>
            <a:endParaRPr lang="en-US" sz="1600" dirty="0"/>
          </a:p>
          <a:p>
            <a:r>
              <a:rPr lang="en-US" sz="1600" dirty="0" smtClean="0"/>
              <a:t>CBRE Presentation </a:t>
            </a:r>
            <a:endParaRPr lang="en-US" sz="1600" dirty="0"/>
          </a:p>
        </p:txBody>
      </p:sp>
    </p:spTree>
    <p:extLst>
      <p:ext uri="{BB962C8B-B14F-4D97-AF65-F5344CB8AC3E}">
        <p14:creationId xmlns:p14="http://schemas.microsoft.com/office/powerpoint/2010/main" val="2081959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70390" y="599301"/>
            <a:ext cx="7772400" cy="773457"/>
          </a:xfrm>
        </p:spPr>
        <p:txBody>
          <a:bodyPr>
            <a:normAutofit fontScale="90000"/>
          </a:bodyPr>
          <a:lstStyle/>
          <a:p>
            <a:r>
              <a:rPr lang="en-US" dirty="0" smtClean="0"/>
              <a:t>Table of Contents</a:t>
            </a:r>
            <a:br>
              <a:rPr lang="en-US" dirty="0" smtClean="0"/>
            </a:br>
            <a:endParaRPr lang="en-US" dirty="0"/>
          </a:p>
        </p:txBody>
      </p:sp>
      <p:sp>
        <p:nvSpPr>
          <p:cNvPr id="7" name="Subtitle 6"/>
          <p:cNvSpPr>
            <a:spLocks noGrp="1"/>
          </p:cNvSpPr>
          <p:nvPr>
            <p:ph type="subTitle" idx="1"/>
          </p:nvPr>
        </p:nvSpPr>
        <p:spPr>
          <a:xfrm>
            <a:off x="1843999" y="1354015"/>
            <a:ext cx="5737531" cy="3609686"/>
          </a:xfrm>
        </p:spPr>
        <p:txBody>
          <a:bodyPr>
            <a:normAutofit fontScale="70000" lnSpcReduction="20000"/>
          </a:bodyPr>
          <a:lstStyle/>
          <a:p>
            <a:pPr marL="571500" indent="-571500" algn="l">
              <a:buFont typeface="+mj-lt"/>
              <a:buAutoNum type="arabicPeriod"/>
            </a:pPr>
            <a:r>
              <a:rPr lang="en-US" dirty="0" smtClean="0">
                <a:solidFill>
                  <a:schemeClr val="accent1">
                    <a:lumMod val="75000"/>
                  </a:schemeClr>
                </a:solidFill>
              </a:rPr>
              <a:t>Department </a:t>
            </a:r>
            <a:r>
              <a:rPr lang="en-US" dirty="0">
                <a:solidFill>
                  <a:schemeClr val="accent1">
                    <a:lumMod val="75000"/>
                  </a:schemeClr>
                </a:solidFill>
              </a:rPr>
              <a:t>of State </a:t>
            </a:r>
            <a:r>
              <a:rPr lang="en-US" dirty="0" smtClean="0">
                <a:solidFill>
                  <a:schemeClr val="accent1">
                    <a:lumMod val="75000"/>
                  </a:schemeClr>
                </a:solidFill>
              </a:rPr>
              <a:t>Presentation </a:t>
            </a:r>
          </a:p>
          <a:p>
            <a:pPr marL="571500" indent="-571500" algn="l">
              <a:buFont typeface="+mj-lt"/>
              <a:buAutoNum type="arabicPeriod"/>
            </a:pPr>
            <a:r>
              <a:rPr lang="en-US" dirty="0" smtClean="0">
                <a:solidFill>
                  <a:schemeClr val="accent1">
                    <a:lumMod val="75000"/>
                  </a:schemeClr>
                </a:solidFill>
              </a:rPr>
              <a:t>Leasing Reminders</a:t>
            </a:r>
          </a:p>
          <a:p>
            <a:pPr marL="1028700" lvl="1" indent="-571500" algn="l">
              <a:buFont typeface="Arial" panose="020B0604020202020204" pitchFamily="34" charset="0"/>
              <a:buChar char="•"/>
            </a:pPr>
            <a:r>
              <a:rPr lang="en-US" dirty="0" smtClean="0">
                <a:solidFill>
                  <a:schemeClr val="accent1">
                    <a:lumMod val="75000"/>
                  </a:schemeClr>
                </a:solidFill>
              </a:rPr>
              <a:t>How to complete a Request for Space Need </a:t>
            </a:r>
          </a:p>
          <a:p>
            <a:pPr marL="1028700" lvl="1" indent="-571500" algn="l">
              <a:buFont typeface="Arial" panose="020B0604020202020204" pitchFamily="34" charset="0"/>
              <a:buChar char="•"/>
            </a:pPr>
            <a:r>
              <a:rPr lang="en-US" dirty="0" smtClean="0">
                <a:solidFill>
                  <a:schemeClr val="accent1">
                    <a:lumMod val="75000"/>
                  </a:schemeClr>
                </a:solidFill>
              </a:rPr>
              <a:t>Forms/Checklists/Signature Authority</a:t>
            </a:r>
          </a:p>
          <a:p>
            <a:pPr marL="571500" indent="-571500" algn="l">
              <a:buFont typeface="+mj-lt"/>
              <a:buAutoNum type="arabicPeriod"/>
            </a:pPr>
            <a:r>
              <a:rPr lang="en-US" dirty="0" smtClean="0">
                <a:solidFill>
                  <a:schemeClr val="accent1">
                    <a:lumMod val="75000"/>
                  </a:schemeClr>
                </a:solidFill>
              </a:rPr>
              <a:t>REDM Reorganization</a:t>
            </a:r>
          </a:p>
          <a:p>
            <a:pPr marL="571500" indent="-571500" algn="l">
              <a:buFont typeface="+mj-lt"/>
              <a:buAutoNum type="arabicPeriod"/>
            </a:pPr>
            <a:r>
              <a:rPr lang="en-US" dirty="0" smtClean="0">
                <a:solidFill>
                  <a:schemeClr val="accent1">
                    <a:lumMod val="75000"/>
                  </a:schemeClr>
                </a:solidFill>
              </a:rPr>
              <a:t>TRIRIGA Update</a:t>
            </a:r>
          </a:p>
          <a:p>
            <a:pPr marL="571500" indent="-571500" algn="l">
              <a:buFont typeface="+mj-lt"/>
              <a:buAutoNum type="arabicPeriod"/>
            </a:pPr>
            <a:r>
              <a:rPr lang="en-US" dirty="0" smtClean="0">
                <a:solidFill>
                  <a:schemeClr val="accent1">
                    <a:lumMod val="75000"/>
                  </a:schemeClr>
                </a:solidFill>
              </a:rPr>
              <a:t>Statement of Work (SOW) and Engagement Checklist </a:t>
            </a:r>
          </a:p>
          <a:p>
            <a:pPr marL="571500" indent="-571500" algn="l">
              <a:buFont typeface="+mj-lt"/>
              <a:buAutoNum type="arabicPeriod"/>
            </a:pPr>
            <a:r>
              <a:rPr lang="en-US" dirty="0" smtClean="0">
                <a:solidFill>
                  <a:schemeClr val="accent1">
                    <a:lumMod val="75000"/>
                  </a:schemeClr>
                </a:solidFill>
              </a:rPr>
              <a:t>Annual Data Gathering Update</a:t>
            </a:r>
          </a:p>
          <a:p>
            <a:pPr marL="571500" indent="-571500" algn="l">
              <a:buFont typeface="+mj-lt"/>
              <a:buAutoNum type="arabicPeriod"/>
            </a:pPr>
            <a:r>
              <a:rPr lang="en-US" dirty="0" smtClean="0">
                <a:solidFill>
                  <a:schemeClr val="accent1">
                    <a:lumMod val="75000"/>
                  </a:schemeClr>
                </a:solidFill>
              </a:rPr>
              <a:t>CBRE presentation – Construction Management</a:t>
            </a:r>
          </a:p>
          <a:p>
            <a:pPr marL="571500" indent="-571500" algn="l">
              <a:buAutoNum type="arabicPeriod"/>
            </a:pPr>
            <a:endParaRPr lang="en-US" dirty="0">
              <a:solidFill>
                <a:schemeClr val="accent1">
                  <a:lumMod val="75000"/>
                </a:schemeClr>
              </a:solidFill>
            </a:endParaRPr>
          </a:p>
        </p:txBody>
      </p:sp>
    </p:spTree>
    <p:extLst>
      <p:ext uri="{BB962C8B-B14F-4D97-AF65-F5344CB8AC3E}">
        <p14:creationId xmlns:p14="http://schemas.microsoft.com/office/powerpoint/2010/main" val="20817735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sz="quarter" idx="13"/>
            <p:extLst>
              <p:ext uri="{D42A27DB-BD31-4B8C-83A1-F6EECF244321}">
                <p14:modId xmlns:p14="http://schemas.microsoft.com/office/powerpoint/2010/main" val="4154495448"/>
              </p:ext>
            </p:extLst>
          </p:nvPr>
        </p:nvGraphicFramePr>
        <p:xfrm>
          <a:off x="2423886" y="1306286"/>
          <a:ext cx="6255656" cy="4846267"/>
        </p:xfrm>
        <a:graphic>
          <a:graphicData uri="http://schemas.openxmlformats.org/drawingml/2006/table">
            <a:tbl>
              <a:tblPr firstRow="1" firstCol="1" bandRow="1">
                <a:tableStyleId>{5C22544A-7EE6-4342-B048-85BDC9FD1C3A}</a:tableStyleId>
              </a:tblPr>
              <a:tblGrid>
                <a:gridCol w="943428"/>
                <a:gridCol w="2264229"/>
                <a:gridCol w="1112191"/>
                <a:gridCol w="1935808"/>
              </a:tblGrid>
              <a:tr h="280398">
                <a:tc>
                  <a:txBody>
                    <a:bodyPr/>
                    <a:lstStyle/>
                    <a:p>
                      <a:pPr algn="ctr"/>
                      <a:r>
                        <a:rPr lang="en-US" sz="1200" dirty="0">
                          <a:effectLst/>
                        </a:rPr>
                        <a:t>Due Date</a:t>
                      </a:r>
                      <a:endParaRPr lang="en-US" sz="1200" dirty="0">
                        <a:effectLst/>
                        <a:latin typeface="Calibri"/>
                      </a:endParaRPr>
                    </a:p>
                  </a:txBody>
                  <a:tcPr marL="67853" marR="67853" marT="0" marB="0"/>
                </a:tc>
                <a:tc>
                  <a:txBody>
                    <a:bodyPr/>
                    <a:lstStyle/>
                    <a:p>
                      <a:pPr algn="ctr"/>
                      <a:r>
                        <a:rPr lang="en-US" sz="1200" dirty="0">
                          <a:effectLst/>
                        </a:rPr>
                        <a:t>What to Submit</a:t>
                      </a:r>
                      <a:endParaRPr lang="en-US" sz="1200" dirty="0">
                        <a:effectLst/>
                        <a:latin typeface="Calibri"/>
                      </a:endParaRPr>
                    </a:p>
                  </a:txBody>
                  <a:tcPr marL="67853" marR="67853" marT="0" marB="0"/>
                </a:tc>
                <a:tc>
                  <a:txBody>
                    <a:bodyPr/>
                    <a:lstStyle/>
                    <a:p>
                      <a:pPr algn="ctr"/>
                      <a:r>
                        <a:rPr lang="en-US" sz="1200" dirty="0">
                          <a:effectLst/>
                        </a:rPr>
                        <a:t>How To Submit</a:t>
                      </a:r>
                      <a:endParaRPr lang="en-US" sz="1200" dirty="0">
                        <a:effectLst/>
                        <a:latin typeface="Calibri"/>
                      </a:endParaRPr>
                    </a:p>
                  </a:txBody>
                  <a:tcPr marL="67853" marR="67853" marT="0" marB="0"/>
                </a:tc>
                <a:tc>
                  <a:txBody>
                    <a:bodyPr/>
                    <a:lstStyle/>
                    <a:p>
                      <a:pPr algn="ctr"/>
                      <a:r>
                        <a:rPr lang="en-US" sz="1200" dirty="0">
                          <a:effectLst/>
                        </a:rPr>
                        <a:t>Contact Person</a:t>
                      </a:r>
                      <a:endParaRPr lang="en-US" sz="1200" dirty="0">
                        <a:effectLst/>
                        <a:latin typeface="Calibri"/>
                      </a:endParaRPr>
                    </a:p>
                  </a:txBody>
                  <a:tcPr marL="67853" marR="67853" marT="0" marB="0"/>
                </a:tc>
              </a:tr>
              <a:tr h="1339077">
                <a:tc>
                  <a:txBody>
                    <a:bodyPr/>
                    <a:lstStyle/>
                    <a:p>
                      <a:r>
                        <a:rPr lang="en-US" sz="1200" dirty="0">
                          <a:effectLst/>
                        </a:rPr>
                        <a:t>Friday,</a:t>
                      </a:r>
                    </a:p>
                    <a:p>
                      <a:r>
                        <a:rPr lang="en-US" sz="1200" dirty="0">
                          <a:effectLst/>
                        </a:rPr>
                        <a:t>May </a:t>
                      </a:r>
                      <a:r>
                        <a:rPr lang="en-US" sz="1200" dirty="0" smtClean="0">
                          <a:effectLst/>
                        </a:rPr>
                        <a:t>29, 2015</a:t>
                      </a:r>
                      <a:endParaRPr lang="en-US" sz="1200" dirty="0">
                        <a:effectLst/>
                        <a:latin typeface="Calibri"/>
                      </a:endParaRPr>
                    </a:p>
                  </a:txBody>
                  <a:tcPr marL="67853" marR="67853" marT="0" marB="0"/>
                </a:tc>
                <a:tc>
                  <a:txBody>
                    <a:bodyPr/>
                    <a:lstStyle/>
                    <a:p>
                      <a:r>
                        <a:rPr lang="en-US" sz="1200" dirty="0">
                          <a:effectLst/>
                        </a:rPr>
                        <a:t>Completed Agency </a:t>
                      </a:r>
                      <a:r>
                        <a:rPr lang="en-US" sz="1200" dirty="0" smtClean="0">
                          <a:effectLst/>
                        </a:rPr>
                        <a:t>Lease</a:t>
                      </a:r>
                      <a:r>
                        <a:rPr lang="en-US" sz="1200" baseline="0" dirty="0" smtClean="0">
                          <a:effectLst/>
                        </a:rPr>
                        <a:t> </a:t>
                      </a:r>
                      <a:r>
                        <a:rPr lang="en-US" sz="1200" dirty="0" smtClean="0">
                          <a:effectLst/>
                        </a:rPr>
                        <a:t>Inventory </a:t>
                      </a:r>
                      <a:r>
                        <a:rPr lang="en-US" sz="1200" dirty="0">
                          <a:effectLst/>
                        </a:rPr>
                        <a:t>Overview Spreadsheet </a:t>
                      </a:r>
                      <a:endParaRPr lang="en-US" sz="1200" dirty="0" smtClean="0">
                        <a:effectLst/>
                      </a:endParaRPr>
                    </a:p>
                    <a:p>
                      <a:r>
                        <a:rPr lang="en-US" sz="1200" dirty="0" smtClean="0">
                          <a:effectLst/>
                        </a:rPr>
                        <a:t>(</a:t>
                      </a:r>
                      <a:r>
                        <a:rPr lang="en-US" sz="1200" dirty="0">
                          <a:effectLst/>
                        </a:rPr>
                        <a:t>template provided by DMS)</a:t>
                      </a:r>
                    </a:p>
                    <a:p>
                      <a:r>
                        <a:rPr lang="en-US" sz="1200" dirty="0">
                          <a:effectLst/>
                        </a:rPr>
                        <a:t>Indication of any leased facility that is suitable as an emergency shelter</a:t>
                      </a:r>
                      <a:endParaRPr lang="en-US" sz="1200" dirty="0">
                        <a:effectLst/>
                        <a:latin typeface="Calibri"/>
                      </a:endParaRPr>
                    </a:p>
                  </a:txBody>
                  <a:tcPr marL="67853" marR="67853" marT="0" marB="0"/>
                </a:tc>
                <a:tc>
                  <a:txBody>
                    <a:bodyPr/>
                    <a:lstStyle/>
                    <a:p>
                      <a:r>
                        <a:rPr lang="en-US" sz="1200" dirty="0">
                          <a:effectLst/>
                        </a:rPr>
                        <a:t>Via email to </a:t>
                      </a:r>
                      <a:r>
                        <a:rPr lang="en-US" sz="1200" dirty="0" smtClean="0">
                          <a:effectLst/>
                        </a:rPr>
                        <a:t>Kevin Nix </a:t>
                      </a:r>
                      <a:r>
                        <a:rPr lang="en-US" sz="1200" dirty="0">
                          <a:effectLst/>
                        </a:rPr>
                        <a:t>at: </a:t>
                      </a:r>
                      <a:r>
                        <a:rPr lang="en-US" sz="1200" u="sng" dirty="0" smtClean="0">
                          <a:effectLst/>
                          <a:hlinkClick r:id="rId3"/>
                        </a:rPr>
                        <a:t>Kevin.Nix@dms.myflorida.com</a:t>
                      </a:r>
                      <a:endParaRPr lang="en-US" sz="1200" dirty="0">
                        <a:effectLst/>
                        <a:latin typeface="Calibri"/>
                      </a:endParaRPr>
                    </a:p>
                  </a:txBody>
                  <a:tcPr marL="67853" marR="67853" marT="0" marB="0"/>
                </a:tc>
                <a:tc>
                  <a:txBody>
                    <a:bodyPr/>
                    <a:lstStyle/>
                    <a:p>
                      <a:r>
                        <a:rPr lang="en-US" sz="1200" dirty="0" smtClean="0">
                          <a:effectLst/>
                          <a:latin typeface="+mn-lt"/>
                        </a:rPr>
                        <a:t>DMS</a:t>
                      </a:r>
                      <a:r>
                        <a:rPr lang="en-US" sz="1200" baseline="0" dirty="0" smtClean="0">
                          <a:effectLst/>
                          <a:latin typeface="+mn-lt"/>
                        </a:rPr>
                        <a:t> Strategic Planning Staff</a:t>
                      </a:r>
                      <a:endParaRPr lang="en-US" sz="1200" dirty="0">
                        <a:effectLst/>
                        <a:latin typeface="Calibri"/>
                      </a:endParaRPr>
                    </a:p>
                  </a:txBody>
                  <a:tcPr marL="67853" marR="67853" marT="0" marB="0"/>
                </a:tc>
              </a:tr>
              <a:tr h="803446">
                <a:tc>
                  <a:txBody>
                    <a:bodyPr/>
                    <a:lstStyle/>
                    <a:p>
                      <a:r>
                        <a:rPr lang="en-US" sz="1200" dirty="0">
                          <a:effectLst/>
                        </a:rPr>
                        <a:t>Friday,</a:t>
                      </a:r>
                    </a:p>
                    <a:p>
                      <a:r>
                        <a:rPr lang="en-US" sz="1200" dirty="0">
                          <a:effectLst/>
                        </a:rPr>
                        <a:t>May </a:t>
                      </a:r>
                      <a:r>
                        <a:rPr lang="en-US" sz="1200" dirty="0" smtClean="0">
                          <a:effectLst/>
                        </a:rPr>
                        <a:t>29, 2015</a:t>
                      </a:r>
                      <a:endParaRPr lang="en-US" sz="1200" dirty="0">
                        <a:effectLst/>
                        <a:latin typeface="Calibri"/>
                      </a:endParaRPr>
                    </a:p>
                  </a:txBody>
                  <a:tcPr marL="67853" marR="67853" marT="0" marB="0"/>
                </a:tc>
                <a:tc>
                  <a:txBody>
                    <a:bodyPr/>
                    <a:lstStyle/>
                    <a:p>
                      <a:r>
                        <a:rPr lang="en-US" sz="1200" dirty="0">
                          <a:effectLst/>
                        </a:rPr>
                        <a:t>Any </a:t>
                      </a:r>
                      <a:r>
                        <a:rPr lang="en-US" sz="1200" dirty="0" smtClean="0">
                          <a:effectLst/>
                        </a:rPr>
                        <a:t>Agency-owned </a:t>
                      </a:r>
                      <a:r>
                        <a:rPr lang="en-US" sz="1200" dirty="0">
                          <a:effectLst/>
                        </a:rPr>
                        <a:t>facility that may </a:t>
                      </a:r>
                      <a:r>
                        <a:rPr lang="en-US" sz="1200" b="0" dirty="0">
                          <a:effectLst/>
                        </a:rPr>
                        <a:t>be</a:t>
                      </a:r>
                      <a:r>
                        <a:rPr lang="en-US" sz="1200" dirty="0">
                          <a:effectLst/>
                        </a:rPr>
                        <a:t> used as potential emergency shelter</a:t>
                      </a:r>
                      <a:endParaRPr lang="en-US" sz="1200" dirty="0">
                        <a:effectLst/>
                        <a:latin typeface="Calibri"/>
                      </a:endParaRPr>
                    </a:p>
                  </a:txBody>
                  <a:tcPr marL="67853" marR="67853" marT="0" marB="0"/>
                </a:tc>
                <a:tc>
                  <a:txBody>
                    <a:bodyPr/>
                    <a:lstStyle/>
                    <a:p>
                      <a:r>
                        <a:rPr lang="en-US" sz="1200" dirty="0">
                          <a:effectLst/>
                        </a:rPr>
                        <a:t>FL-SOLARIS FITS Application (flag)</a:t>
                      </a:r>
                      <a:endParaRPr lang="en-US" sz="1200" dirty="0">
                        <a:effectLst/>
                        <a:latin typeface="Calibri"/>
                      </a:endParaRPr>
                    </a:p>
                  </a:txBody>
                  <a:tcPr marL="67853" marR="67853" marT="0" marB="0"/>
                </a:tc>
                <a:tc>
                  <a:txBody>
                    <a:bodyPr/>
                    <a:lstStyle/>
                    <a:p>
                      <a:r>
                        <a:rPr lang="en-US" sz="1200" dirty="0">
                          <a:effectLst/>
                        </a:rPr>
                        <a:t>Agency FL-SOLARIS FITS Account </a:t>
                      </a:r>
                      <a:r>
                        <a:rPr lang="en-US" sz="1200" dirty="0" smtClean="0">
                          <a:effectLst/>
                        </a:rPr>
                        <a:t>Manager</a:t>
                      </a:r>
                    </a:p>
                  </a:txBody>
                  <a:tcPr marL="67853" marR="67853" marT="0" marB="0"/>
                </a:tc>
              </a:tr>
              <a:tr h="1071260">
                <a:tc>
                  <a:txBody>
                    <a:bodyPr/>
                    <a:lstStyle/>
                    <a:p>
                      <a:r>
                        <a:rPr lang="en-US" sz="1200" dirty="0" smtClean="0">
                          <a:effectLst/>
                        </a:rPr>
                        <a:t>Tuesday, </a:t>
                      </a:r>
                      <a:endParaRPr lang="en-US" sz="1200" dirty="0">
                        <a:effectLst/>
                      </a:endParaRPr>
                    </a:p>
                    <a:p>
                      <a:r>
                        <a:rPr lang="en-US" sz="1200" dirty="0">
                          <a:effectLst/>
                        </a:rPr>
                        <a:t>June 30, </a:t>
                      </a:r>
                      <a:r>
                        <a:rPr lang="en-US" sz="1200" dirty="0" smtClean="0">
                          <a:effectLst/>
                        </a:rPr>
                        <a:t>2015</a:t>
                      </a:r>
                      <a:endParaRPr lang="en-US" sz="1200" dirty="0">
                        <a:effectLst/>
                        <a:latin typeface="Calibri"/>
                      </a:endParaRPr>
                    </a:p>
                  </a:txBody>
                  <a:tcPr marL="67853" marR="67853" marT="0" marB="0"/>
                </a:tc>
                <a:tc>
                  <a:txBody>
                    <a:bodyPr/>
                    <a:lstStyle/>
                    <a:p>
                      <a:r>
                        <a:rPr lang="en-US" sz="1200" dirty="0">
                          <a:effectLst/>
                        </a:rPr>
                        <a:t>Agency Owned and Leased Portfolio Management </a:t>
                      </a:r>
                      <a:r>
                        <a:rPr lang="en-US" sz="1200" dirty="0" smtClean="0">
                          <a:effectLst/>
                        </a:rPr>
                        <a:t>Plan</a:t>
                      </a:r>
                    </a:p>
                    <a:p>
                      <a:r>
                        <a:rPr lang="en-US" sz="1200" dirty="0" smtClean="0">
                          <a:effectLst/>
                          <a:latin typeface="Arial" panose="020B0604020202020204" pitchFamily="34" charset="0"/>
                          <a:cs typeface="Arial" panose="020B0604020202020204" pitchFamily="34" charset="0"/>
                        </a:rPr>
                        <a:t>(template provided by DMS)</a:t>
                      </a:r>
                      <a:endParaRPr lang="en-US" sz="1200" dirty="0">
                        <a:effectLst/>
                        <a:latin typeface="Arial" panose="020B0604020202020204" pitchFamily="34" charset="0"/>
                        <a:cs typeface="Arial" panose="020B0604020202020204" pitchFamily="34" charset="0"/>
                      </a:endParaRPr>
                    </a:p>
                  </a:txBody>
                  <a:tcPr marL="67853" marR="67853" marT="0" marB="0"/>
                </a:tc>
                <a:tc>
                  <a:txBody>
                    <a:bodyPr/>
                    <a:lstStyle/>
                    <a:p>
                      <a:r>
                        <a:rPr lang="en-US" sz="1200" dirty="0">
                          <a:effectLst/>
                        </a:rPr>
                        <a:t>Via email to </a:t>
                      </a:r>
                      <a:r>
                        <a:rPr lang="en-US" sz="1200" dirty="0" smtClean="0">
                          <a:effectLst/>
                        </a:rPr>
                        <a:t>Kevin Nix </a:t>
                      </a:r>
                      <a:r>
                        <a:rPr lang="en-US" sz="1200" dirty="0">
                          <a:effectLst/>
                        </a:rPr>
                        <a:t>at: </a:t>
                      </a:r>
                      <a:r>
                        <a:rPr lang="en-US" sz="1200" u="sng" dirty="0" smtClean="0">
                          <a:effectLst/>
                          <a:hlinkClick r:id="rId3"/>
                        </a:rPr>
                        <a:t>Kevin.Nix@dms.myflorida.com</a:t>
                      </a:r>
                      <a:endParaRPr lang="en-US" sz="1200" dirty="0">
                        <a:effectLst/>
                        <a:latin typeface="Calibri"/>
                      </a:endParaRPr>
                    </a:p>
                  </a:txBody>
                  <a:tcPr marL="67853" marR="67853" marT="0" marB="0"/>
                </a:tc>
                <a:tc>
                  <a:txBody>
                    <a:bodyPr/>
                    <a:lstStyle/>
                    <a:p>
                      <a:r>
                        <a:rPr lang="en-US" sz="1200" dirty="0" smtClean="0">
                          <a:effectLst/>
                          <a:latin typeface="+mn-lt"/>
                        </a:rPr>
                        <a:t>DMS</a:t>
                      </a:r>
                      <a:r>
                        <a:rPr lang="en-US" sz="1200" baseline="0" dirty="0" smtClean="0">
                          <a:effectLst/>
                          <a:latin typeface="+mn-lt"/>
                        </a:rPr>
                        <a:t> Strategic Planning Staff</a:t>
                      </a:r>
                      <a:endParaRPr lang="en-US" sz="1200" dirty="0">
                        <a:effectLst/>
                        <a:latin typeface="Calibri"/>
                      </a:endParaRPr>
                    </a:p>
                  </a:txBody>
                  <a:tcPr marL="67853" marR="67853" marT="0" marB="0"/>
                </a:tc>
              </a:tr>
              <a:tr h="535631">
                <a:tc>
                  <a:txBody>
                    <a:bodyPr/>
                    <a:lstStyle/>
                    <a:p>
                      <a:r>
                        <a:rPr lang="en-US" sz="1200" dirty="0" smtClean="0">
                          <a:effectLst/>
                        </a:rPr>
                        <a:t>Tuesday, </a:t>
                      </a:r>
                      <a:endParaRPr lang="en-US" sz="1200" dirty="0">
                        <a:effectLst/>
                      </a:endParaRPr>
                    </a:p>
                    <a:p>
                      <a:r>
                        <a:rPr lang="en-US" sz="1200" dirty="0">
                          <a:effectLst/>
                        </a:rPr>
                        <a:t>June 30, </a:t>
                      </a:r>
                      <a:r>
                        <a:rPr lang="en-US" sz="1200" dirty="0" smtClean="0">
                          <a:effectLst/>
                        </a:rPr>
                        <a:t>2015</a:t>
                      </a:r>
                      <a:endParaRPr lang="en-US" sz="1200" dirty="0">
                        <a:effectLst/>
                        <a:latin typeface="Calibri"/>
                      </a:endParaRPr>
                    </a:p>
                  </a:txBody>
                  <a:tcPr marL="67853" marR="67853" marT="0" marB="0"/>
                </a:tc>
                <a:tc>
                  <a:txBody>
                    <a:bodyPr/>
                    <a:lstStyle/>
                    <a:p>
                      <a:r>
                        <a:rPr lang="en-US" sz="1200" dirty="0">
                          <a:effectLst/>
                        </a:rPr>
                        <a:t>Updated owned facility data, including recording any new facilities</a:t>
                      </a:r>
                      <a:endParaRPr lang="en-US" sz="1200" dirty="0">
                        <a:effectLst/>
                        <a:latin typeface="Calibri"/>
                      </a:endParaRPr>
                    </a:p>
                  </a:txBody>
                  <a:tcPr marL="67853" marR="67853" marT="0" marB="0"/>
                </a:tc>
                <a:tc>
                  <a:txBody>
                    <a:bodyPr/>
                    <a:lstStyle/>
                    <a:p>
                      <a:r>
                        <a:rPr lang="en-US" sz="1200" dirty="0">
                          <a:effectLst/>
                        </a:rPr>
                        <a:t>FL-SOLARIS FITS Application</a:t>
                      </a:r>
                      <a:endParaRPr lang="en-US" sz="1200" dirty="0">
                        <a:effectLst/>
                        <a:latin typeface="Calibri"/>
                      </a:endParaRPr>
                    </a:p>
                  </a:txBody>
                  <a:tcPr marL="67853" marR="67853" marT="0" marB="0"/>
                </a:tc>
                <a:tc>
                  <a:txBody>
                    <a:bodyPr/>
                    <a:lstStyle/>
                    <a:p>
                      <a:r>
                        <a:rPr lang="en-US" sz="1200" dirty="0">
                          <a:effectLst/>
                        </a:rPr>
                        <a:t>Agency FL-SOLARIS FITS Account Manager</a:t>
                      </a:r>
                      <a:endParaRPr lang="en-US" sz="1200" dirty="0">
                        <a:effectLst/>
                        <a:latin typeface="Calibri"/>
                      </a:endParaRPr>
                    </a:p>
                  </a:txBody>
                  <a:tcPr marL="67853" marR="67853" marT="0" marB="0"/>
                </a:tc>
              </a:tr>
              <a:tr h="803446">
                <a:tc>
                  <a:txBody>
                    <a:bodyPr/>
                    <a:lstStyle/>
                    <a:p>
                      <a:r>
                        <a:rPr lang="en-US" sz="1200" dirty="0" smtClean="0">
                          <a:effectLst/>
                        </a:rPr>
                        <a:t>Tuesday, </a:t>
                      </a:r>
                      <a:endParaRPr lang="en-US" sz="1200" dirty="0">
                        <a:effectLst/>
                      </a:endParaRPr>
                    </a:p>
                    <a:p>
                      <a:r>
                        <a:rPr lang="en-US" sz="1200" dirty="0">
                          <a:effectLst/>
                        </a:rPr>
                        <a:t>June 30, </a:t>
                      </a:r>
                      <a:r>
                        <a:rPr lang="en-US" sz="1200" dirty="0" smtClean="0">
                          <a:effectLst/>
                        </a:rPr>
                        <a:t>2015</a:t>
                      </a:r>
                      <a:endParaRPr lang="en-US" sz="1200" dirty="0">
                        <a:effectLst/>
                        <a:latin typeface="Calibri"/>
                      </a:endParaRPr>
                    </a:p>
                  </a:txBody>
                  <a:tcPr marL="67853" marR="67853" marT="0" marB="0"/>
                </a:tc>
                <a:tc>
                  <a:txBody>
                    <a:bodyPr/>
                    <a:lstStyle/>
                    <a:p>
                      <a:r>
                        <a:rPr lang="en-US" sz="1200" dirty="0">
                          <a:effectLst/>
                        </a:rPr>
                        <a:t>Identification of any owned facility considered a disposition candidate</a:t>
                      </a:r>
                      <a:endParaRPr lang="en-US" sz="1200" dirty="0">
                        <a:effectLst/>
                        <a:latin typeface="Calibri"/>
                      </a:endParaRPr>
                    </a:p>
                  </a:txBody>
                  <a:tcPr marL="67853" marR="67853" marT="0" marB="0"/>
                </a:tc>
                <a:tc>
                  <a:txBody>
                    <a:bodyPr/>
                    <a:lstStyle/>
                    <a:p>
                      <a:r>
                        <a:rPr lang="en-US" sz="1200" dirty="0">
                          <a:effectLst/>
                        </a:rPr>
                        <a:t>FL-SOLARIS FITS Application (flag)</a:t>
                      </a:r>
                      <a:endParaRPr lang="en-US" sz="1200" dirty="0">
                        <a:effectLst/>
                        <a:latin typeface="Calibri"/>
                      </a:endParaRPr>
                    </a:p>
                  </a:txBody>
                  <a:tcPr marL="67853" marR="67853" marT="0" marB="0"/>
                </a:tc>
                <a:tc>
                  <a:txBody>
                    <a:bodyPr/>
                    <a:lstStyle/>
                    <a:p>
                      <a:r>
                        <a:rPr lang="en-US" sz="1200" dirty="0">
                          <a:effectLst/>
                        </a:rPr>
                        <a:t>Agency FL-SOLARIS FITS Account Manager</a:t>
                      </a:r>
                      <a:endParaRPr lang="en-US" sz="1200" dirty="0">
                        <a:effectLst/>
                        <a:latin typeface="Calibri"/>
                      </a:endParaRPr>
                    </a:p>
                  </a:txBody>
                  <a:tcPr marL="67853" marR="67853" marT="0" marB="0"/>
                </a:tc>
              </a:tr>
            </a:tbl>
          </a:graphicData>
        </a:graphic>
      </p:graphicFrame>
      <p:sp>
        <p:nvSpPr>
          <p:cNvPr id="4" name="TextBox 3"/>
          <p:cNvSpPr txBox="1"/>
          <p:nvPr/>
        </p:nvSpPr>
        <p:spPr>
          <a:xfrm>
            <a:off x="2452915" y="845848"/>
            <a:ext cx="6241142" cy="400110"/>
          </a:xfrm>
          <a:prstGeom prst="rect">
            <a:avLst/>
          </a:prstGeom>
          <a:noFill/>
        </p:spPr>
        <p:txBody>
          <a:bodyPr wrap="square" rtlCol="0">
            <a:spAutoFit/>
          </a:bodyPr>
          <a:lstStyle/>
          <a:p>
            <a:pPr algn="ctr"/>
            <a:r>
              <a:rPr lang="en-US" sz="2000" b="1" dirty="0"/>
              <a:t>Data Reporting Expectations</a:t>
            </a:r>
          </a:p>
        </p:txBody>
      </p:sp>
      <p:sp>
        <p:nvSpPr>
          <p:cNvPr id="3" name="Slide Number Placeholder 2"/>
          <p:cNvSpPr>
            <a:spLocks noGrp="1"/>
          </p:cNvSpPr>
          <p:nvPr>
            <p:ph type="sldNum" sz="quarter" idx="12"/>
          </p:nvPr>
        </p:nvSpPr>
        <p:spPr/>
        <p:txBody>
          <a:bodyPr/>
          <a:lstStyle/>
          <a:p>
            <a:fld id="{5127E8A8-A1AC-3744-8503-C3C2F1EEADF2}" type="slidenum">
              <a:rPr lang="en-US" smtClean="0"/>
              <a:t>20</a:t>
            </a:fld>
            <a:endParaRPr lang="en-US"/>
          </a:p>
        </p:txBody>
      </p:sp>
      <p:sp>
        <p:nvSpPr>
          <p:cNvPr id="6" name="TextBox 5"/>
          <p:cNvSpPr txBox="1"/>
          <p:nvPr/>
        </p:nvSpPr>
        <p:spPr>
          <a:xfrm>
            <a:off x="247812" y="1278914"/>
            <a:ext cx="1695987" cy="5078313"/>
          </a:xfrm>
          <a:prstGeom prst="rect">
            <a:avLst/>
          </a:prstGeom>
          <a:noFill/>
        </p:spPr>
        <p:txBody>
          <a:bodyPr wrap="square" rtlCol="0">
            <a:spAutoFit/>
          </a:bodyPr>
          <a:lstStyle/>
          <a:p>
            <a:r>
              <a:rPr lang="en-US" sz="1600" dirty="0"/>
              <a:t>Dept. of State </a:t>
            </a:r>
            <a:r>
              <a:rPr lang="en-US" sz="1600" dirty="0" smtClean="0"/>
              <a:t>Presentation</a:t>
            </a:r>
            <a:endParaRPr lang="en-US" sz="1600" b="1" dirty="0" smtClean="0">
              <a:solidFill>
                <a:schemeClr val="accent1">
                  <a:lumMod val="75000"/>
                </a:schemeClr>
              </a:solidFill>
            </a:endParaRPr>
          </a:p>
          <a:p>
            <a:endParaRPr lang="en-US" sz="2000" b="1" dirty="0" smtClean="0">
              <a:solidFill>
                <a:schemeClr val="accent1">
                  <a:lumMod val="75000"/>
                </a:schemeClr>
              </a:solidFill>
            </a:endParaRPr>
          </a:p>
          <a:p>
            <a:r>
              <a:rPr lang="en-US" sz="1600" dirty="0" smtClean="0"/>
              <a:t>Leasing Reminders</a:t>
            </a:r>
          </a:p>
          <a:p>
            <a:endParaRPr lang="en-US" sz="1600" dirty="0" smtClean="0"/>
          </a:p>
          <a:p>
            <a:r>
              <a:rPr lang="en-US" sz="1600" dirty="0" smtClean="0"/>
              <a:t>REDM Reorganization</a:t>
            </a:r>
            <a:endParaRPr lang="en-US" sz="1600" dirty="0"/>
          </a:p>
          <a:p>
            <a:endParaRPr lang="en-US" sz="1600" dirty="0" smtClean="0"/>
          </a:p>
          <a:p>
            <a:r>
              <a:rPr lang="en-US" sz="1600" dirty="0" smtClean="0"/>
              <a:t>TRIRIGA Update</a:t>
            </a:r>
          </a:p>
          <a:p>
            <a:endParaRPr lang="en-US" sz="1600" dirty="0"/>
          </a:p>
          <a:p>
            <a:r>
              <a:rPr lang="en-US" sz="1600" dirty="0" smtClean="0"/>
              <a:t>SOWs and Engagement Checklists</a:t>
            </a:r>
          </a:p>
          <a:p>
            <a:endParaRPr lang="en-US" sz="1600" dirty="0"/>
          </a:p>
          <a:p>
            <a:r>
              <a:rPr lang="en-US" sz="1600" b="1" dirty="0" smtClean="0">
                <a:solidFill>
                  <a:srgbClr val="507C96"/>
                </a:solidFill>
              </a:rPr>
              <a:t>Annual Data Gathering Update</a:t>
            </a:r>
          </a:p>
          <a:p>
            <a:endParaRPr lang="en-US" sz="1600" dirty="0"/>
          </a:p>
          <a:p>
            <a:r>
              <a:rPr lang="en-US" sz="1600" dirty="0" smtClean="0"/>
              <a:t>CBRE Presentation </a:t>
            </a:r>
            <a:endParaRPr lang="en-US" sz="1600" dirty="0"/>
          </a:p>
        </p:txBody>
      </p:sp>
    </p:spTree>
    <p:extLst>
      <p:ext uri="{BB962C8B-B14F-4D97-AF65-F5344CB8AC3E}">
        <p14:creationId xmlns:p14="http://schemas.microsoft.com/office/powerpoint/2010/main" val="33857582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3106544731"/>
              </p:ext>
            </p:extLst>
          </p:nvPr>
        </p:nvGraphicFramePr>
        <p:xfrm>
          <a:off x="2342243" y="2017486"/>
          <a:ext cx="6286500" cy="4036785"/>
        </p:xfrm>
        <a:graphic>
          <a:graphicData uri="http://schemas.openxmlformats.org/drawingml/2006/table">
            <a:tbl>
              <a:tblPr firstRow="1" firstCol="1" bandRow="1">
                <a:tableStyleId>{5C22544A-7EE6-4342-B048-85BDC9FD1C3A}</a:tableStyleId>
              </a:tblPr>
              <a:tblGrid>
                <a:gridCol w="2038350"/>
                <a:gridCol w="1453696"/>
                <a:gridCol w="2794454"/>
              </a:tblGrid>
              <a:tr h="402667">
                <a:tc>
                  <a:txBody>
                    <a:bodyPr/>
                    <a:lstStyle/>
                    <a:p>
                      <a:pPr algn="ctr"/>
                      <a:r>
                        <a:rPr lang="en-US" sz="1200" dirty="0">
                          <a:effectLst/>
                        </a:rPr>
                        <a:t>Name</a:t>
                      </a:r>
                      <a:endParaRPr lang="en-US" sz="1200" dirty="0">
                        <a:effectLst/>
                        <a:latin typeface="Calibri"/>
                      </a:endParaRPr>
                    </a:p>
                  </a:txBody>
                  <a:tcPr marL="68580" marR="68580" marT="0" marB="0"/>
                </a:tc>
                <a:tc>
                  <a:txBody>
                    <a:bodyPr/>
                    <a:lstStyle/>
                    <a:p>
                      <a:pPr algn="ctr"/>
                      <a:r>
                        <a:rPr lang="en-US" sz="1200" dirty="0">
                          <a:effectLst/>
                        </a:rPr>
                        <a:t>Phone</a:t>
                      </a:r>
                      <a:endParaRPr lang="en-US" sz="1200" dirty="0">
                        <a:effectLst/>
                        <a:latin typeface="Calibri"/>
                      </a:endParaRPr>
                    </a:p>
                  </a:txBody>
                  <a:tcPr marL="68580" marR="68580" marT="0" marB="0"/>
                </a:tc>
                <a:tc>
                  <a:txBody>
                    <a:bodyPr/>
                    <a:lstStyle/>
                    <a:p>
                      <a:pPr algn="ctr"/>
                      <a:r>
                        <a:rPr lang="en-US" sz="1200" dirty="0">
                          <a:effectLst/>
                        </a:rPr>
                        <a:t>Email</a:t>
                      </a:r>
                      <a:endParaRPr lang="en-US" sz="1200" dirty="0">
                        <a:effectLst/>
                        <a:latin typeface="Calibri"/>
                      </a:endParaRPr>
                    </a:p>
                  </a:txBody>
                  <a:tcPr marL="68580" marR="68580" marT="0" marB="0"/>
                </a:tc>
              </a:tr>
              <a:tr h="1201803">
                <a:tc>
                  <a:txBody>
                    <a:bodyPr/>
                    <a:lstStyle/>
                    <a:p>
                      <a:pPr algn="ctr"/>
                      <a:r>
                        <a:rPr lang="en-US" sz="1200" dirty="0">
                          <a:effectLst/>
                        </a:rPr>
                        <a:t>Inman Hartsfield</a:t>
                      </a:r>
                      <a:endParaRPr lang="en-US" sz="1200" dirty="0">
                        <a:effectLst/>
                        <a:latin typeface="Calibri"/>
                      </a:endParaRPr>
                    </a:p>
                  </a:txBody>
                  <a:tcPr marL="68580" marR="68580" marT="0" marB="0" anchor="ctr"/>
                </a:tc>
                <a:tc>
                  <a:txBody>
                    <a:bodyPr/>
                    <a:lstStyle/>
                    <a:p>
                      <a:pPr algn="ctr"/>
                      <a:r>
                        <a:rPr lang="en-US" sz="1200" dirty="0">
                          <a:effectLst/>
                        </a:rPr>
                        <a:t>(850) 488-0081</a:t>
                      </a:r>
                      <a:endParaRPr lang="en-US" sz="1200" dirty="0">
                        <a:effectLst/>
                        <a:latin typeface="Calibri"/>
                      </a:endParaRPr>
                    </a:p>
                  </a:txBody>
                  <a:tcPr marL="68580" marR="68580" marT="0" marB="0" anchor="ctr"/>
                </a:tc>
                <a:tc>
                  <a:txBody>
                    <a:bodyPr/>
                    <a:lstStyle/>
                    <a:p>
                      <a:pPr algn="just"/>
                      <a:r>
                        <a:rPr lang="en-US" sz="1200" dirty="0">
                          <a:effectLst/>
                        </a:rPr>
                        <a:t>Inman.Hartsfield@dms.myflorida.com</a:t>
                      </a:r>
                      <a:endParaRPr lang="en-US" sz="1200" dirty="0">
                        <a:effectLst/>
                        <a:latin typeface="Calibri"/>
                      </a:endParaRPr>
                    </a:p>
                  </a:txBody>
                  <a:tcPr marL="68580" marR="68580" marT="0" marB="0" anchor="ctr"/>
                </a:tc>
              </a:tr>
              <a:tr h="1201803">
                <a:tc>
                  <a:txBody>
                    <a:bodyPr/>
                    <a:lstStyle/>
                    <a:p>
                      <a:pPr algn="ctr"/>
                      <a:r>
                        <a:rPr lang="en-US" sz="1200" dirty="0" smtClean="0">
                          <a:effectLst/>
                        </a:rPr>
                        <a:t>Kevin Nix</a:t>
                      </a:r>
                      <a:endParaRPr lang="en-US" sz="1200" dirty="0">
                        <a:effectLst/>
                        <a:latin typeface="Calibri"/>
                      </a:endParaRPr>
                    </a:p>
                  </a:txBody>
                  <a:tcPr marL="68580" marR="68580" marT="0" marB="0" anchor="ctr"/>
                </a:tc>
                <a:tc>
                  <a:txBody>
                    <a:bodyPr/>
                    <a:lstStyle/>
                    <a:p>
                      <a:pPr algn="ctr"/>
                      <a:r>
                        <a:rPr lang="en-US" sz="1200" dirty="0">
                          <a:effectLst/>
                        </a:rPr>
                        <a:t>(850) </a:t>
                      </a:r>
                      <a:r>
                        <a:rPr lang="en-US" sz="1200" dirty="0" smtClean="0">
                          <a:effectLst/>
                        </a:rPr>
                        <a:t>413-9578</a:t>
                      </a:r>
                      <a:endParaRPr lang="en-US" sz="1200" dirty="0">
                        <a:effectLst/>
                        <a:latin typeface="Calibri"/>
                      </a:endParaRPr>
                    </a:p>
                  </a:txBody>
                  <a:tcPr marL="68580" marR="68580" marT="0" marB="0" anchor="ctr"/>
                </a:tc>
                <a:tc>
                  <a:txBody>
                    <a:bodyPr/>
                    <a:lstStyle/>
                    <a:p>
                      <a:pPr algn="just"/>
                      <a:r>
                        <a:rPr lang="en-US" sz="1200" dirty="0" smtClean="0">
                          <a:effectLst/>
                        </a:rPr>
                        <a:t>Kevin.Nix@dms.myflorida.com</a:t>
                      </a:r>
                      <a:endParaRPr lang="en-US" sz="1200" dirty="0">
                        <a:effectLst/>
                        <a:latin typeface="Calibri"/>
                      </a:endParaRPr>
                    </a:p>
                  </a:txBody>
                  <a:tcPr marL="68580" marR="68580" marT="0" marB="0" anchor="ctr"/>
                </a:tc>
              </a:tr>
              <a:tr h="1230512">
                <a:tc>
                  <a:txBody>
                    <a:bodyPr/>
                    <a:lstStyle/>
                    <a:p>
                      <a:pPr algn="ctr"/>
                      <a:r>
                        <a:rPr lang="en-US" sz="1200" dirty="0" smtClean="0">
                          <a:effectLst/>
                        </a:rPr>
                        <a:t>Robert</a:t>
                      </a:r>
                      <a:r>
                        <a:rPr lang="en-US" sz="1200" baseline="0" dirty="0" smtClean="0">
                          <a:effectLst/>
                        </a:rPr>
                        <a:t> Notman</a:t>
                      </a:r>
                      <a:endParaRPr lang="en-US" sz="1200" dirty="0">
                        <a:effectLst/>
                        <a:latin typeface="Calibri"/>
                      </a:endParaRPr>
                    </a:p>
                  </a:txBody>
                  <a:tcPr marL="68580" marR="68580" marT="0" marB="0" anchor="ctr"/>
                </a:tc>
                <a:tc>
                  <a:txBody>
                    <a:bodyPr/>
                    <a:lstStyle/>
                    <a:p>
                      <a:pPr algn="ctr"/>
                      <a:r>
                        <a:rPr lang="en-US" sz="1200" dirty="0">
                          <a:effectLst/>
                        </a:rPr>
                        <a:t>(850) </a:t>
                      </a:r>
                      <a:r>
                        <a:rPr lang="en-US" sz="1200" dirty="0" smtClean="0">
                          <a:effectLst/>
                        </a:rPr>
                        <a:t>487-0934</a:t>
                      </a:r>
                      <a:endParaRPr lang="en-US" sz="1200" dirty="0">
                        <a:effectLst/>
                        <a:latin typeface="Calibri"/>
                      </a:endParaRPr>
                    </a:p>
                  </a:txBody>
                  <a:tcPr marL="68580" marR="68580" marT="0" marB="0" anchor="ctr"/>
                </a:tc>
                <a:tc>
                  <a:txBody>
                    <a:bodyPr/>
                    <a:lstStyle/>
                    <a:p>
                      <a:pPr algn="just"/>
                      <a:r>
                        <a:rPr lang="en-US" sz="1200" dirty="0" smtClean="0">
                          <a:effectLst/>
                        </a:rPr>
                        <a:t>Robert.Notman@dms.myflorida.com</a:t>
                      </a:r>
                      <a:endParaRPr lang="en-US" sz="1200" dirty="0">
                        <a:effectLst/>
                        <a:latin typeface="Calibri"/>
                      </a:endParaRPr>
                    </a:p>
                  </a:txBody>
                  <a:tcPr marL="68580" marR="68580" marT="0" marB="0" anchor="ctr"/>
                </a:tc>
              </a:tr>
            </a:tbl>
          </a:graphicData>
        </a:graphic>
      </p:graphicFrame>
      <p:sp>
        <p:nvSpPr>
          <p:cNvPr id="5" name="Rectangle 1"/>
          <p:cNvSpPr>
            <a:spLocks noChangeArrowheads="1"/>
          </p:cNvSpPr>
          <p:nvPr/>
        </p:nvSpPr>
        <p:spPr bwMode="auto">
          <a:xfrm>
            <a:off x="2357211" y="1133642"/>
            <a:ext cx="62865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Questions for DMS may be </a:t>
            </a:r>
            <a:r>
              <a:rPr lang="en-US" altLang="en-US" sz="2000" b="1" dirty="0">
                <a:latin typeface="Calibri" pitchFamily="34" charset="0"/>
                <a:ea typeface="Times New Roman" pitchFamily="18" charset="0"/>
                <a:cs typeface="Calibri" pitchFamily="34" charset="0"/>
              </a:rPr>
              <a:t>d</a:t>
            </a:r>
            <a:r>
              <a:rPr kumimoji="0" lang="en-US" altLang="en-US" sz="20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irected to:</a:t>
            </a:r>
            <a:endParaRPr kumimoji="0" lang="en-US" alt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5127E8A8-A1AC-3744-8503-C3C2F1EEADF2}" type="slidenum">
              <a:rPr lang="en-US" smtClean="0"/>
              <a:t>21</a:t>
            </a:fld>
            <a:endParaRPr lang="en-US"/>
          </a:p>
        </p:txBody>
      </p:sp>
      <p:sp>
        <p:nvSpPr>
          <p:cNvPr id="6" name="TextBox 5"/>
          <p:cNvSpPr txBox="1"/>
          <p:nvPr/>
        </p:nvSpPr>
        <p:spPr>
          <a:xfrm>
            <a:off x="247812" y="1278914"/>
            <a:ext cx="1695987" cy="5078313"/>
          </a:xfrm>
          <a:prstGeom prst="rect">
            <a:avLst/>
          </a:prstGeom>
          <a:noFill/>
        </p:spPr>
        <p:txBody>
          <a:bodyPr wrap="square" rtlCol="0">
            <a:spAutoFit/>
          </a:bodyPr>
          <a:lstStyle/>
          <a:p>
            <a:r>
              <a:rPr lang="en-US" sz="1600" dirty="0"/>
              <a:t>Dept. of State </a:t>
            </a:r>
            <a:r>
              <a:rPr lang="en-US" sz="1600" dirty="0" smtClean="0"/>
              <a:t>Presentation</a:t>
            </a:r>
            <a:endParaRPr lang="en-US" sz="1600" b="1" dirty="0" smtClean="0">
              <a:solidFill>
                <a:schemeClr val="accent1">
                  <a:lumMod val="75000"/>
                </a:schemeClr>
              </a:solidFill>
            </a:endParaRPr>
          </a:p>
          <a:p>
            <a:endParaRPr lang="en-US" sz="2000" b="1" dirty="0" smtClean="0">
              <a:solidFill>
                <a:schemeClr val="accent1">
                  <a:lumMod val="75000"/>
                </a:schemeClr>
              </a:solidFill>
            </a:endParaRPr>
          </a:p>
          <a:p>
            <a:r>
              <a:rPr lang="en-US" sz="1600" dirty="0" smtClean="0"/>
              <a:t>Leasing Reminders</a:t>
            </a:r>
          </a:p>
          <a:p>
            <a:endParaRPr lang="en-US" sz="1600" dirty="0" smtClean="0"/>
          </a:p>
          <a:p>
            <a:r>
              <a:rPr lang="en-US" sz="1600" dirty="0" smtClean="0"/>
              <a:t>REDM Reorganization</a:t>
            </a:r>
            <a:endParaRPr lang="en-US" sz="1600" dirty="0"/>
          </a:p>
          <a:p>
            <a:endParaRPr lang="en-US" sz="1600" dirty="0" smtClean="0"/>
          </a:p>
          <a:p>
            <a:r>
              <a:rPr lang="en-US" sz="1600" dirty="0" smtClean="0"/>
              <a:t>TRIRIGA Update</a:t>
            </a:r>
          </a:p>
          <a:p>
            <a:endParaRPr lang="en-US" sz="1600" dirty="0"/>
          </a:p>
          <a:p>
            <a:r>
              <a:rPr lang="en-US" sz="1600" dirty="0" smtClean="0"/>
              <a:t>SOWs and Engagement Checklists</a:t>
            </a:r>
          </a:p>
          <a:p>
            <a:endParaRPr lang="en-US" sz="1600" dirty="0"/>
          </a:p>
          <a:p>
            <a:r>
              <a:rPr lang="en-US" sz="1600" b="1" dirty="0" smtClean="0">
                <a:solidFill>
                  <a:srgbClr val="507C96"/>
                </a:solidFill>
              </a:rPr>
              <a:t>Annual Data Gathering Update</a:t>
            </a:r>
          </a:p>
          <a:p>
            <a:endParaRPr lang="en-US" sz="1600" dirty="0"/>
          </a:p>
          <a:p>
            <a:r>
              <a:rPr lang="en-US" sz="1600" dirty="0" smtClean="0"/>
              <a:t>CBRE Presentation </a:t>
            </a:r>
            <a:endParaRPr lang="en-US" sz="1600" dirty="0"/>
          </a:p>
        </p:txBody>
      </p:sp>
    </p:spTree>
    <p:extLst>
      <p:ext uri="{BB962C8B-B14F-4D97-AF65-F5344CB8AC3E}">
        <p14:creationId xmlns:p14="http://schemas.microsoft.com/office/powerpoint/2010/main" val="42289207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127E8A8-A1AC-3744-8503-C3C2F1EEADF2}" type="slidenum">
              <a:rPr lang="en-US" smtClean="0"/>
              <a:t>22</a:t>
            </a:fld>
            <a:endParaRPr lang="en-US"/>
          </a:p>
        </p:txBody>
      </p:sp>
      <p:sp>
        <p:nvSpPr>
          <p:cNvPr id="3" name="Content Placeholder 2"/>
          <p:cNvSpPr>
            <a:spLocks noGrp="1"/>
          </p:cNvSpPr>
          <p:nvPr>
            <p:ph sz="quarter" idx="13"/>
          </p:nvPr>
        </p:nvSpPr>
        <p:spPr>
          <a:xfrm>
            <a:off x="2438400" y="436728"/>
            <a:ext cx="6400800" cy="5849772"/>
          </a:xfrm>
        </p:spPr>
        <p:txBody>
          <a:bodyPr>
            <a:normAutofit fontScale="25000" lnSpcReduction="20000"/>
          </a:bodyPr>
          <a:lstStyle/>
          <a:p>
            <a:pPr marL="0" indent="0" algn="ctr">
              <a:buNone/>
            </a:pPr>
            <a:r>
              <a:rPr lang="en-US" sz="6400" b="1" dirty="0" smtClean="0"/>
              <a:t>Agency </a:t>
            </a:r>
            <a:r>
              <a:rPr lang="en-US" sz="6400" b="1" dirty="0"/>
              <a:t>Owned and Leased Portfolio Management Plan Template</a:t>
            </a:r>
            <a:endParaRPr lang="en-US" sz="6400" dirty="0"/>
          </a:p>
          <a:p>
            <a:pPr marL="0" indent="0" algn="ctr">
              <a:buNone/>
            </a:pPr>
            <a:r>
              <a:rPr lang="en-US" sz="6400" b="1" dirty="0"/>
              <a:t>(Business Case Analysis)</a:t>
            </a:r>
            <a:endParaRPr lang="en-US" sz="6400" dirty="0"/>
          </a:p>
          <a:p>
            <a:pPr marL="0" indent="0">
              <a:buNone/>
            </a:pPr>
            <a:r>
              <a:rPr lang="en-US" sz="6400" b="1" dirty="0"/>
              <a:t>  </a:t>
            </a:r>
            <a:endParaRPr lang="en-US" sz="6400" dirty="0"/>
          </a:p>
          <a:p>
            <a:pPr marL="0" indent="0">
              <a:buNone/>
            </a:pPr>
            <a:r>
              <a:rPr lang="en-US" sz="6400" b="1" dirty="0"/>
              <a:t>Date:</a:t>
            </a:r>
            <a:endParaRPr lang="en-US" sz="6400" dirty="0"/>
          </a:p>
          <a:p>
            <a:pPr marL="0" indent="0">
              <a:buNone/>
            </a:pPr>
            <a:r>
              <a:rPr lang="en-US" sz="6400" b="1" dirty="0" smtClean="0"/>
              <a:t>Agency</a:t>
            </a:r>
            <a:r>
              <a:rPr lang="en-US" sz="6400" b="1" dirty="0"/>
              <a:t>:</a:t>
            </a:r>
            <a:endParaRPr lang="en-US" sz="6400" dirty="0"/>
          </a:p>
          <a:p>
            <a:pPr marL="0" indent="0">
              <a:buNone/>
            </a:pPr>
            <a:r>
              <a:rPr lang="en-US" sz="6400" b="1" dirty="0" smtClean="0"/>
              <a:t>For </a:t>
            </a:r>
            <a:r>
              <a:rPr lang="en-US" sz="6400" b="1" dirty="0"/>
              <a:t>Period: fiscal year </a:t>
            </a:r>
            <a:r>
              <a:rPr lang="en-US" sz="6400" b="1" dirty="0" smtClean="0"/>
              <a:t>2015-16</a:t>
            </a:r>
            <a:endParaRPr lang="en-US" sz="6400" dirty="0"/>
          </a:p>
          <a:p>
            <a:pPr marL="0" indent="0">
              <a:buNone/>
            </a:pPr>
            <a:r>
              <a:rPr lang="en-US" sz="6400" b="1" dirty="0"/>
              <a:t> </a:t>
            </a:r>
            <a:endParaRPr lang="en-US" sz="6400" b="1" dirty="0" smtClean="0"/>
          </a:p>
          <a:p>
            <a:pPr marL="0" indent="0">
              <a:lnSpc>
                <a:spcPct val="170000"/>
              </a:lnSpc>
              <a:buNone/>
            </a:pPr>
            <a:r>
              <a:rPr lang="en-US" sz="6400" dirty="0" smtClean="0"/>
              <a:t>This </a:t>
            </a:r>
            <a:r>
              <a:rPr lang="en-US" sz="6400" dirty="0"/>
              <a:t>Agency-Owned and -Leased Portfolio Management Plan Template, together with the Agency Lease Inventory Overview Spreadsheet, comprises the agency’s portfolio plan for the next fiscal year.  All agency leases identified as candidates for co-location </a:t>
            </a:r>
            <a:r>
              <a:rPr lang="en-US" sz="6400" dirty="0" smtClean="0"/>
              <a:t>are </a:t>
            </a:r>
            <a:r>
              <a:rPr lang="en-US" sz="6400" dirty="0"/>
              <a:t>indicated in the Agency Lease Inventory Overview Spreadsheet, and narrative descriptions are set forth below. This year, we are asking all agencies to submit one Portfolio Management Plan that includes all of </a:t>
            </a:r>
            <a:r>
              <a:rPr lang="en-US" sz="6400" dirty="0" smtClean="0"/>
              <a:t>it’s </a:t>
            </a:r>
            <a:r>
              <a:rPr lang="en-US" sz="6400" dirty="0"/>
              <a:t>leases. </a:t>
            </a:r>
          </a:p>
          <a:p>
            <a:pPr marL="0" indent="0">
              <a:buNone/>
            </a:pPr>
            <a:r>
              <a:rPr lang="en-US" sz="6400" dirty="0"/>
              <a:t> </a:t>
            </a:r>
          </a:p>
          <a:p>
            <a:pPr marL="0" lvl="0" indent="0">
              <a:lnSpc>
                <a:spcPct val="170000"/>
              </a:lnSpc>
              <a:buNone/>
            </a:pPr>
            <a:r>
              <a:rPr lang="en-US" sz="6400" b="1" dirty="0" smtClean="0"/>
              <a:t>I.	Overview</a:t>
            </a:r>
            <a:r>
              <a:rPr lang="en-US" sz="6400" dirty="0" smtClean="0"/>
              <a:t> </a:t>
            </a:r>
            <a:r>
              <a:rPr lang="en-US" sz="6400" dirty="0"/>
              <a:t>(Provide a brief summary describing the agency’s methodology and considerations </a:t>
            </a:r>
            <a:r>
              <a:rPr lang="en-US" sz="6400" dirty="0" smtClean="0"/>
              <a:t>in evaluating </a:t>
            </a:r>
            <a:r>
              <a:rPr lang="en-US" sz="6400" dirty="0"/>
              <a:t>and </a:t>
            </a:r>
            <a:r>
              <a:rPr lang="en-US" sz="6400" dirty="0" smtClean="0"/>
              <a:t>selecting </a:t>
            </a:r>
            <a:r>
              <a:rPr lang="en-US" sz="6400" dirty="0"/>
              <a:t>candidates for co-location or consolidation</a:t>
            </a:r>
            <a:r>
              <a:rPr lang="en-US" sz="6400" dirty="0" smtClean="0"/>
              <a:t>);</a:t>
            </a:r>
          </a:p>
          <a:p>
            <a:pPr marL="571500" lvl="0" indent="-571500">
              <a:lnSpc>
                <a:spcPct val="170000"/>
              </a:lnSpc>
              <a:buFont typeface="+mj-lt"/>
              <a:buAutoNum type="romanUcPeriod"/>
            </a:pPr>
            <a:endParaRPr lang="en-US" sz="4800" dirty="0" smtClean="0"/>
          </a:p>
        </p:txBody>
      </p:sp>
      <p:sp>
        <p:nvSpPr>
          <p:cNvPr id="5" name="TextBox 4"/>
          <p:cNvSpPr txBox="1"/>
          <p:nvPr/>
        </p:nvSpPr>
        <p:spPr>
          <a:xfrm>
            <a:off x="247812" y="1278914"/>
            <a:ext cx="1695987" cy="5078313"/>
          </a:xfrm>
          <a:prstGeom prst="rect">
            <a:avLst/>
          </a:prstGeom>
          <a:noFill/>
        </p:spPr>
        <p:txBody>
          <a:bodyPr wrap="square" rtlCol="0">
            <a:spAutoFit/>
          </a:bodyPr>
          <a:lstStyle/>
          <a:p>
            <a:r>
              <a:rPr lang="en-US" sz="1600" dirty="0"/>
              <a:t>Dept. of State </a:t>
            </a:r>
            <a:r>
              <a:rPr lang="en-US" sz="1600" dirty="0" smtClean="0"/>
              <a:t>Presentation</a:t>
            </a:r>
            <a:endParaRPr lang="en-US" sz="1600" b="1" dirty="0" smtClean="0">
              <a:solidFill>
                <a:schemeClr val="accent1">
                  <a:lumMod val="75000"/>
                </a:schemeClr>
              </a:solidFill>
            </a:endParaRPr>
          </a:p>
          <a:p>
            <a:endParaRPr lang="en-US" sz="2000" b="1" dirty="0" smtClean="0">
              <a:solidFill>
                <a:schemeClr val="accent1">
                  <a:lumMod val="75000"/>
                </a:schemeClr>
              </a:solidFill>
            </a:endParaRPr>
          </a:p>
          <a:p>
            <a:r>
              <a:rPr lang="en-US" sz="1600" dirty="0" smtClean="0"/>
              <a:t>Leasing Reminders</a:t>
            </a:r>
          </a:p>
          <a:p>
            <a:endParaRPr lang="en-US" sz="1600" dirty="0" smtClean="0"/>
          </a:p>
          <a:p>
            <a:r>
              <a:rPr lang="en-US" sz="1600" dirty="0" smtClean="0"/>
              <a:t>REDM Reorganization</a:t>
            </a:r>
            <a:endParaRPr lang="en-US" sz="1600" dirty="0"/>
          </a:p>
          <a:p>
            <a:endParaRPr lang="en-US" sz="1600" dirty="0" smtClean="0"/>
          </a:p>
          <a:p>
            <a:r>
              <a:rPr lang="en-US" sz="1600" dirty="0" smtClean="0"/>
              <a:t>TRIRIGA Update</a:t>
            </a:r>
          </a:p>
          <a:p>
            <a:endParaRPr lang="en-US" sz="1600" dirty="0"/>
          </a:p>
          <a:p>
            <a:r>
              <a:rPr lang="en-US" sz="1600" dirty="0" smtClean="0"/>
              <a:t>SOWs and Engagement Checklists</a:t>
            </a:r>
          </a:p>
          <a:p>
            <a:endParaRPr lang="en-US" sz="1600" dirty="0"/>
          </a:p>
          <a:p>
            <a:r>
              <a:rPr lang="en-US" sz="1600" b="1" dirty="0" smtClean="0">
                <a:solidFill>
                  <a:srgbClr val="507C96"/>
                </a:solidFill>
              </a:rPr>
              <a:t>Annual Data Gathering Update</a:t>
            </a:r>
          </a:p>
          <a:p>
            <a:endParaRPr lang="en-US" sz="1600" dirty="0"/>
          </a:p>
          <a:p>
            <a:r>
              <a:rPr lang="en-US" sz="1600" dirty="0" smtClean="0"/>
              <a:t>CBRE Presentation </a:t>
            </a:r>
            <a:endParaRPr lang="en-US" sz="1600" dirty="0"/>
          </a:p>
        </p:txBody>
      </p:sp>
    </p:spTree>
    <p:extLst>
      <p:ext uri="{BB962C8B-B14F-4D97-AF65-F5344CB8AC3E}">
        <p14:creationId xmlns:p14="http://schemas.microsoft.com/office/powerpoint/2010/main" val="41007688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127E8A8-A1AC-3744-8503-C3C2F1EEADF2}" type="slidenum">
              <a:rPr lang="en-US" smtClean="0"/>
              <a:t>23</a:t>
            </a:fld>
            <a:endParaRPr lang="en-US"/>
          </a:p>
        </p:txBody>
      </p:sp>
      <p:sp>
        <p:nvSpPr>
          <p:cNvPr id="3" name="Content Placeholder 2"/>
          <p:cNvSpPr>
            <a:spLocks noGrp="1"/>
          </p:cNvSpPr>
          <p:nvPr>
            <p:ph sz="quarter" idx="13"/>
          </p:nvPr>
        </p:nvSpPr>
        <p:spPr/>
        <p:txBody>
          <a:bodyPr>
            <a:noAutofit/>
          </a:bodyPr>
          <a:lstStyle/>
          <a:p>
            <a:pPr marL="0" indent="0" algn="ctr">
              <a:buNone/>
            </a:pPr>
            <a:r>
              <a:rPr lang="en-US" sz="1600" b="1" dirty="0" smtClean="0"/>
              <a:t>Agency </a:t>
            </a:r>
            <a:r>
              <a:rPr lang="en-US" sz="1600" b="1" dirty="0"/>
              <a:t>Owned and Leased Portfolio Management Plan Template</a:t>
            </a:r>
            <a:endParaRPr lang="en-US" sz="1600" dirty="0"/>
          </a:p>
          <a:p>
            <a:pPr marL="0" indent="0" algn="ctr">
              <a:buNone/>
            </a:pPr>
            <a:r>
              <a:rPr lang="en-US" sz="1600" b="1" dirty="0"/>
              <a:t>(Business Case Analysis</a:t>
            </a:r>
            <a:r>
              <a:rPr lang="en-US" sz="1600" b="1" dirty="0" smtClean="0"/>
              <a:t>)</a:t>
            </a:r>
          </a:p>
          <a:p>
            <a:pPr marL="0" indent="0" algn="ctr">
              <a:buNone/>
            </a:pPr>
            <a:endParaRPr lang="en-US" sz="1600" b="1" dirty="0" smtClean="0"/>
          </a:p>
          <a:p>
            <a:pPr marL="400050" lvl="0" indent="-400050">
              <a:lnSpc>
                <a:spcPct val="170000"/>
              </a:lnSpc>
              <a:buAutoNum type="romanUcPeriod" startAt="2"/>
            </a:pPr>
            <a:r>
              <a:rPr lang="en-US" sz="1800" b="1" dirty="0" smtClean="0"/>
              <a:t>Future </a:t>
            </a:r>
            <a:r>
              <a:rPr lang="en-US" sz="1800" b="1" dirty="0"/>
              <a:t>Environment &amp; Anticipated </a:t>
            </a:r>
            <a:r>
              <a:rPr lang="en-US" sz="1800" b="1" dirty="0" smtClean="0"/>
              <a:t>Needs</a:t>
            </a:r>
            <a:endParaRPr lang="en-US" sz="1800" dirty="0"/>
          </a:p>
          <a:p>
            <a:pPr lvl="0">
              <a:lnSpc>
                <a:spcPct val="170000"/>
              </a:lnSpc>
              <a:buFont typeface="Wingdings" panose="05000000000000000000" pitchFamily="2" charset="2"/>
              <a:buChar char="ü"/>
            </a:pPr>
            <a:r>
              <a:rPr lang="en-US" sz="1800" dirty="0" smtClean="0"/>
              <a:t>Describe </a:t>
            </a:r>
            <a:r>
              <a:rPr lang="en-US" sz="1800" dirty="0"/>
              <a:t>agency leased space goals and strategies (as they support strategies in the agency’s Long Range Program Plan);</a:t>
            </a:r>
          </a:p>
          <a:p>
            <a:pPr>
              <a:lnSpc>
                <a:spcPct val="170000"/>
              </a:lnSpc>
              <a:buFont typeface="Wingdings" panose="05000000000000000000" pitchFamily="2" charset="2"/>
              <a:buChar char="ü"/>
            </a:pPr>
            <a:r>
              <a:rPr lang="en-US" sz="1800" dirty="0"/>
              <a:t> </a:t>
            </a:r>
            <a:r>
              <a:rPr lang="en-US" sz="1800" dirty="0" smtClean="0"/>
              <a:t>Give </a:t>
            </a:r>
            <a:r>
              <a:rPr lang="en-US" sz="1800" dirty="0"/>
              <a:t>a general description of any known workforce changes affecting the agency’s delivery of services (such as legislative/budget changes, teleworking or alternative workplace programs, etc.); </a:t>
            </a:r>
          </a:p>
          <a:p>
            <a:pPr>
              <a:lnSpc>
                <a:spcPct val="170000"/>
              </a:lnSpc>
              <a:buFont typeface="Wingdings" panose="05000000000000000000" pitchFamily="2" charset="2"/>
              <a:buChar char="ü"/>
            </a:pPr>
            <a:r>
              <a:rPr lang="en-US" sz="1800" dirty="0"/>
              <a:t> </a:t>
            </a:r>
            <a:r>
              <a:rPr lang="en-US" sz="1800" dirty="0" smtClean="0"/>
              <a:t>Identify </a:t>
            </a:r>
            <a:r>
              <a:rPr lang="en-US" sz="1800" dirty="0"/>
              <a:t>potential changes in client and/or business needs (changes in agency’s service delivery models, client services or client traffic impacting space needs).</a:t>
            </a:r>
          </a:p>
          <a:p>
            <a:pPr>
              <a:lnSpc>
                <a:spcPct val="170000"/>
              </a:lnSpc>
            </a:pPr>
            <a:endParaRPr lang="en-US" sz="1400" dirty="0"/>
          </a:p>
        </p:txBody>
      </p:sp>
      <p:sp>
        <p:nvSpPr>
          <p:cNvPr id="5" name="TextBox 4"/>
          <p:cNvSpPr txBox="1"/>
          <p:nvPr/>
        </p:nvSpPr>
        <p:spPr>
          <a:xfrm>
            <a:off x="247812" y="1278914"/>
            <a:ext cx="1695987" cy="5078313"/>
          </a:xfrm>
          <a:prstGeom prst="rect">
            <a:avLst/>
          </a:prstGeom>
          <a:noFill/>
        </p:spPr>
        <p:txBody>
          <a:bodyPr wrap="square" rtlCol="0">
            <a:spAutoFit/>
          </a:bodyPr>
          <a:lstStyle/>
          <a:p>
            <a:r>
              <a:rPr lang="en-US" sz="1600" dirty="0"/>
              <a:t>Dept. of State </a:t>
            </a:r>
            <a:r>
              <a:rPr lang="en-US" sz="1600" dirty="0" smtClean="0"/>
              <a:t>Presentation</a:t>
            </a:r>
            <a:endParaRPr lang="en-US" sz="1600" b="1" dirty="0" smtClean="0">
              <a:solidFill>
                <a:schemeClr val="accent1">
                  <a:lumMod val="75000"/>
                </a:schemeClr>
              </a:solidFill>
            </a:endParaRPr>
          </a:p>
          <a:p>
            <a:endParaRPr lang="en-US" sz="2000" b="1" dirty="0" smtClean="0">
              <a:solidFill>
                <a:schemeClr val="accent1">
                  <a:lumMod val="75000"/>
                </a:schemeClr>
              </a:solidFill>
            </a:endParaRPr>
          </a:p>
          <a:p>
            <a:r>
              <a:rPr lang="en-US" sz="1600" dirty="0" smtClean="0"/>
              <a:t>Leasing Reminders</a:t>
            </a:r>
          </a:p>
          <a:p>
            <a:endParaRPr lang="en-US" sz="1600" dirty="0" smtClean="0"/>
          </a:p>
          <a:p>
            <a:r>
              <a:rPr lang="en-US" sz="1600" dirty="0" smtClean="0"/>
              <a:t>REDM Reorganization</a:t>
            </a:r>
            <a:endParaRPr lang="en-US" sz="1600" dirty="0"/>
          </a:p>
          <a:p>
            <a:endParaRPr lang="en-US" sz="1600" dirty="0" smtClean="0"/>
          </a:p>
          <a:p>
            <a:r>
              <a:rPr lang="en-US" sz="1600" dirty="0" smtClean="0"/>
              <a:t>TRIRIGA Update</a:t>
            </a:r>
          </a:p>
          <a:p>
            <a:endParaRPr lang="en-US" sz="1600" dirty="0"/>
          </a:p>
          <a:p>
            <a:r>
              <a:rPr lang="en-US" sz="1600" dirty="0" smtClean="0"/>
              <a:t>SOWs and Engagement Checklists</a:t>
            </a:r>
          </a:p>
          <a:p>
            <a:endParaRPr lang="en-US" sz="1600" dirty="0"/>
          </a:p>
          <a:p>
            <a:r>
              <a:rPr lang="en-US" sz="1600" b="1" dirty="0" smtClean="0">
                <a:solidFill>
                  <a:srgbClr val="507C96"/>
                </a:solidFill>
              </a:rPr>
              <a:t>Annual Data Gathering Update</a:t>
            </a:r>
          </a:p>
          <a:p>
            <a:endParaRPr lang="en-US" sz="1600" dirty="0"/>
          </a:p>
          <a:p>
            <a:r>
              <a:rPr lang="en-US" sz="1600" dirty="0" smtClean="0"/>
              <a:t>CBRE Presentation </a:t>
            </a:r>
            <a:endParaRPr lang="en-US" sz="1600" dirty="0"/>
          </a:p>
        </p:txBody>
      </p:sp>
    </p:spTree>
    <p:extLst>
      <p:ext uri="{BB962C8B-B14F-4D97-AF65-F5344CB8AC3E}">
        <p14:creationId xmlns:p14="http://schemas.microsoft.com/office/powerpoint/2010/main" val="3814036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127E8A8-A1AC-3744-8503-C3C2F1EEADF2}" type="slidenum">
              <a:rPr lang="en-US" smtClean="0"/>
              <a:t>24</a:t>
            </a:fld>
            <a:endParaRPr lang="en-US"/>
          </a:p>
        </p:txBody>
      </p:sp>
      <p:sp>
        <p:nvSpPr>
          <p:cNvPr id="3" name="Content Placeholder 2"/>
          <p:cNvSpPr>
            <a:spLocks noGrp="1"/>
          </p:cNvSpPr>
          <p:nvPr>
            <p:ph sz="quarter" idx="13"/>
          </p:nvPr>
        </p:nvSpPr>
        <p:spPr>
          <a:xfrm>
            <a:off x="2438400" y="800100"/>
            <a:ext cx="6400800" cy="5556250"/>
          </a:xfrm>
        </p:spPr>
        <p:txBody>
          <a:bodyPr>
            <a:normAutofit fontScale="25000" lnSpcReduction="20000"/>
          </a:bodyPr>
          <a:lstStyle/>
          <a:p>
            <a:pPr marL="0" indent="0" algn="ctr">
              <a:buNone/>
            </a:pPr>
            <a:r>
              <a:rPr lang="en-US" sz="5600" b="1" dirty="0" smtClean="0"/>
              <a:t>Agency </a:t>
            </a:r>
            <a:r>
              <a:rPr lang="en-US" sz="5600" b="1" dirty="0"/>
              <a:t>Owned and Leased Portfolio Management Plan Template</a:t>
            </a:r>
            <a:endParaRPr lang="en-US" sz="5600" dirty="0"/>
          </a:p>
          <a:p>
            <a:pPr marL="0" indent="0" algn="ctr">
              <a:buNone/>
            </a:pPr>
            <a:r>
              <a:rPr lang="en-US" sz="5600" b="1" dirty="0"/>
              <a:t>(Business Case Analysis)</a:t>
            </a:r>
          </a:p>
          <a:p>
            <a:pPr marL="0" indent="0" algn="ctr">
              <a:buNone/>
            </a:pPr>
            <a:endParaRPr lang="en-US" sz="5600" dirty="0"/>
          </a:p>
          <a:p>
            <a:pPr marL="0" lvl="0" indent="0">
              <a:buNone/>
            </a:pPr>
            <a:r>
              <a:rPr lang="en-US" sz="5600" b="1" dirty="0" smtClean="0"/>
              <a:t>III.	Co-Location </a:t>
            </a:r>
            <a:r>
              <a:rPr lang="en-US" sz="5600" b="1" dirty="0"/>
              <a:t>Recommendations/Cost-Benefit Analysis/Telework </a:t>
            </a:r>
            <a:r>
              <a:rPr lang="en-US" sz="5600" b="1" dirty="0" smtClean="0"/>
              <a:t>Program</a:t>
            </a:r>
          </a:p>
          <a:p>
            <a:pPr marL="0" lvl="0" indent="0">
              <a:buNone/>
            </a:pPr>
            <a:endParaRPr lang="en-US" sz="5600" dirty="0" smtClean="0"/>
          </a:p>
          <a:p>
            <a:pPr lvl="1">
              <a:lnSpc>
                <a:spcPct val="170000"/>
              </a:lnSpc>
              <a:buFont typeface="Arial" panose="020B0604020202020204" pitchFamily="34" charset="0"/>
              <a:buChar char="•"/>
            </a:pPr>
            <a:r>
              <a:rPr lang="en-US" sz="5600" dirty="0" smtClean="0"/>
              <a:t>Agency </a:t>
            </a:r>
            <a:r>
              <a:rPr lang="en-US" sz="5600" dirty="0"/>
              <a:t>leases identified as co-location or consolidation candidates are as indicated in Column AD of the Agency Lease Inventory Overview Spreadsheet</a:t>
            </a:r>
            <a:r>
              <a:rPr lang="en-US" sz="5600" dirty="0" smtClean="0"/>
              <a:t>.</a:t>
            </a:r>
            <a:r>
              <a:rPr lang="en-US" sz="5600" dirty="0"/>
              <a:t> </a:t>
            </a:r>
            <a:endParaRPr lang="en-US" sz="5600" dirty="0" smtClean="0"/>
          </a:p>
          <a:p>
            <a:pPr lvl="1">
              <a:lnSpc>
                <a:spcPct val="170000"/>
              </a:lnSpc>
              <a:buFont typeface="Arial" panose="020B0604020202020204" pitchFamily="34" charset="0"/>
              <a:buChar char="•"/>
            </a:pPr>
            <a:r>
              <a:rPr lang="en-US" sz="5600" dirty="0" smtClean="0"/>
              <a:t>The agency has conducted a cost benefit analysis in relation to leases identified as co-location or consolidation candidates in Column AD of the Agency Lease Inventory Overview Spreadsheet and the estimated cost savings associated therewith are shown in Column AF.</a:t>
            </a:r>
          </a:p>
          <a:p>
            <a:pPr lvl="1">
              <a:lnSpc>
                <a:spcPct val="170000"/>
              </a:lnSpc>
              <a:buFont typeface="Arial" panose="020B0604020202020204" pitchFamily="34" charset="0"/>
              <a:buChar char="•"/>
            </a:pPr>
            <a:r>
              <a:rPr lang="en-US" sz="5600" dirty="0" smtClean="0"/>
              <a:t>This </a:t>
            </a:r>
            <a:r>
              <a:rPr lang="en-US" sz="5600" dirty="0"/>
              <a:t>section should </a:t>
            </a:r>
            <a:r>
              <a:rPr lang="en-US" sz="5600" dirty="0" smtClean="0"/>
              <a:t>also include an </a:t>
            </a:r>
            <a:r>
              <a:rPr lang="en-US" sz="5600" dirty="0"/>
              <a:t>outline the agency’s telework program including the identification of the agency performance measures that support telework program analysis.</a:t>
            </a:r>
          </a:p>
          <a:p>
            <a:pPr marL="57150" indent="0">
              <a:lnSpc>
                <a:spcPct val="170000"/>
              </a:lnSpc>
              <a:buNone/>
            </a:pPr>
            <a:r>
              <a:rPr lang="en-US" sz="5600" dirty="0" smtClean="0"/>
              <a:t>DMS</a:t>
            </a:r>
            <a:r>
              <a:rPr lang="en-US" sz="5600" dirty="0"/>
              <a:t>’ Cost Benefit Analysis Template located here</a:t>
            </a:r>
            <a:r>
              <a:rPr lang="en-US" sz="5600" dirty="0" smtClean="0"/>
              <a:t>:</a:t>
            </a:r>
          </a:p>
          <a:p>
            <a:pPr marL="0" indent="0">
              <a:spcBef>
                <a:spcPts val="600"/>
              </a:spcBef>
              <a:buNone/>
            </a:pPr>
            <a:endParaRPr lang="en-US" sz="4800" dirty="0">
              <a:hlinkClick r:id="rId3"/>
            </a:endParaRPr>
          </a:p>
          <a:p>
            <a:pPr marL="400050" lvl="1" indent="0">
              <a:spcBef>
                <a:spcPts val="600"/>
              </a:spcBef>
              <a:buNone/>
            </a:pPr>
            <a:r>
              <a:rPr lang="en-US" sz="4400" u="sng" dirty="0" smtClean="0">
                <a:hlinkClick r:id="rId3"/>
              </a:rPr>
              <a:t>http</a:t>
            </a:r>
            <a:r>
              <a:rPr lang="en-US" sz="4400" u="sng" dirty="0">
                <a:hlinkClick r:id="rId3"/>
              </a:rPr>
              <a:t>://</a:t>
            </a:r>
            <a:r>
              <a:rPr lang="en-US" sz="4400" u="sng" dirty="0" smtClean="0">
                <a:hlinkClick r:id="rId3"/>
              </a:rPr>
              <a:t>www.dms.myflorida.com/content/download/85940/487095/version/1/file/County+Summary+and+Co-location+Cost-Benefit+Analysis+V2.xlsx</a:t>
            </a:r>
            <a:r>
              <a:rPr lang="en-US" sz="4400" dirty="0" smtClean="0"/>
              <a:t> </a:t>
            </a:r>
          </a:p>
        </p:txBody>
      </p:sp>
      <p:sp>
        <p:nvSpPr>
          <p:cNvPr id="5" name="TextBox 4"/>
          <p:cNvSpPr txBox="1"/>
          <p:nvPr/>
        </p:nvSpPr>
        <p:spPr>
          <a:xfrm>
            <a:off x="247812" y="1278914"/>
            <a:ext cx="1695987" cy="5078313"/>
          </a:xfrm>
          <a:prstGeom prst="rect">
            <a:avLst/>
          </a:prstGeom>
          <a:noFill/>
        </p:spPr>
        <p:txBody>
          <a:bodyPr wrap="square" rtlCol="0">
            <a:spAutoFit/>
          </a:bodyPr>
          <a:lstStyle/>
          <a:p>
            <a:r>
              <a:rPr lang="en-US" sz="1600" dirty="0"/>
              <a:t>Dept. of State </a:t>
            </a:r>
            <a:r>
              <a:rPr lang="en-US" sz="1600" dirty="0" smtClean="0"/>
              <a:t>Presentation</a:t>
            </a:r>
            <a:endParaRPr lang="en-US" sz="1600" b="1" dirty="0" smtClean="0">
              <a:solidFill>
                <a:schemeClr val="accent1">
                  <a:lumMod val="75000"/>
                </a:schemeClr>
              </a:solidFill>
            </a:endParaRPr>
          </a:p>
          <a:p>
            <a:endParaRPr lang="en-US" sz="2000" b="1" dirty="0" smtClean="0">
              <a:solidFill>
                <a:schemeClr val="accent1">
                  <a:lumMod val="75000"/>
                </a:schemeClr>
              </a:solidFill>
            </a:endParaRPr>
          </a:p>
          <a:p>
            <a:r>
              <a:rPr lang="en-US" sz="1600" dirty="0" smtClean="0"/>
              <a:t>Leasing Reminders</a:t>
            </a:r>
          </a:p>
          <a:p>
            <a:endParaRPr lang="en-US" sz="1600" dirty="0" smtClean="0"/>
          </a:p>
          <a:p>
            <a:r>
              <a:rPr lang="en-US" sz="1600" dirty="0" smtClean="0"/>
              <a:t>REDM Reorganization</a:t>
            </a:r>
            <a:endParaRPr lang="en-US" sz="1600" dirty="0"/>
          </a:p>
          <a:p>
            <a:endParaRPr lang="en-US" sz="1600" dirty="0" smtClean="0"/>
          </a:p>
          <a:p>
            <a:r>
              <a:rPr lang="en-US" sz="1600" dirty="0" smtClean="0"/>
              <a:t>TRIRIGA Update</a:t>
            </a:r>
          </a:p>
          <a:p>
            <a:endParaRPr lang="en-US" sz="1600" dirty="0"/>
          </a:p>
          <a:p>
            <a:r>
              <a:rPr lang="en-US" sz="1600" dirty="0" smtClean="0"/>
              <a:t>SOWs and Engagement Checklists</a:t>
            </a:r>
          </a:p>
          <a:p>
            <a:endParaRPr lang="en-US" sz="1600" dirty="0"/>
          </a:p>
          <a:p>
            <a:r>
              <a:rPr lang="en-US" sz="1600" b="1" dirty="0" smtClean="0">
                <a:solidFill>
                  <a:srgbClr val="507C96"/>
                </a:solidFill>
              </a:rPr>
              <a:t>Annual Data Gathering Update</a:t>
            </a:r>
          </a:p>
          <a:p>
            <a:endParaRPr lang="en-US" sz="1600" dirty="0"/>
          </a:p>
          <a:p>
            <a:r>
              <a:rPr lang="en-US" sz="1600" dirty="0" smtClean="0"/>
              <a:t>CBRE Presentation </a:t>
            </a:r>
            <a:endParaRPr lang="en-US" sz="1600" dirty="0"/>
          </a:p>
        </p:txBody>
      </p:sp>
    </p:spTree>
    <p:extLst>
      <p:ext uri="{BB962C8B-B14F-4D97-AF65-F5344CB8AC3E}">
        <p14:creationId xmlns:p14="http://schemas.microsoft.com/office/powerpoint/2010/main" val="39281518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127E8A8-A1AC-3744-8503-C3C2F1EEADF2}" type="slidenum">
              <a:rPr lang="en-US" smtClean="0"/>
              <a:t>25</a:t>
            </a:fld>
            <a:endParaRPr lang="en-US"/>
          </a:p>
        </p:txBody>
      </p:sp>
      <p:sp>
        <p:nvSpPr>
          <p:cNvPr id="3" name="Content Placeholder 2"/>
          <p:cNvSpPr>
            <a:spLocks noGrp="1"/>
          </p:cNvSpPr>
          <p:nvPr>
            <p:ph sz="quarter" idx="13"/>
          </p:nvPr>
        </p:nvSpPr>
        <p:spPr/>
        <p:txBody>
          <a:bodyPr>
            <a:normAutofit fontScale="32500" lnSpcReduction="20000"/>
          </a:bodyPr>
          <a:lstStyle/>
          <a:p>
            <a:pPr marL="0" indent="0" algn="ctr">
              <a:buNone/>
            </a:pPr>
            <a:r>
              <a:rPr lang="en-US" sz="5600" b="1" dirty="0" smtClean="0"/>
              <a:t>Agency </a:t>
            </a:r>
            <a:r>
              <a:rPr lang="en-US" sz="5600" b="1" dirty="0"/>
              <a:t>Owned and Leased Portfolio Management Plan Template</a:t>
            </a:r>
            <a:endParaRPr lang="en-US" sz="5600" dirty="0"/>
          </a:p>
          <a:p>
            <a:pPr marL="0" indent="0" algn="ctr">
              <a:buNone/>
            </a:pPr>
            <a:r>
              <a:rPr lang="en-US" sz="5600" b="1" dirty="0"/>
              <a:t>(Business Case Analysis)</a:t>
            </a:r>
          </a:p>
          <a:p>
            <a:pPr marL="0" indent="0" algn="ctr">
              <a:buNone/>
            </a:pPr>
            <a:endParaRPr lang="en-US" sz="5600" b="1" dirty="0"/>
          </a:p>
          <a:p>
            <a:pPr marL="400050" lvl="1" indent="0">
              <a:lnSpc>
                <a:spcPct val="170000"/>
              </a:lnSpc>
              <a:buNone/>
            </a:pPr>
            <a:endParaRPr lang="en-US" sz="5600" dirty="0" smtClean="0"/>
          </a:p>
          <a:p>
            <a:pPr marL="400050" lvl="1" indent="0">
              <a:lnSpc>
                <a:spcPct val="170000"/>
              </a:lnSpc>
              <a:buNone/>
            </a:pPr>
            <a:r>
              <a:rPr lang="en-US" sz="5600" dirty="0" smtClean="0"/>
              <a:t>In </a:t>
            </a:r>
            <a:r>
              <a:rPr lang="en-US" sz="5600" dirty="0"/>
              <a:t>calculating savings, the agency must consider anticipated changes in total space </a:t>
            </a:r>
            <a:r>
              <a:rPr lang="en-US" sz="5600" dirty="0" smtClean="0"/>
              <a:t> size</a:t>
            </a:r>
            <a:r>
              <a:rPr lang="en-US" sz="5600" dirty="0"/>
              <a:t>, rate changes, moving costs and impacts on operating costs (such as data and </a:t>
            </a:r>
            <a:r>
              <a:rPr lang="en-US" sz="5600" dirty="0" smtClean="0"/>
              <a:t>communications</a:t>
            </a:r>
            <a:r>
              <a:rPr lang="en-US" sz="5600" dirty="0"/>
              <a:t>, office equipment, security services, special equipment and </a:t>
            </a:r>
            <a:r>
              <a:rPr lang="en-US" sz="5600" dirty="0" smtClean="0"/>
              <a:t>other items </a:t>
            </a:r>
            <a:r>
              <a:rPr lang="en-US" sz="5600" dirty="0"/>
              <a:t>specific to the unit’s core business process). Agencies are not required to </a:t>
            </a:r>
            <a:r>
              <a:rPr lang="en-US" sz="5600" dirty="0" smtClean="0"/>
              <a:t>submit </a:t>
            </a:r>
            <a:r>
              <a:rPr lang="en-US" sz="5600" dirty="0"/>
              <a:t>their detailed calculations of potential savings in this regard, but should </a:t>
            </a:r>
            <a:r>
              <a:rPr lang="en-US" sz="5600" dirty="0" smtClean="0"/>
              <a:t>retain copies </a:t>
            </a:r>
            <a:r>
              <a:rPr lang="en-US" sz="5600" dirty="0"/>
              <a:t>for future reference.</a:t>
            </a:r>
          </a:p>
          <a:p>
            <a:pPr marL="0" indent="0">
              <a:lnSpc>
                <a:spcPct val="170000"/>
              </a:lnSpc>
              <a:buNone/>
            </a:pPr>
            <a:r>
              <a:rPr lang="en-US" sz="5600" dirty="0"/>
              <a:t> </a:t>
            </a:r>
          </a:p>
          <a:p>
            <a:endParaRPr lang="en-US" dirty="0"/>
          </a:p>
        </p:txBody>
      </p:sp>
      <p:sp>
        <p:nvSpPr>
          <p:cNvPr id="5" name="TextBox 4"/>
          <p:cNvSpPr txBox="1"/>
          <p:nvPr/>
        </p:nvSpPr>
        <p:spPr>
          <a:xfrm>
            <a:off x="247812" y="1278914"/>
            <a:ext cx="1695987" cy="5078313"/>
          </a:xfrm>
          <a:prstGeom prst="rect">
            <a:avLst/>
          </a:prstGeom>
          <a:noFill/>
        </p:spPr>
        <p:txBody>
          <a:bodyPr wrap="square" rtlCol="0">
            <a:spAutoFit/>
          </a:bodyPr>
          <a:lstStyle/>
          <a:p>
            <a:r>
              <a:rPr lang="en-US" sz="1600" dirty="0"/>
              <a:t>Dept. of State </a:t>
            </a:r>
            <a:r>
              <a:rPr lang="en-US" sz="1600" dirty="0" smtClean="0"/>
              <a:t>Presentation</a:t>
            </a:r>
            <a:endParaRPr lang="en-US" sz="1600" b="1" dirty="0" smtClean="0">
              <a:solidFill>
                <a:schemeClr val="accent1">
                  <a:lumMod val="75000"/>
                </a:schemeClr>
              </a:solidFill>
            </a:endParaRPr>
          </a:p>
          <a:p>
            <a:endParaRPr lang="en-US" sz="2000" b="1" dirty="0" smtClean="0">
              <a:solidFill>
                <a:schemeClr val="accent1">
                  <a:lumMod val="75000"/>
                </a:schemeClr>
              </a:solidFill>
            </a:endParaRPr>
          </a:p>
          <a:p>
            <a:r>
              <a:rPr lang="en-US" sz="1600" dirty="0" smtClean="0"/>
              <a:t>Leasing Reminders</a:t>
            </a:r>
          </a:p>
          <a:p>
            <a:endParaRPr lang="en-US" sz="1600" dirty="0" smtClean="0"/>
          </a:p>
          <a:p>
            <a:r>
              <a:rPr lang="en-US" sz="1600" dirty="0" smtClean="0"/>
              <a:t>REDM Reorganization</a:t>
            </a:r>
            <a:endParaRPr lang="en-US" sz="1600" dirty="0"/>
          </a:p>
          <a:p>
            <a:endParaRPr lang="en-US" sz="1600" dirty="0" smtClean="0"/>
          </a:p>
          <a:p>
            <a:r>
              <a:rPr lang="en-US" sz="1600" dirty="0" smtClean="0"/>
              <a:t>TRIRIGA Update</a:t>
            </a:r>
          </a:p>
          <a:p>
            <a:endParaRPr lang="en-US" sz="1600" dirty="0"/>
          </a:p>
          <a:p>
            <a:r>
              <a:rPr lang="en-US" sz="1600" dirty="0" smtClean="0"/>
              <a:t>SOWs and Engagement Checklists</a:t>
            </a:r>
          </a:p>
          <a:p>
            <a:endParaRPr lang="en-US" sz="1600" dirty="0"/>
          </a:p>
          <a:p>
            <a:r>
              <a:rPr lang="en-US" sz="1600" b="1" dirty="0" smtClean="0">
                <a:solidFill>
                  <a:srgbClr val="507C96"/>
                </a:solidFill>
              </a:rPr>
              <a:t>Annual Data Gathering Update</a:t>
            </a:r>
          </a:p>
          <a:p>
            <a:endParaRPr lang="en-US" sz="1600" dirty="0"/>
          </a:p>
          <a:p>
            <a:r>
              <a:rPr lang="en-US" sz="1600" dirty="0" smtClean="0"/>
              <a:t>CBRE Presentation </a:t>
            </a:r>
            <a:endParaRPr lang="en-US" sz="1600" dirty="0"/>
          </a:p>
        </p:txBody>
      </p:sp>
    </p:spTree>
    <p:extLst>
      <p:ext uri="{BB962C8B-B14F-4D97-AF65-F5344CB8AC3E}">
        <p14:creationId xmlns:p14="http://schemas.microsoft.com/office/powerpoint/2010/main" val="37827350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593975" y="18669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Box 5"/>
          <p:cNvSpPr txBox="1"/>
          <p:nvPr/>
        </p:nvSpPr>
        <p:spPr>
          <a:xfrm>
            <a:off x="2596515" y="478971"/>
            <a:ext cx="6090285" cy="400110"/>
          </a:xfrm>
          <a:prstGeom prst="rect">
            <a:avLst/>
          </a:prstGeom>
          <a:noFill/>
        </p:spPr>
        <p:txBody>
          <a:bodyPr wrap="square" rtlCol="0">
            <a:spAutoFit/>
          </a:bodyPr>
          <a:lstStyle/>
          <a:p>
            <a:pPr algn="ctr"/>
            <a:r>
              <a:rPr lang="en-US" sz="2000" b="1" dirty="0" smtClean="0"/>
              <a:t>FL-SOLARIS </a:t>
            </a:r>
            <a:r>
              <a:rPr lang="en-US" sz="2000" b="1" dirty="0" err="1" smtClean="0"/>
              <a:t>PeopleFirst</a:t>
            </a:r>
            <a:r>
              <a:rPr lang="en-US" sz="2000" b="1" dirty="0" smtClean="0"/>
              <a:t> Indicator</a:t>
            </a:r>
            <a:endParaRPr lang="en-US" sz="2000" b="1" dirty="0"/>
          </a:p>
        </p:txBody>
      </p:sp>
      <p:sp>
        <p:nvSpPr>
          <p:cNvPr id="2" name="Slide Number Placeholder 1"/>
          <p:cNvSpPr>
            <a:spLocks noGrp="1"/>
          </p:cNvSpPr>
          <p:nvPr>
            <p:ph type="sldNum" sz="quarter" idx="12"/>
          </p:nvPr>
        </p:nvSpPr>
        <p:spPr/>
        <p:txBody>
          <a:bodyPr/>
          <a:lstStyle/>
          <a:p>
            <a:fld id="{5127E8A8-A1AC-3744-8503-C3C2F1EEADF2}" type="slidenum">
              <a:rPr lang="en-US" smtClean="0"/>
              <a:t>26</a:t>
            </a:fld>
            <a:endParaRPr lang="en-US"/>
          </a:p>
        </p:txBody>
      </p:sp>
      <p:pic>
        <p:nvPicPr>
          <p:cNvPr id="8" name="Content Placeholder 7" descr="Screen Clipping"/>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286000" y="1030055"/>
            <a:ext cx="6400800" cy="1673690"/>
          </a:xfrm>
        </p:spPr>
      </p:pic>
      <p:sp>
        <p:nvSpPr>
          <p:cNvPr id="7" name="TextBox 6"/>
          <p:cNvSpPr txBox="1"/>
          <p:nvPr/>
        </p:nvSpPr>
        <p:spPr>
          <a:xfrm>
            <a:off x="2286000" y="2935953"/>
            <a:ext cx="5922228" cy="3139321"/>
          </a:xfrm>
          <a:prstGeom prst="rect">
            <a:avLst/>
          </a:prstGeom>
          <a:noFill/>
        </p:spPr>
        <p:txBody>
          <a:bodyPr wrap="square" rtlCol="0">
            <a:spAutoFit/>
          </a:bodyPr>
          <a:lstStyle/>
          <a:p>
            <a:r>
              <a:rPr lang="en-US" dirty="0" smtClean="0"/>
              <a:t>In the next several months </a:t>
            </a:r>
            <a:r>
              <a:rPr lang="en-US" dirty="0" err="1" smtClean="0"/>
              <a:t>PeopleFirst</a:t>
            </a:r>
            <a:r>
              <a:rPr lang="en-US" dirty="0" smtClean="0"/>
              <a:t> will begin receiving building location/lease location data  from FL-SOLARIS.</a:t>
            </a:r>
          </a:p>
          <a:p>
            <a:endParaRPr lang="en-US" dirty="0"/>
          </a:p>
          <a:p>
            <a:r>
              <a:rPr lang="en-US" dirty="0"/>
              <a:t>Agencies are required to indicate in FL-SOLARIS if an agency owned building houses staff. </a:t>
            </a:r>
          </a:p>
          <a:p>
            <a:endParaRPr lang="en-US" dirty="0"/>
          </a:p>
          <a:p>
            <a:r>
              <a:rPr lang="en-US" dirty="0" smtClean="0"/>
              <a:t>Agency personnel offices will then identify which building each FTE is assigned to as their official headquarters location. </a:t>
            </a:r>
          </a:p>
          <a:p>
            <a:endParaRPr lang="en-US" dirty="0"/>
          </a:p>
          <a:p>
            <a:r>
              <a:rPr lang="en-US" dirty="0" smtClean="0"/>
              <a:t>Information will be used for occupancy management, disaster management and emergency preparedness. </a:t>
            </a:r>
            <a:endParaRPr lang="en-US" dirty="0"/>
          </a:p>
        </p:txBody>
      </p:sp>
      <p:sp>
        <p:nvSpPr>
          <p:cNvPr id="10" name="TextBox 9"/>
          <p:cNvSpPr txBox="1"/>
          <p:nvPr/>
        </p:nvSpPr>
        <p:spPr>
          <a:xfrm>
            <a:off x="247812" y="1278914"/>
            <a:ext cx="1695987" cy="5078313"/>
          </a:xfrm>
          <a:prstGeom prst="rect">
            <a:avLst/>
          </a:prstGeom>
          <a:noFill/>
        </p:spPr>
        <p:txBody>
          <a:bodyPr wrap="square" rtlCol="0">
            <a:spAutoFit/>
          </a:bodyPr>
          <a:lstStyle/>
          <a:p>
            <a:r>
              <a:rPr lang="en-US" sz="1600" dirty="0"/>
              <a:t>Dept. of State </a:t>
            </a:r>
            <a:r>
              <a:rPr lang="en-US" sz="1600" dirty="0" smtClean="0"/>
              <a:t>Presentation</a:t>
            </a:r>
            <a:endParaRPr lang="en-US" sz="1600" b="1" dirty="0" smtClean="0">
              <a:solidFill>
                <a:schemeClr val="accent1">
                  <a:lumMod val="75000"/>
                </a:schemeClr>
              </a:solidFill>
            </a:endParaRPr>
          </a:p>
          <a:p>
            <a:endParaRPr lang="en-US" sz="2000" b="1" dirty="0" smtClean="0">
              <a:solidFill>
                <a:schemeClr val="accent1">
                  <a:lumMod val="75000"/>
                </a:schemeClr>
              </a:solidFill>
            </a:endParaRPr>
          </a:p>
          <a:p>
            <a:r>
              <a:rPr lang="en-US" sz="1600" dirty="0" smtClean="0"/>
              <a:t>Leasing Reminders</a:t>
            </a:r>
          </a:p>
          <a:p>
            <a:endParaRPr lang="en-US" sz="1600" dirty="0" smtClean="0"/>
          </a:p>
          <a:p>
            <a:r>
              <a:rPr lang="en-US" sz="1600" dirty="0" smtClean="0"/>
              <a:t>REDM Reorganization</a:t>
            </a:r>
            <a:endParaRPr lang="en-US" sz="1600" dirty="0"/>
          </a:p>
          <a:p>
            <a:endParaRPr lang="en-US" sz="1600" dirty="0" smtClean="0"/>
          </a:p>
          <a:p>
            <a:r>
              <a:rPr lang="en-US" sz="1600" dirty="0" smtClean="0"/>
              <a:t>TRIRIGA Update</a:t>
            </a:r>
          </a:p>
          <a:p>
            <a:endParaRPr lang="en-US" sz="1600" dirty="0"/>
          </a:p>
          <a:p>
            <a:r>
              <a:rPr lang="en-US" sz="1600" dirty="0" smtClean="0"/>
              <a:t>SOWs and Engagement Checklists</a:t>
            </a:r>
          </a:p>
          <a:p>
            <a:endParaRPr lang="en-US" sz="1600" dirty="0"/>
          </a:p>
          <a:p>
            <a:r>
              <a:rPr lang="en-US" sz="1600" b="1" dirty="0" smtClean="0">
                <a:solidFill>
                  <a:srgbClr val="507C96"/>
                </a:solidFill>
              </a:rPr>
              <a:t>Annual Data Gathering Update</a:t>
            </a:r>
          </a:p>
          <a:p>
            <a:endParaRPr lang="en-US" sz="1600" dirty="0"/>
          </a:p>
          <a:p>
            <a:r>
              <a:rPr lang="en-US" sz="1600" dirty="0" smtClean="0"/>
              <a:t>CBRE Presentation </a:t>
            </a:r>
            <a:endParaRPr lang="en-US" sz="1600" dirty="0"/>
          </a:p>
        </p:txBody>
      </p:sp>
    </p:spTree>
    <p:extLst>
      <p:ext uri="{BB962C8B-B14F-4D97-AF65-F5344CB8AC3E}">
        <p14:creationId xmlns:p14="http://schemas.microsoft.com/office/powerpoint/2010/main" val="264662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70000" lnSpcReduction="20000"/>
          </a:bodyPr>
          <a:lstStyle/>
          <a:p>
            <a:pPr marL="0" indent="0" algn="ctr">
              <a:buNone/>
            </a:pPr>
            <a:r>
              <a:rPr lang="en-US" b="1" dirty="0" smtClean="0"/>
              <a:t>Annual Data Gathering Tracking</a:t>
            </a:r>
            <a:endParaRPr lang="en-US" b="1" dirty="0"/>
          </a:p>
          <a:p>
            <a:pPr marL="0" indent="0" algn="ctr">
              <a:buNone/>
            </a:pPr>
            <a:endParaRPr lang="en-US" b="1" dirty="0"/>
          </a:p>
          <a:p>
            <a:pPr marL="0" indent="0">
              <a:buNone/>
            </a:pPr>
            <a:r>
              <a:rPr lang="en-US" dirty="0" smtClean="0"/>
              <a:t>DMS will track and monitor agencies compliance and completion of:</a:t>
            </a:r>
          </a:p>
          <a:p>
            <a:pPr marL="0" indent="0">
              <a:buNone/>
            </a:pPr>
            <a:endParaRPr lang="en-US" dirty="0"/>
          </a:p>
          <a:p>
            <a:r>
              <a:rPr lang="en-US" dirty="0" smtClean="0"/>
              <a:t>Agency Owned and Leased Portfolio Management Plan (Business Case Analysis)</a:t>
            </a:r>
          </a:p>
          <a:p>
            <a:r>
              <a:rPr lang="en-US" dirty="0" smtClean="0"/>
              <a:t>FL-SOLARIS updates</a:t>
            </a:r>
          </a:p>
          <a:p>
            <a:r>
              <a:rPr lang="en-US" dirty="0" smtClean="0"/>
              <a:t>FL-SOLARIS FTE </a:t>
            </a:r>
            <a:r>
              <a:rPr lang="en-US" dirty="0" err="1" smtClean="0"/>
              <a:t>PeopleFirst</a:t>
            </a:r>
            <a:r>
              <a:rPr lang="en-US" dirty="0" smtClean="0"/>
              <a:t> indicator </a:t>
            </a:r>
          </a:p>
          <a:p>
            <a:pPr marL="0" indent="0">
              <a:buNone/>
            </a:pPr>
            <a:endParaRPr lang="en-US" dirty="0"/>
          </a:p>
          <a:p>
            <a:pPr marL="0" indent="0">
              <a:buNone/>
            </a:pPr>
            <a:r>
              <a:rPr lang="en-US" dirty="0"/>
              <a:t>Incomplete business case documentation will be returned to the agencies to correct.</a:t>
            </a:r>
          </a:p>
          <a:p>
            <a:endParaRPr lang="en-US" sz="2800" b="1" dirty="0"/>
          </a:p>
          <a:p>
            <a:pPr marL="0" indent="0">
              <a:buNone/>
            </a:pPr>
            <a:r>
              <a:rPr lang="en-US" sz="2800" dirty="0"/>
              <a:t>Not submitting completed business case analysis will result in denial of approval of pending lease actions.</a:t>
            </a:r>
          </a:p>
          <a:p>
            <a:pPr marL="0" indent="0">
              <a:buNone/>
            </a:pPr>
            <a:r>
              <a:rPr lang="en-US" dirty="0"/>
              <a:t> </a:t>
            </a:r>
          </a:p>
          <a:p>
            <a:endParaRPr lang="en-US" dirty="0"/>
          </a:p>
        </p:txBody>
      </p:sp>
      <p:sp>
        <p:nvSpPr>
          <p:cNvPr id="4" name="TextBox 3"/>
          <p:cNvSpPr txBox="1"/>
          <p:nvPr/>
        </p:nvSpPr>
        <p:spPr>
          <a:xfrm>
            <a:off x="247812" y="1278914"/>
            <a:ext cx="1695987" cy="5078313"/>
          </a:xfrm>
          <a:prstGeom prst="rect">
            <a:avLst/>
          </a:prstGeom>
          <a:noFill/>
        </p:spPr>
        <p:txBody>
          <a:bodyPr wrap="square" rtlCol="0">
            <a:spAutoFit/>
          </a:bodyPr>
          <a:lstStyle/>
          <a:p>
            <a:r>
              <a:rPr lang="en-US" sz="1600" dirty="0"/>
              <a:t>Dept. of State </a:t>
            </a:r>
            <a:r>
              <a:rPr lang="en-US" sz="1600" dirty="0" smtClean="0"/>
              <a:t>Presentation</a:t>
            </a:r>
            <a:endParaRPr lang="en-US" sz="1600" b="1" dirty="0" smtClean="0">
              <a:solidFill>
                <a:schemeClr val="accent1">
                  <a:lumMod val="75000"/>
                </a:schemeClr>
              </a:solidFill>
            </a:endParaRPr>
          </a:p>
          <a:p>
            <a:endParaRPr lang="en-US" sz="2000" b="1" dirty="0" smtClean="0">
              <a:solidFill>
                <a:schemeClr val="accent1">
                  <a:lumMod val="75000"/>
                </a:schemeClr>
              </a:solidFill>
            </a:endParaRPr>
          </a:p>
          <a:p>
            <a:r>
              <a:rPr lang="en-US" sz="1600" dirty="0" smtClean="0"/>
              <a:t>Leasing Reminders</a:t>
            </a:r>
          </a:p>
          <a:p>
            <a:endParaRPr lang="en-US" sz="1600" dirty="0" smtClean="0"/>
          </a:p>
          <a:p>
            <a:r>
              <a:rPr lang="en-US" sz="1600" dirty="0" smtClean="0"/>
              <a:t>REDM Reorganization</a:t>
            </a:r>
            <a:endParaRPr lang="en-US" sz="1600" dirty="0"/>
          </a:p>
          <a:p>
            <a:endParaRPr lang="en-US" sz="1600" dirty="0" smtClean="0"/>
          </a:p>
          <a:p>
            <a:r>
              <a:rPr lang="en-US" sz="1600" dirty="0" smtClean="0"/>
              <a:t>TRIRIGA Update</a:t>
            </a:r>
          </a:p>
          <a:p>
            <a:endParaRPr lang="en-US" sz="1600" dirty="0"/>
          </a:p>
          <a:p>
            <a:r>
              <a:rPr lang="en-US" sz="1600" dirty="0" smtClean="0"/>
              <a:t>SOWs and Engagement Checklists</a:t>
            </a:r>
          </a:p>
          <a:p>
            <a:endParaRPr lang="en-US" sz="1600" dirty="0"/>
          </a:p>
          <a:p>
            <a:r>
              <a:rPr lang="en-US" sz="1600" b="1" dirty="0" smtClean="0">
                <a:solidFill>
                  <a:srgbClr val="507C96"/>
                </a:solidFill>
              </a:rPr>
              <a:t>Annual Data Gathering Update</a:t>
            </a:r>
          </a:p>
          <a:p>
            <a:endParaRPr lang="en-US" sz="1600" dirty="0"/>
          </a:p>
          <a:p>
            <a:r>
              <a:rPr lang="en-US" sz="1600" dirty="0" smtClean="0"/>
              <a:t>CBRE Presentation </a:t>
            </a:r>
            <a:endParaRPr lang="en-US" sz="1600" dirty="0"/>
          </a:p>
        </p:txBody>
      </p:sp>
    </p:spTree>
    <p:extLst>
      <p:ext uri="{BB962C8B-B14F-4D97-AF65-F5344CB8AC3E}">
        <p14:creationId xmlns:p14="http://schemas.microsoft.com/office/powerpoint/2010/main" val="2285860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0" indent="0" algn="ctr">
              <a:buNone/>
            </a:pPr>
            <a:r>
              <a:rPr lang="en-US" sz="4800" dirty="0" smtClean="0"/>
              <a:t>CBRE PRESENTATION</a:t>
            </a:r>
          </a:p>
          <a:p>
            <a:pPr marL="0" indent="0" algn="ctr">
              <a:buNone/>
            </a:pPr>
            <a:endParaRPr lang="en-US" sz="4800" dirty="0"/>
          </a:p>
          <a:p>
            <a:pPr marL="0" indent="0" algn="ctr">
              <a:buNone/>
            </a:pPr>
            <a:r>
              <a:rPr lang="en-US" sz="4800" dirty="0" smtClean="0"/>
              <a:t>CONSTRUCTION MANAGEMENT</a:t>
            </a:r>
            <a:r>
              <a:rPr lang="en-US" dirty="0"/>
              <a:t> </a:t>
            </a:r>
          </a:p>
          <a:p>
            <a:endParaRPr lang="en-US" dirty="0"/>
          </a:p>
        </p:txBody>
      </p:sp>
      <p:sp>
        <p:nvSpPr>
          <p:cNvPr id="4" name="TextBox 3"/>
          <p:cNvSpPr txBox="1"/>
          <p:nvPr/>
        </p:nvSpPr>
        <p:spPr>
          <a:xfrm>
            <a:off x="247812" y="1278914"/>
            <a:ext cx="1695987" cy="5078313"/>
          </a:xfrm>
          <a:prstGeom prst="rect">
            <a:avLst/>
          </a:prstGeom>
          <a:noFill/>
        </p:spPr>
        <p:txBody>
          <a:bodyPr wrap="square" rtlCol="0">
            <a:spAutoFit/>
          </a:bodyPr>
          <a:lstStyle/>
          <a:p>
            <a:r>
              <a:rPr lang="en-US" sz="1600" dirty="0"/>
              <a:t>Dept. of State </a:t>
            </a:r>
            <a:r>
              <a:rPr lang="en-US" sz="1600" dirty="0" smtClean="0"/>
              <a:t>Presentation</a:t>
            </a:r>
            <a:endParaRPr lang="en-US" sz="1600" b="1" dirty="0" smtClean="0">
              <a:solidFill>
                <a:schemeClr val="accent1">
                  <a:lumMod val="75000"/>
                </a:schemeClr>
              </a:solidFill>
            </a:endParaRPr>
          </a:p>
          <a:p>
            <a:endParaRPr lang="en-US" sz="2000" b="1" dirty="0" smtClean="0">
              <a:solidFill>
                <a:schemeClr val="accent1">
                  <a:lumMod val="75000"/>
                </a:schemeClr>
              </a:solidFill>
            </a:endParaRPr>
          </a:p>
          <a:p>
            <a:r>
              <a:rPr lang="en-US" sz="1600" dirty="0" smtClean="0"/>
              <a:t>Leasing Reminders</a:t>
            </a:r>
          </a:p>
          <a:p>
            <a:endParaRPr lang="en-US" sz="1600" dirty="0" smtClean="0"/>
          </a:p>
          <a:p>
            <a:r>
              <a:rPr lang="en-US" sz="1600" dirty="0" smtClean="0"/>
              <a:t>REDM Reorganization</a:t>
            </a:r>
            <a:endParaRPr lang="en-US" sz="1600" dirty="0"/>
          </a:p>
          <a:p>
            <a:endParaRPr lang="en-US" sz="1600" dirty="0" smtClean="0"/>
          </a:p>
          <a:p>
            <a:r>
              <a:rPr lang="en-US" sz="1600" dirty="0" smtClean="0"/>
              <a:t>TRIRIGA Update</a:t>
            </a:r>
          </a:p>
          <a:p>
            <a:endParaRPr lang="en-US" sz="1600" dirty="0"/>
          </a:p>
          <a:p>
            <a:r>
              <a:rPr lang="en-US" sz="1600" dirty="0" smtClean="0"/>
              <a:t>SOWs and Engagement Checklists</a:t>
            </a:r>
          </a:p>
          <a:p>
            <a:endParaRPr lang="en-US" sz="1600" dirty="0"/>
          </a:p>
          <a:p>
            <a:r>
              <a:rPr lang="en-US" sz="1600" dirty="0" smtClean="0"/>
              <a:t>Annual Data Gathering Update</a:t>
            </a:r>
          </a:p>
          <a:p>
            <a:endParaRPr lang="en-US" sz="1600" dirty="0"/>
          </a:p>
          <a:p>
            <a:r>
              <a:rPr lang="en-US" sz="1600" b="1" dirty="0" smtClean="0">
                <a:solidFill>
                  <a:srgbClr val="507C96"/>
                </a:solidFill>
              </a:rPr>
              <a:t>CBRE Presentation </a:t>
            </a:r>
            <a:endParaRPr lang="en-US" sz="1600" b="1" dirty="0">
              <a:solidFill>
                <a:srgbClr val="507C96"/>
              </a:solidFill>
            </a:endParaRPr>
          </a:p>
        </p:txBody>
      </p:sp>
    </p:spTree>
    <p:extLst>
      <p:ext uri="{BB962C8B-B14F-4D97-AF65-F5344CB8AC3E}">
        <p14:creationId xmlns:p14="http://schemas.microsoft.com/office/powerpoint/2010/main" val="2358443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15403"/>
            <a:ext cx="8229600" cy="2402005"/>
          </a:xfrm>
        </p:spPr>
        <p:txBody>
          <a:bodyPr>
            <a:normAutofit/>
          </a:bodyPr>
          <a:lstStyle/>
          <a:p>
            <a:r>
              <a:rPr lang="en-US" dirty="0" smtClean="0"/>
              <a:t>QUESTIONS</a:t>
            </a:r>
            <a:endParaRPr lang="en-US" dirty="0"/>
          </a:p>
        </p:txBody>
      </p:sp>
      <p:sp>
        <p:nvSpPr>
          <p:cNvPr id="4" name="TextBox 3"/>
          <p:cNvSpPr txBox="1"/>
          <p:nvPr/>
        </p:nvSpPr>
        <p:spPr>
          <a:xfrm>
            <a:off x="247812" y="1278914"/>
            <a:ext cx="1695987" cy="5078313"/>
          </a:xfrm>
          <a:prstGeom prst="rect">
            <a:avLst/>
          </a:prstGeom>
          <a:noFill/>
        </p:spPr>
        <p:txBody>
          <a:bodyPr wrap="square" rtlCol="0">
            <a:spAutoFit/>
          </a:bodyPr>
          <a:lstStyle/>
          <a:p>
            <a:r>
              <a:rPr lang="en-US" sz="1600" dirty="0"/>
              <a:t>Dept. of State </a:t>
            </a:r>
            <a:r>
              <a:rPr lang="en-US" sz="1600" dirty="0" smtClean="0"/>
              <a:t>Presentation</a:t>
            </a:r>
            <a:endParaRPr lang="en-US" sz="1600" b="1" dirty="0" smtClean="0">
              <a:solidFill>
                <a:schemeClr val="accent1">
                  <a:lumMod val="75000"/>
                </a:schemeClr>
              </a:solidFill>
            </a:endParaRPr>
          </a:p>
          <a:p>
            <a:endParaRPr lang="en-US" sz="2000" b="1" dirty="0" smtClean="0">
              <a:solidFill>
                <a:schemeClr val="accent1">
                  <a:lumMod val="75000"/>
                </a:schemeClr>
              </a:solidFill>
            </a:endParaRPr>
          </a:p>
          <a:p>
            <a:r>
              <a:rPr lang="en-US" sz="1600" dirty="0" smtClean="0"/>
              <a:t>Leasing Reminders</a:t>
            </a:r>
          </a:p>
          <a:p>
            <a:endParaRPr lang="en-US" sz="1600" dirty="0" smtClean="0"/>
          </a:p>
          <a:p>
            <a:r>
              <a:rPr lang="en-US" sz="1600" dirty="0" smtClean="0"/>
              <a:t>REDM Reorganization</a:t>
            </a:r>
            <a:endParaRPr lang="en-US" sz="1600" dirty="0"/>
          </a:p>
          <a:p>
            <a:endParaRPr lang="en-US" sz="1600" dirty="0" smtClean="0"/>
          </a:p>
          <a:p>
            <a:r>
              <a:rPr lang="en-US" sz="1600" dirty="0" smtClean="0"/>
              <a:t>TRIRIGA Update</a:t>
            </a:r>
          </a:p>
          <a:p>
            <a:endParaRPr lang="en-US" sz="1600" dirty="0"/>
          </a:p>
          <a:p>
            <a:r>
              <a:rPr lang="en-US" sz="1600" dirty="0" smtClean="0"/>
              <a:t>SOWs and Engagement Checklists</a:t>
            </a:r>
          </a:p>
          <a:p>
            <a:endParaRPr lang="en-US" sz="1600" dirty="0"/>
          </a:p>
          <a:p>
            <a:r>
              <a:rPr lang="en-US" sz="1600" dirty="0" smtClean="0"/>
              <a:t>Annual Data Gathering Update</a:t>
            </a:r>
          </a:p>
          <a:p>
            <a:endParaRPr lang="en-US" sz="1600" dirty="0"/>
          </a:p>
          <a:p>
            <a:r>
              <a:rPr lang="en-US" sz="1600" dirty="0" smtClean="0"/>
              <a:t>CBRE Presentation </a:t>
            </a:r>
            <a:endParaRPr lang="en-US" sz="1600" dirty="0"/>
          </a:p>
        </p:txBody>
      </p:sp>
    </p:spTree>
    <p:extLst>
      <p:ext uri="{BB962C8B-B14F-4D97-AF65-F5344CB8AC3E}">
        <p14:creationId xmlns:p14="http://schemas.microsoft.com/office/powerpoint/2010/main" val="2471220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1630"/>
            <a:ext cx="8229600" cy="2347415"/>
          </a:xfrm>
        </p:spPr>
        <p:txBody>
          <a:bodyPr>
            <a:normAutofit/>
          </a:bodyPr>
          <a:lstStyle/>
          <a:p>
            <a:r>
              <a:rPr lang="en-US" sz="3200" dirty="0" smtClean="0"/>
              <a:t>LEASING REMINDERS</a:t>
            </a:r>
            <a:br>
              <a:rPr lang="en-US" sz="3200" dirty="0" smtClean="0"/>
            </a:br>
            <a:r>
              <a:rPr lang="en-US" sz="3200" dirty="0" smtClean="0"/>
              <a:t>REQUEST FOR </a:t>
            </a:r>
            <a:br>
              <a:rPr lang="en-US" sz="3200" dirty="0" smtClean="0"/>
            </a:br>
            <a:r>
              <a:rPr lang="en-US" sz="3200" dirty="0" smtClean="0"/>
              <a:t>SPACE NEED (RSN)</a:t>
            </a:r>
            <a:endParaRPr lang="en-US" sz="3200" dirty="0"/>
          </a:p>
        </p:txBody>
      </p:sp>
      <p:sp>
        <p:nvSpPr>
          <p:cNvPr id="4" name="TextBox 3"/>
          <p:cNvSpPr txBox="1"/>
          <p:nvPr/>
        </p:nvSpPr>
        <p:spPr>
          <a:xfrm>
            <a:off x="247812" y="1278914"/>
            <a:ext cx="1695987" cy="5078313"/>
          </a:xfrm>
          <a:prstGeom prst="rect">
            <a:avLst/>
          </a:prstGeom>
          <a:noFill/>
        </p:spPr>
        <p:txBody>
          <a:bodyPr wrap="square" rtlCol="0">
            <a:spAutoFit/>
          </a:bodyPr>
          <a:lstStyle/>
          <a:p>
            <a:r>
              <a:rPr lang="en-US" sz="1600" dirty="0"/>
              <a:t>Dept. of State </a:t>
            </a:r>
            <a:r>
              <a:rPr lang="en-US" sz="1600" dirty="0" smtClean="0"/>
              <a:t>Presentation</a:t>
            </a:r>
            <a:endParaRPr lang="en-US" sz="1600" b="1" dirty="0" smtClean="0">
              <a:solidFill>
                <a:schemeClr val="accent1">
                  <a:lumMod val="75000"/>
                </a:schemeClr>
              </a:solidFill>
            </a:endParaRPr>
          </a:p>
          <a:p>
            <a:endParaRPr lang="en-US" sz="2000" b="1" dirty="0" smtClean="0">
              <a:solidFill>
                <a:schemeClr val="accent1">
                  <a:lumMod val="75000"/>
                </a:schemeClr>
              </a:solidFill>
            </a:endParaRPr>
          </a:p>
          <a:p>
            <a:r>
              <a:rPr lang="en-US" sz="1600" b="1" dirty="0" smtClean="0">
                <a:solidFill>
                  <a:schemeClr val="accent1">
                    <a:lumMod val="75000"/>
                  </a:schemeClr>
                </a:solidFill>
              </a:rPr>
              <a:t>Leasing Reminders</a:t>
            </a:r>
          </a:p>
          <a:p>
            <a:endParaRPr lang="en-US" sz="1600" dirty="0" smtClean="0"/>
          </a:p>
          <a:p>
            <a:r>
              <a:rPr lang="en-US" sz="1600" dirty="0" smtClean="0"/>
              <a:t>REDM Reorganization</a:t>
            </a:r>
            <a:endParaRPr lang="en-US" sz="1600" dirty="0"/>
          </a:p>
          <a:p>
            <a:endParaRPr lang="en-US" sz="1600" dirty="0" smtClean="0"/>
          </a:p>
          <a:p>
            <a:r>
              <a:rPr lang="en-US" sz="1600" dirty="0" smtClean="0"/>
              <a:t>TRIRIGA Update</a:t>
            </a:r>
          </a:p>
          <a:p>
            <a:endParaRPr lang="en-US" sz="1600" dirty="0"/>
          </a:p>
          <a:p>
            <a:r>
              <a:rPr lang="en-US" sz="1600" dirty="0" smtClean="0"/>
              <a:t>SOWs and Engagement Checklists</a:t>
            </a:r>
          </a:p>
          <a:p>
            <a:endParaRPr lang="en-US" sz="1600" dirty="0"/>
          </a:p>
          <a:p>
            <a:r>
              <a:rPr lang="en-US" sz="1600" dirty="0" smtClean="0"/>
              <a:t>Annual Data Gathering Update</a:t>
            </a:r>
          </a:p>
          <a:p>
            <a:endParaRPr lang="en-US" sz="1600" dirty="0"/>
          </a:p>
          <a:p>
            <a:r>
              <a:rPr lang="en-US" sz="1600" dirty="0" smtClean="0"/>
              <a:t>CBRE Presentation </a:t>
            </a:r>
            <a:endParaRPr lang="en-US" sz="1600" dirty="0"/>
          </a:p>
        </p:txBody>
      </p:sp>
    </p:spTree>
    <p:extLst>
      <p:ext uri="{BB962C8B-B14F-4D97-AF65-F5344CB8AC3E}">
        <p14:creationId xmlns:p14="http://schemas.microsoft.com/office/powerpoint/2010/main" val="24712206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1460" y="274638"/>
            <a:ext cx="6325340" cy="799560"/>
          </a:xfrm>
        </p:spPr>
        <p:txBody>
          <a:bodyPr>
            <a:normAutofit/>
          </a:bodyPr>
          <a:lstStyle/>
          <a:p>
            <a:r>
              <a:rPr lang="en-US" sz="3200" b="1" dirty="0" smtClean="0"/>
              <a:t>How to Complete an RSN</a:t>
            </a:r>
            <a:endParaRPr lang="en-US" sz="3200" b="1" dirty="0"/>
          </a:p>
        </p:txBody>
      </p:sp>
      <p:sp>
        <p:nvSpPr>
          <p:cNvPr id="6" name="TextBox 5"/>
          <p:cNvSpPr txBox="1"/>
          <p:nvPr/>
        </p:nvSpPr>
        <p:spPr>
          <a:xfrm>
            <a:off x="247812" y="1278914"/>
            <a:ext cx="1695987" cy="5078313"/>
          </a:xfrm>
          <a:prstGeom prst="rect">
            <a:avLst/>
          </a:prstGeom>
          <a:noFill/>
        </p:spPr>
        <p:txBody>
          <a:bodyPr wrap="square" rtlCol="0">
            <a:spAutoFit/>
          </a:bodyPr>
          <a:lstStyle/>
          <a:p>
            <a:r>
              <a:rPr lang="en-US" sz="1600" dirty="0"/>
              <a:t>Dept. of State </a:t>
            </a:r>
            <a:r>
              <a:rPr lang="en-US" sz="1600" dirty="0" smtClean="0"/>
              <a:t>Presentation</a:t>
            </a:r>
            <a:endParaRPr lang="en-US" sz="1600" b="1" dirty="0" smtClean="0">
              <a:solidFill>
                <a:schemeClr val="accent1">
                  <a:lumMod val="75000"/>
                </a:schemeClr>
              </a:solidFill>
            </a:endParaRPr>
          </a:p>
          <a:p>
            <a:endParaRPr lang="en-US" sz="2000" b="1" dirty="0" smtClean="0">
              <a:solidFill>
                <a:schemeClr val="accent1">
                  <a:lumMod val="75000"/>
                </a:schemeClr>
              </a:solidFill>
            </a:endParaRPr>
          </a:p>
          <a:p>
            <a:r>
              <a:rPr lang="en-US" sz="1600" b="1" dirty="0" smtClean="0">
                <a:solidFill>
                  <a:schemeClr val="accent1">
                    <a:lumMod val="75000"/>
                  </a:schemeClr>
                </a:solidFill>
              </a:rPr>
              <a:t>Leasing Reminders</a:t>
            </a:r>
          </a:p>
          <a:p>
            <a:endParaRPr lang="en-US" sz="1600" dirty="0" smtClean="0"/>
          </a:p>
          <a:p>
            <a:r>
              <a:rPr lang="en-US" sz="1600" dirty="0" smtClean="0"/>
              <a:t>REDM Reorganization</a:t>
            </a:r>
            <a:endParaRPr lang="en-US" sz="1600" dirty="0"/>
          </a:p>
          <a:p>
            <a:endParaRPr lang="en-US" sz="1600" dirty="0" smtClean="0"/>
          </a:p>
          <a:p>
            <a:r>
              <a:rPr lang="en-US" sz="1600" dirty="0" smtClean="0"/>
              <a:t>TRIRIGA Update</a:t>
            </a:r>
          </a:p>
          <a:p>
            <a:endParaRPr lang="en-US" sz="1600" dirty="0"/>
          </a:p>
          <a:p>
            <a:r>
              <a:rPr lang="en-US" sz="1600" dirty="0" smtClean="0"/>
              <a:t>SOWs and Engagement Checklists</a:t>
            </a:r>
          </a:p>
          <a:p>
            <a:endParaRPr lang="en-US" sz="1600" dirty="0"/>
          </a:p>
          <a:p>
            <a:r>
              <a:rPr lang="en-US" sz="1600" dirty="0" smtClean="0"/>
              <a:t>Annual Data Gathering Update</a:t>
            </a:r>
          </a:p>
          <a:p>
            <a:endParaRPr lang="en-US" sz="1600" dirty="0"/>
          </a:p>
          <a:p>
            <a:r>
              <a:rPr lang="en-US" sz="1600" dirty="0" smtClean="0"/>
              <a:t>CBRE Presentation </a:t>
            </a:r>
            <a:endParaRPr lang="en-US" sz="1600" dirty="0"/>
          </a:p>
        </p:txBody>
      </p:sp>
      <p:sp>
        <p:nvSpPr>
          <p:cNvPr id="4" name="TextBox 3"/>
          <p:cNvSpPr txBox="1"/>
          <p:nvPr/>
        </p:nvSpPr>
        <p:spPr>
          <a:xfrm>
            <a:off x="3113314" y="1729264"/>
            <a:ext cx="4474029" cy="1200329"/>
          </a:xfrm>
          <a:prstGeom prst="rect">
            <a:avLst/>
          </a:prstGeom>
          <a:noFill/>
        </p:spPr>
        <p:txBody>
          <a:bodyPr wrap="square" rtlCol="0">
            <a:spAutoFit/>
          </a:bodyPr>
          <a:lstStyle/>
          <a:p>
            <a:r>
              <a:rPr lang="en-US" dirty="0" smtClean="0"/>
              <a:t>An RSN is required for each lease transaction in accordance with Section 255.25 (2), F.S.</a:t>
            </a:r>
          </a:p>
          <a:p>
            <a:endParaRPr lang="en-US" dirty="0" smtClean="0"/>
          </a:p>
          <a:p>
            <a:endParaRPr lang="en-US"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5936" y="2546102"/>
            <a:ext cx="3070678" cy="3483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14790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1460" y="274638"/>
            <a:ext cx="6325340" cy="799560"/>
          </a:xfrm>
        </p:spPr>
        <p:txBody>
          <a:bodyPr>
            <a:normAutofit/>
          </a:bodyPr>
          <a:lstStyle/>
          <a:p>
            <a:r>
              <a:rPr lang="en-US" sz="3200" b="1" dirty="0" smtClean="0"/>
              <a:t>How to Complete an RSN</a:t>
            </a:r>
            <a:endParaRPr lang="en-US" sz="3200" b="1" dirty="0"/>
          </a:p>
        </p:txBody>
      </p:sp>
      <p:sp>
        <p:nvSpPr>
          <p:cNvPr id="4" name="TextBox 3"/>
          <p:cNvSpPr txBox="1"/>
          <p:nvPr/>
        </p:nvSpPr>
        <p:spPr>
          <a:xfrm>
            <a:off x="3113314" y="1729264"/>
            <a:ext cx="4474029" cy="646331"/>
          </a:xfrm>
          <a:prstGeom prst="rect">
            <a:avLst/>
          </a:prstGeom>
          <a:noFill/>
        </p:spPr>
        <p:txBody>
          <a:bodyPr wrap="square" rtlCol="0">
            <a:spAutoFit/>
          </a:bodyPr>
          <a:lstStyle/>
          <a:p>
            <a:endParaRPr lang="en-US" dirty="0" smtClean="0"/>
          </a:p>
          <a:p>
            <a:endParaRPr lang="en-US" dirty="0"/>
          </a:p>
        </p:txBody>
      </p:sp>
      <p:sp>
        <p:nvSpPr>
          <p:cNvPr id="9" name="TextBox 8"/>
          <p:cNvSpPr txBox="1"/>
          <p:nvPr/>
        </p:nvSpPr>
        <p:spPr>
          <a:xfrm>
            <a:off x="7434943" y="1074198"/>
            <a:ext cx="1251857" cy="369332"/>
          </a:xfrm>
          <a:prstGeom prst="rect">
            <a:avLst/>
          </a:prstGeom>
          <a:noFill/>
        </p:spPr>
        <p:txBody>
          <a:bodyPr wrap="square" rtlCol="0">
            <a:spAutoFit/>
          </a:bodyPr>
          <a:lstStyle/>
          <a:p>
            <a:endParaRPr lang="en-US" dirty="0"/>
          </a:p>
        </p:txBody>
      </p:sp>
      <p:sp>
        <p:nvSpPr>
          <p:cNvPr id="10" name="TextBox 9"/>
          <p:cNvSpPr txBox="1"/>
          <p:nvPr/>
        </p:nvSpPr>
        <p:spPr>
          <a:xfrm>
            <a:off x="7102930" y="1910160"/>
            <a:ext cx="1436914" cy="553998"/>
          </a:xfrm>
          <a:prstGeom prst="rect">
            <a:avLst/>
          </a:prstGeom>
          <a:noFill/>
        </p:spPr>
        <p:txBody>
          <a:bodyPr wrap="square" rtlCol="0">
            <a:spAutoFit/>
          </a:bodyPr>
          <a:lstStyle/>
          <a:p>
            <a:r>
              <a:rPr lang="en-US" sz="1000" b="1" dirty="0" smtClean="0">
                <a:solidFill>
                  <a:schemeClr val="tx2">
                    <a:lumMod val="60000"/>
                    <a:lumOff val="40000"/>
                  </a:schemeClr>
                </a:solidFill>
              </a:rPr>
              <a:t>A broker must be selected if the SF is in excess of 2,000 SF</a:t>
            </a:r>
            <a:endParaRPr lang="en-US" sz="1000" b="1" dirty="0">
              <a:solidFill>
                <a:schemeClr val="tx2">
                  <a:lumMod val="60000"/>
                  <a:lumOff val="40000"/>
                </a:schemeClr>
              </a:solidFill>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4351" y="1910160"/>
            <a:ext cx="4232503" cy="3466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Arrow Connector 14"/>
          <p:cNvCxnSpPr/>
          <p:nvPr/>
        </p:nvCxnSpPr>
        <p:spPr>
          <a:xfrm>
            <a:off x="6150431" y="2148343"/>
            <a:ext cx="103414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6150431" y="3320354"/>
            <a:ext cx="95249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flipH="1">
            <a:off x="7043053" y="4181840"/>
            <a:ext cx="1349832" cy="707886"/>
          </a:xfrm>
          <a:prstGeom prst="rect">
            <a:avLst/>
          </a:prstGeom>
          <a:noFill/>
        </p:spPr>
        <p:txBody>
          <a:bodyPr wrap="square" rtlCol="0">
            <a:spAutoFit/>
          </a:bodyPr>
          <a:lstStyle/>
          <a:p>
            <a:r>
              <a:rPr lang="en-US" sz="1000" b="1" dirty="0" smtClean="0">
                <a:solidFill>
                  <a:schemeClr val="tx2">
                    <a:lumMod val="60000"/>
                    <a:lumOff val="40000"/>
                  </a:schemeClr>
                </a:solidFill>
              </a:rPr>
              <a:t>Net Usable SF is found on the SAW in the Total Usable Area SF column</a:t>
            </a:r>
            <a:endParaRPr lang="en-US" sz="1000" b="1" dirty="0">
              <a:solidFill>
                <a:schemeClr val="tx2">
                  <a:lumMod val="60000"/>
                  <a:lumOff val="40000"/>
                </a:schemeClr>
              </a:solidFill>
            </a:endParaRPr>
          </a:p>
        </p:txBody>
      </p:sp>
      <p:cxnSp>
        <p:nvCxnSpPr>
          <p:cNvPr id="26" name="Straight Arrow Connector 25"/>
          <p:cNvCxnSpPr/>
          <p:nvPr/>
        </p:nvCxnSpPr>
        <p:spPr>
          <a:xfrm flipV="1">
            <a:off x="3113314" y="1793481"/>
            <a:ext cx="0" cy="3448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2841171" y="1393371"/>
            <a:ext cx="3238501" cy="400110"/>
          </a:xfrm>
          <a:prstGeom prst="rect">
            <a:avLst/>
          </a:prstGeom>
          <a:noFill/>
        </p:spPr>
        <p:txBody>
          <a:bodyPr wrap="square" rtlCol="0">
            <a:spAutoFit/>
          </a:bodyPr>
          <a:lstStyle/>
          <a:p>
            <a:r>
              <a:rPr lang="en-US" sz="1000" b="1" dirty="0" smtClean="0">
                <a:solidFill>
                  <a:schemeClr val="tx2">
                    <a:lumMod val="60000"/>
                    <a:lumOff val="40000"/>
                  </a:schemeClr>
                </a:solidFill>
              </a:rPr>
              <a:t>Existing Lease Number.  For new leases enter your 3 digit Agency prefix and </a:t>
            </a:r>
            <a:r>
              <a:rPr lang="en-US" sz="1000" b="1" u="sng" dirty="0" smtClean="0">
                <a:solidFill>
                  <a:schemeClr val="tx2">
                    <a:lumMod val="60000"/>
                    <a:lumOff val="40000"/>
                  </a:schemeClr>
                </a:solidFill>
              </a:rPr>
              <a:t>0NEW</a:t>
            </a:r>
            <a:endParaRPr lang="en-US" sz="1000" b="1" u="sng" dirty="0">
              <a:solidFill>
                <a:schemeClr val="tx2">
                  <a:lumMod val="60000"/>
                  <a:lumOff val="40000"/>
                </a:schemeClr>
              </a:solidFill>
            </a:endParaRPr>
          </a:p>
        </p:txBody>
      </p:sp>
      <p:cxnSp>
        <p:nvCxnSpPr>
          <p:cNvPr id="2048" name="Elbow Connector 2047"/>
          <p:cNvCxnSpPr/>
          <p:nvPr/>
        </p:nvCxnSpPr>
        <p:spPr>
          <a:xfrm>
            <a:off x="3946072" y="3320354"/>
            <a:ext cx="3156858" cy="947054"/>
          </a:xfrm>
          <a:prstGeom prst="bentConnector3">
            <a:avLst>
              <a:gd name="adj1" fmla="val 15517"/>
            </a:avLst>
          </a:prstGeom>
          <a:ln>
            <a:tailEnd type="arrow"/>
          </a:ln>
        </p:spPr>
        <p:style>
          <a:lnRef idx="2">
            <a:schemeClr val="accent1"/>
          </a:lnRef>
          <a:fillRef idx="0">
            <a:schemeClr val="accent1"/>
          </a:fillRef>
          <a:effectRef idx="1">
            <a:schemeClr val="accent1"/>
          </a:effectRef>
          <a:fontRef idx="minor">
            <a:schemeClr val="tx1"/>
          </a:fontRef>
        </p:style>
      </p:cxnSp>
      <p:sp>
        <p:nvSpPr>
          <p:cNvPr id="2073" name="TextBox 2072"/>
          <p:cNvSpPr txBox="1"/>
          <p:nvPr/>
        </p:nvSpPr>
        <p:spPr>
          <a:xfrm>
            <a:off x="7064828" y="2966411"/>
            <a:ext cx="1295400" cy="707886"/>
          </a:xfrm>
          <a:prstGeom prst="rect">
            <a:avLst/>
          </a:prstGeom>
          <a:noFill/>
        </p:spPr>
        <p:txBody>
          <a:bodyPr wrap="square" rtlCol="0">
            <a:spAutoFit/>
          </a:bodyPr>
          <a:lstStyle/>
          <a:p>
            <a:r>
              <a:rPr lang="en-US" sz="1000" b="1" dirty="0" smtClean="0">
                <a:solidFill>
                  <a:schemeClr val="tx2">
                    <a:lumMod val="60000"/>
                    <a:lumOff val="40000"/>
                  </a:schemeClr>
                </a:solidFill>
              </a:rPr>
              <a:t>Drop down for transaction type –</a:t>
            </a:r>
          </a:p>
          <a:p>
            <a:r>
              <a:rPr lang="en-US" sz="1000" b="1" dirty="0" smtClean="0">
                <a:solidFill>
                  <a:schemeClr val="tx2">
                    <a:lumMod val="60000"/>
                    <a:lumOff val="40000"/>
                  </a:schemeClr>
                </a:solidFill>
              </a:rPr>
              <a:t>New, Renewal, Modification….</a:t>
            </a:r>
            <a:endParaRPr lang="en-US" sz="1000" b="1" dirty="0">
              <a:solidFill>
                <a:schemeClr val="tx2">
                  <a:lumMod val="60000"/>
                  <a:lumOff val="40000"/>
                </a:schemeClr>
              </a:solidFill>
            </a:endParaRPr>
          </a:p>
        </p:txBody>
      </p:sp>
      <p:cxnSp>
        <p:nvCxnSpPr>
          <p:cNvPr id="2075" name="Elbow Connector 2074"/>
          <p:cNvCxnSpPr/>
          <p:nvPr/>
        </p:nvCxnSpPr>
        <p:spPr>
          <a:xfrm rot="5400000">
            <a:off x="4039397" y="5090368"/>
            <a:ext cx="842047" cy="337458"/>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2078" name="TextBox 2077"/>
          <p:cNvSpPr txBox="1"/>
          <p:nvPr/>
        </p:nvSpPr>
        <p:spPr>
          <a:xfrm>
            <a:off x="4131129" y="5680124"/>
            <a:ext cx="3053445" cy="246221"/>
          </a:xfrm>
          <a:prstGeom prst="rect">
            <a:avLst/>
          </a:prstGeom>
          <a:noFill/>
        </p:spPr>
        <p:txBody>
          <a:bodyPr wrap="square" rtlCol="0">
            <a:spAutoFit/>
          </a:bodyPr>
          <a:lstStyle/>
          <a:p>
            <a:r>
              <a:rPr lang="en-US" sz="1000" b="1" dirty="0" smtClean="0">
                <a:solidFill>
                  <a:schemeClr val="tx2">
                    <a:lumMod val="60000"/>
                    <a:lumOff val="40000"/>
                  </a:schemeClr>
                </a:solidFill>
              </a:rPr>
              <a:t>This should be the Agency contact for any questions</a:t>
            </a:r>
            <a:endParaRPr lang="en-US" sz="1000" b="1" dirty="0">
              <a:solidFill>
                <a:schemeClr val="tx2">
                  <a:lumMod val="60000"/>
                  <a:lumOff val="40000"/>
                </a:schemeClr>
              </a:solidFill>
            </a:endParaRPr>
          </a:p>
        </p:txBody>
      </p:sp>
      <p:sp>
        <p:nvSpPr>
          <p:cNvPr id="18" name="TextBox 17"/>
          <p:cNvSpPr txBox="1"/>
          <p:nvPr/>
        </p:nvSpPr>
        <p:spPr>
          <a:xfrm>
            <a:off x="247812" y="1278914"/>
            <a:ext cx="1695987" cy="5078313"/>
          </a:xfrm>
          <a:prstGeom prst="rect">
            <a:avLst/>
          </a:prstGeom>
          <a:noFill/>
        </p:spPr>
        <p:txBody>
          <a:bodyPr wrap="square" rtlCol="0">
            <a:spAutoFit/>
          </a:bodyPr>
          <a:lstStyle/>
          <a:p>
            <a:r>
              <a:rPr lang="en-US" sz="1600" dirty="0"/>
              <a:t>Dept. of State </a:t>
            </a:r>
            <a:r>
              <a:rPr lang="en-US" sz="1600" dirty="0" smtClean="0"/>
              <a:t>Presentation</a:t>
            </a:r>
            <a:endParaRPr lang="en-US" sz="1600" b="1" dirty="0" smtClean="0">
              <a:solidFill>
                <a:schemeClr val="accent1">
                  <a:lumMod val="75000"/>
                </a:schemeClr>
              </a:solidFill>
            </a:endParaRPr>
          </a:p>
          <a:p>
            <a:endParaRPr lang="en-US" sz="2000" b="1" dirty="0" smtClean="0">
              <a:solidFill>
                <a:schemeClr val="accent1">
                  <a:lumMod val="75000"/>
                </a:schemeClr>
              </a:solidFill>
            </a:endParaRPr>
          </a:p>
          <a:p>
            <a:r>
              <a:rPr lang="en-US" sz="1600" b="1" dirty="0" smtClean="0">
                <a:solidFill>
                  <a:schemeClr val="accent1">
                    <a:lumMod val="75000"/>
                  </a:schemeClr>
                </a:solidFill>
              </a:rPr>
              <a:t>Leasing Reminders</a:t>
            </a:r>
          </a:p>
          <a:p>
            <a:endParaRPr lang="en-US" sz="1600" dirty="0" smtClean="0"/>
          </a:p>
          <a:p>
            <a:r>
              <a:rPr lang="en-US" sz="1600" dirty="0" smtClean="0"/>
              <a:t>REDM Reorganization</a:t>
            </a:r>
            <a:endParaRPr lang="en-US" sz="1600" dirty="0"/>
          </a:p>
          <a:p>
            <a:endParaRPr lang="en-US" sz="1600" dirty="0" smtClean="0"/>
          </a:p>
          <a:p>
            <a:r>
              <a:rPr lang="en-US" sz="1600" dirty="0" smtClean="0"/>
              <a:t>TRIRIGA Update</a:t>
            </a:r>
          </a:p>
          <a:p>
            <a:endParaRPr lang="en-US" sz="1600" dirty="0"/>
          </a:p>
          <a:p>
            <a:r>
              <a:rPr lang="en-US" sz="1600" dirty="0" smtClean="0"/>
              <a:t>SOWs and Engagement Checklists</a:t>
            </a:r>
          </a:p>
          <a:p>
            <a:endParaRPr lang="en-US" sz="1600" dirty="0"/>
          </a:p>
          <a:p>
            <a:r>
              <a:rPr lang="en-US" sz="1600" dirty="0" smtClean="0"/>
              <a:t>Annual Data Gathering Update</a:t>
            </a:r>
          </a:p>
          <a:p>
            <a:endParaRPr lang="en-US" sz="1600" dirty="0"/>
          </a:p>
          <a:p>
            <a:r>
              <a:rPr lang="en-US" sz="1600" dirty="0" smtClean="0"/>
              <a:t>CBRE Presentation </a:t>
            </a:r>
            <a:endParaRPr lang="en-US" sz="1600" dirty="0"/>
          </a:p>
        </p:txBody>
      </p:sp>
    </p:spTree>
    <p:extLst>
      <p:ext uri="{BB962C8B-B14F-4D97-AF65-F5344CB8AC3E}">
        <p14:creationId xmlns:p14="http://schemas.microsoft.com/office/powerpoint/2010/main" val="2042999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1460" y="274638"/>
            <a:ext cx="6325340" cy="799560"/>
          </a:xfrm>
        </p:spPr>
        <p:txBody>
          <a:bodyPr>
            <a:normAutofit/>
          </a:bodyPr>
          <a:lstStyle/>
          <a:p>
            <a:r>
              <a:rPr lang="en-US" sz="3200" b="1" dirty="0" smtClean="0"/>
              <a:t>How to Complete an RSN</a:t>
            </a:r>
            <a:endParaRPr lang="en-US" sz="3200" b="1" dirty="0"/>
          </a:p>
        </p:txBody>
      </p:sp>
      <p:sp>
        <p:nvSpPr>
          <p:cNvPr id="4" name="TextBox 3"/>
          <p:cNvSpPr txBox="1"/>
          <p:nvPr/>
        </p:nvSpPr>
        <p:spPr>
          <a:xfrm>
            <a:off x="3113314" y="1729264"/>
            <a:ext cx="4474029" cy="646331"/>
          </a:xfrm>
          <a:prstGeom prst="rect">
            <a:avLst/>
          </a:prstGeom>
          <a:noFill/>
        </p:spPr>
        <p:txBody>
          <a:bodyPr wrap="square" rtlCol="0">
            <a:spAutoFit/>
          </a:bodyPr>
          <a:lstStyle/>
          <a:p>
            <a:endParaRPr lang="en-US" dirty="0" smtClean="0"/>
          </a:p>
          <a:p>
            <a:endParaRPr lang="en-US" dirty="0"/>
          </a:p>
        </p:txBody>
      </p:sp>
      <p:sp>
        <p:nvSpPr>
          <p:cNvPr id="9" name="TextBox 8"/>
          <p:cNvSpPr txBox="1"/>
          <p:nvPr/>
        </p:nvSpPr>
        <p:spPr>
          <a:xfrm>
            <a:off x="7434943" y="1074198"/>
            <a:ext cx="1251857" cy="369332"/>
          </a:xfrm>
          <a:prstGeom prst="rect">
            <a:avLst/>
          </a:prstGeom>
          <a:noFill/>
        </p:spPr>
        <p:txBody>
          <a:bodyPr wrap="square" rtlCol="0">
            <a:spAutoFit/>
          </a:bodyPr>
          <a:lstStyle/>
          <a:p>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7821" y="1896377"/>
            <a:ext cx="5353050" cy="349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4523014" y="1278915"/>
            <a:ext cx="3537857" cy="553998"/>
          </a:xfrm>
          <a:prstGeom prst="rect">
            <a:avLst/>
          </a:prstGeom>
          <a:noFill/>
        </p:spPr>
        <p:txBody>
          <a:bodyPr wrap="square" rtlCol="0">
            <a:spAutoFit/>
          </a:bodyPr>
          <a:lstStyle/>
          <a:p>
            <a:r>
              <a:rPr lang="en-US" sz="1000" b="1" dirty="0" smtClean="0">
                <a:solidFill>
                  <a:schemeClr val="tx2">
                    <a:lumMod val="60000"/>
                    <a:lumOff val="40000"/>
                  </a:schemeClr>
                </a:solidFill>
              </a:rPr>
              <a:t>If state space is available Agency will need to review that space and the RSN will remain unapproved until it is determined if the space is acceptable.</a:t>
            </a:r>
            <a:endParaRPr lang="en-US" sz="1000" b="1" dirty="0">
              <a:solidFill>
                <a:schemeClr val="tx2">
                  <a:lumMod val="60000"/>
                  <a:lumOff val="40000"/>
                </a:schemeClr>
              </a:solidFill>
            </a:endParaRPr>
          </a:p>
        </p:txBody>
      </p:sp>
      <p:cxnSp>
        <p:nvCxnSpPr>
          <p:cNvPr id="16" name="Straight Arrow Connector 15"/>
          <p:cNvCxnSpPr/>
          <p:nvPr/>
        </p:nvCxnSpPr>
        <p:spPr>
          <a:xfrm flipV="1">
            <a:off x="7805057" y="1619379"/>
            <a:ext cx="0" cy="2769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3472542" y="2451795"/>
            <a:ext cx="39732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869871" y="2311787"/>
            <a:ext cx="1905000" cy="246221"/>
          </a:xfrm>
          <a:prstGeom prst="rect">
            <a:avLst/>
          </a:prstGeom>
          <a:noFill/>
        </p:spPr>
        <p:txBody>
          <a:bodyPr wrap="square" rtlCol="0">
            <a:spAutoFit/>
          </a:bodyPr>
          <a:lstStyle/>
          <a:p>
            <a:r>
              <a:rPr lang="en-US" sz="1000" b="1" dirty="0" smtClean="0">
                <a:solidFill>
                  <a:schemeClr val="tx2">
                    <a:lumMod val="60000"/>
                    <a:lumOff val="40000"/>
                  </a:schemeClr>
                </a:solidFill>
              </a:rPr>
              <a:t>Must enter at least 1</a:t>
            </a:r>
            <a:endParaRPr lang="en-US" sz="1000" b="1" dirty="0">
              <a:solidFill>
                <a:schemeClr val="tx2">
                  <a:lumMod val="60000"/>
                  <a:lumOff val="40000"/>
                </a:schemeClr>
              </a:solidFill>
            </a:endParaRPr>
          </a:p>
        </p:txBody>
      </p:sp>
      <p:cxnSp>
        <p:nvCxnSpPr>
          <p:cNvPr id="22" name="Straight Arrow Connector 21"/>
          <p:cNvCxnSpPr/>
          <p:nvPr/>
        </p:nvCxnSpPr>
        <p:spPr>
          <a:xfrm>
            <a:off x="3467099" y="2667000"/>
            <a:ext cx="28302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3671206" y="2556187"/>
            <a:ext cx="1910443" cy="246221"/>
          </a:xfrm>
          <a:prstGeom prst="rect">
            <a:avLst/>
          </a:prstGeom>
          <a:noFill/>
        </p:spPr>
        <p:txBody>
          <a:bodyPr wrap="square" rtlCol="0">
            <a:spAutoFit/>
          </a:bodyPr>
          <a:lstStyle/>
          <a:p>
            <a:r>
              <a:rPr lang="en-US" sz="1000" b="1" dirty="0" smtClean="0">
                <a:solidFill>
                  <a:schemeClr val="tx2">
                    <a:lumMod val="60000"/>
                    <a:lumOff val="40000"/>
                  </a:schemeClr>
                </a:solidFill>
              </a:rPr>
              <a:t>Total Useable Area SF from SAW</a:t>
            </a:r>
            <a:endParaRPr lang="en-US" sz="1000" b="1" dirty="0">
              <a:solidFill>
                <a:schemeClr val="tx2">
                  <a:lumMod val="60000"/>
                  <a:lumOff val="40000"/>
                </a:schemeClr>
              </a:solidFill>
            </a:endParaRPr>
          </a:p>
        </p:txBody>
      </p:sp>
      <p:cxnSp>
        <p:nvCxnSpPr>
          <p:cNvPr id="25" name="Straight Arrow Connector 24"/>
          <p:cNvCxnSpPr/>
          <p:nvPr/>
        </p:nvCxnSpPr>
        <p:spPr>
          <a:xfrm>
            <a:off x="6422571" y="2667000"/>
            <a:ext cx="20682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6553200" y="2556186"/>
            <a:ext cx="2068286" cy="246221"/>
          </a:xfrm>
          <a:prstGeom prst="rect">
            <a:avLst/>
          </a:prstGeom>
          <a:noFill/>
        </p:spPr>
        <p:txBody>
          <a:bodyPr wrap="square" rtlCol="0">
            <a:spAutoFit/>
          </a:bodyPr>
          <a:lstStyle/>
          <a:p>
            <a:r>
              <a:rPr lang="en-US" sz="1000" b="1" dirty="0" smtClean="0">
                <a:solidFill>
                  <a:schemeClr val="tx2">
                    <a:lumMod val="60000"/>
                    <a:lumOff val="40000"/>
                  </a:schemeClr>
                </a:solidFill>
              </a:rPr>
              <a:t>Sub-Total Usable Area SF from SAW</a:t>
            </a:r>
            <a:endParaRPr lang="en-US" sz="1000" b="1" dirty="0">
              <a:solidFill>
                <a:schemeClr val="tx2">
                  <a:lumMod val="60000"/>
                  <a:lumOff val="40000"/>
                </a:schemeClr>
              </a:solidFill>
            </a:endParaRPr>
          </a:p>
        </p:txBody>
      </p:sp>
      <p:cxnSp>
        <p:nvCxnSpPr>
          <p:cNvPr id="28" name="Straight Arrow Connector 27"/>
          <p:cNvCxnSpPr/>
          <p:nvPr/>
        </p:nvCxnSpPr>
        <p:spPr>
          <a:xfrm>
            <a:off x="6400800" y="2917372"/>
            <a:ext cx="31568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6634843" y="2794261"/>
            <a:ext cx="1905000" cy="246221"/>
          </a:xfrm>
          <a:prstGeom prst="rect">
            <a:avLst/>
          </a:prstGeom>
          <a:noFill/>
        </p:spPr>
        <p:txBody>
          <a:bodyPr wrap="square" rtlCol="0">
            <a:spAutoFit/>
          </a:bodyPr>
          <a:lstStyle/>
          <a:p>
            <a:r>
              <a:rPr lang="en-US" sz="1000" b="1" dirty="0" smtClean="0">
                <a:solidFill>
                  <a:schemeClr val="tx2">
                    <a:lumMod val="60000"/>
                    <a:lumOff val="40000"/>
                  </a:schemeClr>
                </a:solidFill>
              </a:rPr>
              <a:t>Must be less than 180 SF per FTE</a:t>
            </a:r>
            <a:endParaRPr lang="en-US" sz="1000" b="1" dirty="0">
              <a:solidFill>
                <a:schemeClr val="tx2">
                  <a:lumMod val="60000"/>
                  <a:lumOff val="40000"/>
                </a:schemeClr>
              </a:solidFill>
            </a:endParaRPr>
          </a:p>
        </p:txBody>
      </p:sp>
      <p:cxnSp>
        <p:nvCxnSpPr>
          <p:cNvPr id="2049" name="Straight Arrow Connector 2048"/>
          <p:cNvCxnSpPr/>
          <p:nvPr/>
        </p:nvCxnSpPr>
        <p:spPr>
          <a:xfrm>
            <a:off x="3472542" y="3211286"/>
            <a:ext cx="27758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52" name="TextBox 2051"/>
          <p:cNvSpPr txBox="1"/>
          <p:nvPr/>
        </p:nvSpPr>
        <p:spPr>
          <a:xfrm>
            <a:off x="3687534" y="3081525"/>
            <a:ext cx="4174674" cy="400110"/>
          </a:xfrm>
          <a:prstGeom prst="rect">
            <a:avLst/>
          </a:prstGeom>
          <a:noFill/>
        </p:spPr>
        <p:txBody>
          <a:bodyPr wrap="square" rtlCol="0">
            <a:spAutoFit/>
          </a:bodyPr>
          <a:lstStyle/>
          <a:p>
            <a:r>
              <a:rPr lang="en-US" sz="1000" b="1" dirty="0" smtClean="0">
                <a:solidFill>
                  <a:schemeClr val="tx2">
                    <a:lumMod val="60000"/>
                    <a:lumOff val="40000"/>
                  </a:schemeClr>
                </a:solidFill>
              </a:rPr>
              <a:t>Justification if space is over 180 SF per FTE. RSNs with SF per FTE over 180 will not be approved.</a:t>
            </a:r>
            <a:endParaRPr lang="en-US" sz="1000" b="1" dirty="0">
              <a:solidFill>
                <a:schemeClr val="tx2">
                  <a:lumMod val="60000"/>
                  <a:lumOff val="40000"/>
                </a:schemeClr>
              </a:solidFill>
            </a:endParaRPr>
          </a:p>
        </p:txBody>
      </p:sp>
      <p:cxnSp>
        <p:nvCxnSpPr>
          <p:cNvPr id="2054" name="Straight Arrow Connector 2053"/>
          <p:cNvCxnSpPr/>
          <p:nvPr/>
        </p:nvCxnSpPr>
        <p:spPr>
          <a:xfrm>
            <a:off x="3434441" y="4245429"/>
            <a:ext cx="40277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55" name="TextBox 2054"/>
          <p:cNvSpPr txBox="1"/>
          <p:nvPr/>
        </p:nvSpPr>
        <p:spPr>
          <a:xfrm>
            <a:off x="3750128" y="4114800"/>
            <a:ext cx="3853543" cy="246221"/>
          </a:xfrm>
          <a:prstGeom prst="rect">
            <a:avLst/>
          </a:prstGeom>
          <a:noFill/>
        </p:spPr>
        <p:txBody>
          <a:bodyPr wrap="square" rtlCol="0">
            <a:spAutoFit/>
          </a:bodyPr>
          <a:lstStyle/>
          <a:p>
            <a:r>
              <a:rPr lang="en-US" sz="1000" b="1" dirty="0" smtClean="0">
                <a:solidFill>
                  <a:schemeClr val="tx2">
                    <a:lumMod val="60000"/>
                    <a:lumOff val="40000"/>
                  </a:schemeClr>
                </a:solidFill>
              </a:rPr>
              <a:t>Enter </a:t>
            </a:r>
            <a:r>
              <a:rPr lang="en-US" sz="1000" b="1" u="sng" dirty="0" smtClean="0">
                <a:solidFill>
                  <a:schemeClr val="tx2">
                    <a:lumMod val="60000"/>
                    <a:lumOff val="40000"/>
                  </a:schemeClr>
                </a:solidFill>
              </a:rPr>
              <a:t>detailed</a:t>
            </a:r>
            <a:r>
              <a:rPr lang="en-US" sz="1000" b="1" dirty="0" smtClean="0">
                <a:solidFill>
                  <a:schemeClr val="tx2">
                    <a:lumMod val="60000"/>
                    <a:lumOff val="40000"/>
                  </a:schemeClr>
                </a:solidFill>
              </a:rPr>
              <a:t> description of the type of transaction requested.</a:t>
            </a:r>
            <a:endParaRPr lang="en-US" sz="1000" b="1" dirty="0">
              <a:solidFill>
                <a:schemeClr val="tx2">
                  <a:lumMod val="60000"/>
                  <a:lumOff val="40000"/>
                </a:schemeClr>
              </a:solidFill>
            </a:endParaRPr>
          </a:p>
        </p:txBody>
      </p:sp>
      <p:sp>
        <p:nvSpPr>
          <p:cNvPr id="2056" name="Right Brace 2055"/>
          <p:cNvSpPr/>
          <p:nvPr/>
        </p:nvSpPr>
        <p:spPr>
          <a:xfrm>
            <a:off x="3416751" y="4887686"/>
            <a:ext cx="127908" cy="30842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057" name="TextBox 2056"/>
          <p:cNvSpPr txBox="1"/>
          <p:nvPr/>
        </p:nvSpPr>
        <p:spPr>
          <a:xfrm>
            <a:off x="3480705" y="4898572"/>
            <a:ext cx="4980216" cy="246221"/>
          </a:xfrm>
          <a:prstGeom prst="rect">
            <a:avLst/>
          </a:prstGeom>
          <a:noFill/>
        </p:spPr>
        <p:txBody>
          <a:bodyPr wrap="square" rtlCol="0">
            <a:spAutoFit/>
          </a:bodyPr>
          <a:lstStyle/>
          <a:p>
            <a:r>
              <a:rPr lang="en-US" sz="1000" b="1" dirty="0" smtClean="0">
                <a:solidFill>
                  <a:schemeClr val="tx2">
                    <a:lumMod val="60000"/>
                    <a:lumOff val="40000"/>
                  </a:schemeClr>
                </a:solidFill>
              </a:rPr>
              <a:t>Authorized person listed on Agency’s authorized Signature Authority Form </a:t>
            </a:r>
            <a:r>
              <a:rPr lang="en-US" sz="800" b="1" dirty="0" smtClean="0">
                <a:solidFill>
                  <a:schemeClr val="tx2">
                    <a:lumMod val="60000"/>
                    <a:lumOff val="40000"/>
                  </a:schemeClr>
                </a:solidFill>
              </a:rPr>
              <a:t>(FM-4106</a:t>
            </a:r>
            <a:r>
              <a:rPr lang="en-US" sz="1000" b="1" dirty="0" smtClean="0">
                <a:solidFill>
                  <a:schemeClr val="tx2">
                    <a:lumMod val="60000"/>
                    <a:lumOff val="40000"/>
                  </a:schemeClr>
                </a:solidFill>
              </a:rPr>
              <a:t>)</a:t>
            </a:r>
            <a:endParaRPr lang="en-US" sz="1000" b="1" dirty="0">
              <a:solidFill>
                <a:schemeClr val="tx2">
                  <a:lumMod val="60000"/>
                  <a:lumOff val="40000"/>
                </a:schemeClr>
              </a:solidFill>
            </a:endParaRPr>
          </a:p>
        </p:txBody>
      </p:sp>
      <p:sp>
        <p:nvSpPr>
          <p:cNvPr id="24" name="TextBox 23"/>
          <p:cNvSpPr txBox="1"/>
          <p:nvPr/>
        </p:nvSpPr>
        <p:spPr>
          <a:xfrm>
            <a:off x="247812" y="1278914"/>
            <a:ext cx="1695987" cy="5078313"/>
          </a:xfrm>
          <a:prstGeom prst="rect">
            <a:avLst/>
          </a:prstGeom>
          <a:noFill/>
        </p:spPr>
        <p:txBody>
          <a:bodyPr wrap="square" rtlCol="0">
            <a:spAutoFit/>
          </a:bodyPr>
          <a:lstStyle/>
          <a:p>
            <a:r>
              <a:rPr lang="en-US" sz="1600" dirty="0"/>
              <a:t>Dept. of State </a:t>
            </a:r>
            <a:r>
              <a:rPr lang="en-US" sz="1600" dirty="0" smtClean="0"/>
              <a:t>Presentation</a:t>
            </a:r>
            <a:endParaRPr lang="en-US" sz="1600" b="1" dirty="0" smtClean="0">
              <a:solidFill>
                <a:schemeClr val="accent1">
                  <a:lumMod val="75000"/>
                </a:schemeClr>
              </a:solidFill>
            </a:endParaRPr>
          </a:p>
          <a:p>
            <a:endParaRPr lang="en-US" sz="2000" b="1" dirty="0" smtClean="0">
              <a:solidFill>
                <a:schemeClr val="accent1">
                  <a:lumMod val="75000"/>
                </a:schemeClr>
              </a:solidFill>
            </a:endParaRPr>
          </a:p>
          <a:p>
            <a:r>
              <a:rPr lang="en-US" sz="1600" b="1" dirty="0" smtClean="0">
                <a:solidFill>
                  <a:schemeClr val="accent1">
                    <a:lumMod val="75000"/>
                  </a:schemeClr>
                </a:solidFill>
              </a:rPr>
              <a:t>Leasing Reminders</a:t>
            </a:r>
          </a:p>
          <a:p>
            <a:endParaRPr lang="en-US" sz="1600" dirty="0" smtClean="0"/>
          </a:p>
          <a:p>
            <a:r>
              <a:rPr lang="en-US" sz="1600" dirty="0" smtClean="0"/>
              <a:t>REDM Reorganization</a:t>
            </a:r>
            <a:endParaRPr lang="en-US" sz="1600" dirty="0"/>
          </a:p>
          <a:p>
            <a:endParaRPr lang="en-US" sz="1600" dirty="0" smtClean="0"/>
          </a:p>
          <a:p>
            <a:r>
              <a:rPr lang="en-US" sz="1600" dirty="0" smtClean="0"/>
              <a:t>TRIRIGA Update</a:t>
            </a:r>
          </a:p>
          <a:p>
            <a:endParaRPr lang="en-US" sz="1600" dirty="0"/>
          </a:p>
          <a:p>
            <a:r>
              <a:rPr lang="en-US" sz="1600" dirty="0" smtClean="0"/>
              <a:t>SOWs and Engagement Checklists</a:t>
            </a:r>
          </a:p>
          <a:p>
            <a:endParaRPr lang="en-US" sz="1600" dirty="0"/>
          </a:p>
          <a:p>
            <a:r>
              <a:rPr lang="en-US" sz="1600" dirty="0" smtClean="0"/>
              <a:t>Annual Data Gathering Update</a:t>
            </a:r>
          </a:p>
          <a:p>
            <a:endParaRPr lang="en-US" sz="1600" dirty="0"/>
          </a:p>
          <a:p>
            <a:r>
              <a:rPr lang="en-US" sz="1600" dirty="0" smtClean="0"/>
              <a:t>CBRE Presentation </a:t>
            </a:r>
            <a:endParaRPr lang="en-US" sz="1600" dirty="0"/>
          </a:p>
        </p:txBody>
      </p:sp>
    </p:spTree>
    <p:extLst>
      <p:ext uri="{BB962C8B-B14F-4D97-AF65-F5344CB8AC3E}">
        <p14:creationId xmlns:p14="http://schemas.microsoft.com/office/powerpoint/2010/main" val="1207969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1460" y="274638"/>
            <a:ext cx="6325340" cy="799560"/>
          </a:xfrm>
        </p:spPr>
        <p:txBody>
          <a:bodyPr>
            <a:normAutofit/>
          </a:bodyPr>
          <a:lstStyle/>
          <a:p>
            <a:r>
              <a:rPr lang="en-US" sz="3200" b="1" dirty="0" smtClean="0"/>
              <a:t>How to Complete an RSN</a:t>
            </a:r>
            <a:endParaRPr lang="en-US" sz="3200" b="1" dirty="0"/>
          </a:p>
        </p:txBody>
      </p:sp>
      <p:sp>
        <p:nvSpPr>
          <p:cNvPr id="5" name="Rectangle 4"/>
          <p:cNvSpPr/>
          <p:nvPr/>
        </p:nvSpPr>
        <p:spPr>
          <a:xfrm>
            <a:off x="2873828" y="1355858"/>
            <a:ext cx="5040086" cy="4524315"/>
          </a:xfrm>
          <a:prstGeom prst="rect">
            <a:avLst/>
          </a:prstGeom>
        </p:spPr>
        <p:txBody>
          <a:bodyPr wrap="square">
            <a:spAutoFit/>
          </a:bodyPr>
          <a:lstStyle/>
          <a:p>
            <a:r>
              <a:rPr lang="en-US" b="1" dirty="0" smtClean="0"/>
              <a:t>REMINDERS:</a:t>
            </a:r>
          </a:p>
          <a:p>
            <a:endParaRPr lang="en-US" b="1" dirty="0" smtClean="0"/>
          </a:p>
          <a:p>
            <a:r>
              <a:rPr lang="en-US" dirty="0" smtClean="0"/>
              <a:t>A </a:t>
            </a:r>
            <a:r>
              <a:rPr lang="en-US" dirty="0"/>
              <a:t>Space Allocation Worksheet (SAW) should be submitted with each RSN for new leases or lease modifications that have a change in FTEs or square footage</a:t>
            </a:r>
            <a:r>
              <a:rPr lang="en-US" dirty="0" smtClean="0"/>
              <a:t>.</a:t>
            </a:r>
          </a:p>
          <a:p>
            <a:endParaRPr lang="en-US" dirty="0"/>
          </a:p>
          <a:p>
            <a:r>
              <a:rPr lang="en-US" dirty="0" smtClean="0"/>
              <a:t>You must always enter at least one FTE in order for the form to be accepted.</a:t>
            </a:r>
          </a:p>
          <a:p>
            <a:endParaRPr lang="en-US" dirty="0"/>
          </a:p>
          <a:p>
            <a:r>
              <a:rPr lang="en-US" dirty="0" smtClean="0"/>
              <a:t>SF per FTE should be 180 or less on page 1 of the SAW.</a:t>
            </a:r>
          </a:p>
          <a:p>
            <a:endParaRPr lang="en-US" dirty="0"/>
          </a:p>
          <a:p>
            <a:r>
              <a:rPr lang="en-US" dirty="0" smtClean="0"/>
              <a:t>Submit boundaries for new leases.</a:t>
            </a:r>
          </a:p>
          <a:p>
            <a:endParaRPr lang="en-US" dirty="0"/>
          </a:p>
          <a:p>
            <a:endParaRPr lang="en-US" dirty="0"/>
          </a:p>
        </p:txBody>
      </p:sp>
      <p:sp>
        <p:nvSpPr>
          <p:cNvPr id="7" name="TextBox 6"/>
          <p:cNvSpPr txBox="1"/>
          <p:nvPr/>
        </p:nvSpPr>
        <p:spPr>
          <a:xfrm>
            <a:off x="247812" y="1278914"/>
            <a:ext cx="1695987" cy="5078313"/>
          </a:xfrm>
          <a:prstGeom prst="rect">
            <a:avLst/>
          </a:prstGeom>
          <a:noFill/>
        </p:spPr>
        <p:txBody>
          <a:bodyPr wrap="square" rtlCol="0">
            <a:spAutoFit/>
          </a:bodyPr>
          <a:lstStyle/>
          <a:p>
            <a:r>
              <a:rPr lang="en-US" sz="1600" dirty="0"/>
              <a:t>Dept. of State </a:t>
            </a:r>
            <a:r>
              <a:rPr lang="en-US" sz="1600" dirty="0" smtClean="0"/>
              <a:t>Presentation</a:t>
            </a:r>
            <a:endParaRPr lang="en-US" sz="1600" b="1" dirty="0" smtClean="0">
              <a:solidFill>
                <a:schemeClr val="accent1">
                  <a:lumMod val="75000"/>
                </a:schemeClr>
              </a:solidFill>
            </a:endParaRPr>
          </a:p>
          <a:p>
            <a:endParaRPr lang="en-US" sz="2000" b="1" dirty="0" smtClean="0">
              <a:solidFill>
                <a:schemeClr val="accent1">
                  <a:lumMod val="75000"/>
                </a:schemeClr>
              </a:solidFill>
            </a:endParaRPr>
          </a:p>
          <a:p>
            <a:r>
              <a:rPr lang="en-US" sz="1600" b="1" dirty="0" smtClean="0">
                <a:solidFill>
                  <a:schemeClr val="accent1">
                    <a:lumMod val="75000"/>
                  </a:schemeClr>
                </a:solidFill>
              </a:rPr>
              <a:t>Leasing Reminders</a:t>
            </a:r>
          </a:p>
          <a:p>
            <a:endParaRPr lang="en-US" sz="1600" dirty="0" smtClean="0"/>
          </a:p>
          <a:p>
            <a:r>
              <a:rPr lang="en-US" sz="1600" dirty="0" smtClean="0"/>
              <a:t>REDM Reorganization</a:t>
            </a:r>
            <a:endParaRPr lang="en-US" sz="1600" dirty="0"/>
          </a:p>
          <a:p>
            <a:endParaRPr lang="en-US" sz="1600" dirty="0" smtClean="0"/>
          </a:p>
          <a:p>
            <a:r>
              <a:rPr lang="en-US" sz="1600" dirty="0" smtClean="0"/>
              <a:t>TRIRIGA Update</a:t>
            </a:r>
          </a:p>
          <a:p>
            <a:endParaRPr lang="en-US" sz="1600" dirty="0"/>
          </a:p>
          <a:p>
            <a:r>
              <a:rPr lang="en-US" sz="1600" dirty="0" smtClean="0"/>
              <a:t>SOWs and Engagement Checklists</a:t>
            </a:r>
          </a:p>
          <a:p>
            <a:endParaRPr lang="en-US" sz="1600" dirty="0"/>
          </a:p>
          <a:p>
            <a:r>
              <a:rPr lang="en-US" sz="1600" dirty="0" smtClean="0"/>
              <a:t>Annual Data Gathering Update</a:t>
            </a:r>
          </a:p>
          <a:p>
            <a:endParaRPr lang="en-US" sz="1600" dirty="0"/>
          </a:p>
          <a:p>
            <a:r>
              <a:rPr lang="en-US" sz="1600" dirty="0" smtClean="0"/>
              <a:t>CBRE Presentation </a:t>
            </a:r>
            <a:endParaRPr lang="en-US" sz="1600" dirty="0"/>
          </a:p>
        </p:txBody>
      </p:sp>
    </p:spTree>
    <p:extLst>
      <p:ext uri="{BB962C8B-B14F-4D97-AF65-F5344CB8AC3E}">
        <p14:creationId xmlns:p14="http://schemas.microsoft.com/office/powerpoint/2010/main" val="748246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0908" y="1815152"/>
            <a:ext cx="5895892" cy="2811438"/>
          </a:xfrm>
        </p:spPr>
        <p:txBody>
          <a:bodyPr/>
          <a:lstStyle/>
          <a:p>
            <a:r>
              <a:rPr lang="en-US" dirty="0" smtClean="0"/>
              <a:t>LEASING REMINDERS</a:t>
            </a:r>
            <a:br>
              <a:rPr lang="en-US" dirty="0" smtClean="0"/>
            </a:br>
            <a:r>
              <a:rPr lang="en-US" dirty="0" smtClean="0"/>
              <a:t>FORMS</a:t>
            </a:r>
            <a:endParaRPr lang="en-US" dirty="0"/>
          </a:p>
        </p:txBody>
      </p:sp>
      <p:sp>
        <p:nvSpPr>
          <p:cNvPr id="3" name="TextBox 2"/>
          <p:cNvSpPr txBox="1"/>
          <p:nvPr/>
        </p:nvSpPr>
        <p:spPr>
          <a:xfrm>
            <a:off x="247812" y="1278914"/>
            <a:ext cx="1695987" cy="5078313"/>
          </a:xfrm>
          <a:prstGeom prst="rect">
            <a:avLst/>
          </a:prstGeom>
          <a:noFill/>
        </p:spPr>
        <p:txBody>
          <a:bodyPr wrap="square" rtlCol="0">
            <a:spAutoFit/>
          </a:bodyPr>
          <a:lstStyle/>
          <a:p>
            <a:r>
              <a:rPr lang="en-US" sz="1600" dirty="0"/>
              <a:t>Dept. of State </a:t>
            </a:r>
            <a:r>
              <a:rPr lang="en-US" sz="1600" dirty="0" smtClean="0"/>
              <a:t>Presentation</a:t>
            </a:r>
            <a:endParaRPr lang="en-US" sz="1600" b="1" dirty="0" smtClean="0">
              <a:solidFill>
                <a:schemeClr val="accent1">
                  <a:lumMod val="75000"/>
                </a:schemeClr>
              </a:solidFill>
            </a:endParaRPr>
          </a:p>
          <a:p>
            <a:endParaRPr lang="en-US" sz="2000" b="1" dirty="0" smtClean="0">
              <a:solidFill>
                <a:schemeClr val="accent1">
                  <a:lumMod val="75000"/>
                </a:schemeClr>
              </a:solidFill>
            </a:endParaRPr>
          </a:p>
          <a:p>
            <a:r>
              <a:rPr lang="en-US" sz="1600" b="1" dirty="0" smtClean="0">
                <a:solidFill>
                  <a:schemeClr val="accent1">
                    <a:lumMod val="75000"/>
                  </a:schemeClr>
                </a:solidFill>
              </a:rPr>
              <a:t>Leasing Reminders</a:t>
            </a:r>
          </a:p>
          <a:p>
            <a:endParaRPr lang="en-US" sz="1600" dirty="0" smtClean="0"/>
          </a:p>
          <a:p>
            <a:r>
              <a:rPr lang="en-US" sz="1600" dirty="0" smtClean="0"/>
              <a:t>REDM Reorganization</a:t>
            </a:r>
            <a:endParaRPr lang="en-US" sz="1600" dirty="0"/>
          </a:p>
          <a:p>
            <a:endParaRPr lang="en-US" sz="1600" dirty="0" smtClean="0"/>
          </a:p>
          <a:p>
            <a:r>
              <a:rPr lang="en-US" sz="1600" dirty="0" smtClean="0"/>
              <a:t>TRIRIGA Update</a:t>
            </a:r>
          </a:p>
          <a:p>
            <a:endParaRPr lang="en-US" sz="1600" dirty="0"/>
          </a:p>
          <a:p>
            <a:r>
              <a:rPr lang="en-US" sz="1600" dirty="0" smtClean="0"/>
              <a:t>SOWs and Engagement Checklists</a:t>
            </a:r>
          </a:p>
          <a:p>
            <a:endParaRPr lang="en-US" sz="1600" dirty="0"/>
          </a:p>
          <a:p>
            <a:r>
              <a:rPr lang="en-US" sz="1600" dirty="0" smtClean="0"/>
              <a:t>Annual Data Gathering Update</a:t>
            </a:r>
          </a:p>
          <a:p>
            <a:endParaRPr lang="en-US" sz="1600" dirty="0"/>
          </a:p>
          <a:p>
            <a:r>
              <a:rPr lang="en-US" sz="1600" dirty="0" smtClean="0"/>
              <a:t>CBRE Presentation </a:t>
            </a:r>
            <a:endParaRPr lang="en-US" sz="1600" dirty="0"/>
          </a:p>
        </p:txBody>
      </p:sp>
    </p:spTree>
    <p:extLst>
      <p:ext uri="{BB962C8B-B14F-4D97-AF65-F5344CB8AC3E}">
        <p14:creationId xmlns:p14="http://schemas.microsoft.com/office/powerpoint/2010/main" val="63906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1880" y="274638"/>
            <a:ext cx="6434919" cy="1143000"/>
          </a:xfrm>
        </p:spPr>
        <p:txBody>
          <a:bodyPr>
            <a:normAutofit/>
          </a:bodyPr>
          <a:lstStyle/>
          <a:p>
            <a:r>
              <a:rPr lang="en-US" sz="3200" b="1" dirty="0" smtClean="0"/>
              <a:t>Forms</a:t>
            </a:r>
            <a:endParaRPr lang="en-US" sz="3200" b="1" dirty="0"/>
          </a:p>
        </p:txBody>
      </p:sp>
      <p:sp>
        <p:nvSpPr>
          <p:cNvPr id="5" name="TextBox 4"/>
          <p:cNvSpPr txBox="1"/>
          <p:nvPr/>
        </p:nvSpPr>
        <p:spPr>
          <a:xfrm>
            <a:off x="259307" y="1600200"/>
            <a:ext cx="1665027" cy="369332"/>
          </a:xfrm>
          <a:prstGeom prst="rect">
            <a:avLst/>
          </a:prstGeom>
          <a:noFill/>
        </p:spPr>
        <p:txBody>
          <a:bodyPr wrap="square" rtlCol="0">
            <a:spAutoFit/>
          </a:bodyPr>
          <a:lstStyle/>
          <a:p>
            <a:endParaRPr lang="en-US" dirty="0"/>
          </a:p>
        </p:txBody>
      </p:sp>
      <p:sp>
        <p:nvSpPr>
          <p:cNvPr id="3" name="TextBox 2"/>
          <p:cNvSpPr txBox="1"/>
          <p:nvPr/>
        </p:nvSpPr>
        <p:spPr>
          <a:xfrm>
            <a:off x="2806810" y="1600200"/>
            <a:ext cx="5812404" cy="4031873"/>
          </a:xfrm>
          <a:prstGeom prst="rect">
            <a:avLst/>
          </a:prstGeom>
          <a:noFill/>
        </p:spPr>
        <p:txBody>
          <a:bodyPr wrap="square" rtlCol="0">
            <a:spAutoFit/>
          </a:bodyPr>
          <a:lstStyle/>
          <a:p>
            <a:r>
              <a:rPr lang="en-US" sz="2000" dirty="0" smtClean="0"/>
              <a:t>Just a reminder to pull current forms from our </a:t>
            </a:r>
            <a:r>
              <a:rPr lang="en-US" sz="2000" dirty="0" smtClean="0">
                <a:hlinkClick r:id="rId3"/>
              </a:rPr>
              <a:t>website</a:t>
            </a:r>
            <a:r>
              <a:rPr lang="en-US" sz="2000" dirty="0" smtClean="0"/>
              <a:t> before each new lease action.</a:t>
            </a:r>
          </a:p>
          <a:p>
            <a:endParaRPr lang="en-US" sz="2000" dirty="0"/>
          </a:p>
          <a:p>
            <a:r>
              <a:rPr lang="en-US" sz="2000" dirty="0" smtClean="0"/>
              <a:t>The Agency Review Checklist is also routinely updated and is lease action specific.</a:t>
            </a:r>
          </a:p>
          <a:p>
            <a:endParaRPr lang="en-US" sz="2000" dirty="0" smtClean="0"/>
          </a:p>
          <a:p>
            <a:endParaRPr lang="en-US" sz="2000" dirty="0" smtClean="0"/>
          </a:p>
          <a:p>
            <a:r>
              <a:rPr lang="en-US" sz="2000" dirty="0" smtClean="0"/>
              <a:t>If there are any updates to an Agency’s Authorized Signature Authority during a fiscal year a new form (FM 4106) will need to be filed with DMS.  It is available on our </a:t>
            </a:r>
            <a:r>
              <a:rPr lang="en-US" sz="2000" dirty="0" smtClean="0">
                <a:hlinkClick r:id="rId3"/>
              </a:rPr>
              <a:t>website</a:t>
            </a:r>
            <a:r>
              <a:rPr lang="en-US" sz="2000" dirty="0" smtClean="0"/>
              <a:t>.</a:t>
            </a:r>
          </a:p>
          <a:p>
            <a:endParaRPr lang="en-US" dirty="0" smtClean="0"/>
          </a:p>
          <a:p>
            <a:endParaRPr lang="en-US" dirty="0" smtClean="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7826" y="3279492"/>
            <a:ext cx="6430369" cy="293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0336" y="5188227"/>
            <a:ext cx="4705350"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47812" y="1278914"/>
            <a:ext cx="1695987" cy="5078313"/>
          </a:xfrm>
          <a:prstGeom prst="rect">
            <a:avLst/>
          </a:prstGeom>
          <a:noFill/>
        </p:spPr>
        <p:txBody>
          <a:bodyPr wrap="square" rtlCol="0">
            <a:spAutoFit/>
          </a:bodyPr>
          <a:lstStyle/>
          <a:p>
            <a:r>
              <a:rPr lang="en-US" sz="1600" dirty="0"/>
              <a:t>Dept. of State </a:t>
            </a:r>
            <a:r>
              <a:rPr lang="en-US" sz="1600" dirty="0" smtClean="0"/>
              <a:t>Presentation</a:t>
            </a:r>
            <a:endParaRPr lang="en-US" sz="1600" b="1" dirty="0" smtClean="0">
              <a:solidFill>
                <a:schemeClr val="accent1">
                  <a:lumMod val="75000"/>
                </a:schemeClr>
              </a:solidFill>
            </a:endParaRPr>
          </a:p>
          <a:p>
            <a:endParaRPr lang="en-US" sz="2000" b="1" dirty="0" smtClean="0">
              <a:solidFill>
                <a:schemeClr val="accent1">
                  <a:lumMod val="75000"/>
                </a:schemeClr>
              </a:solidFill>
            </a:endParaRPr>
          </a:p>
          <a:p>
            <a:r>
              <a:rPr lang="en-US" sz="1600" b="1" dirty="0" smtClean="0">
                <a:solidFill>
                  <a:schemeClr val="accent1">
                    <a:lumMod val="75000"/>
                  </a:schemeClr>
                </a:solidFill>
              </a:rPr>
              <a:t>Leasing Reminders</a:t>
            </a:r>
          </a:p>
          <a:p>
            <a:endParaRPr lang="en-US" sz="1600" dirty="0" smtClean="0"/>
          </a:p>
          <a:p>
            <a:r>
              <a:rPr lang="en-US" sz="1600" dirty="0" smtClean="0"/>
              <a:t>REDM Reorganization</a:t>
            </a:r>
            <a:endParaRPr lang="en-US" sz="1600" dirty="0"/>
          </a:p>
          <a:p>
            <a:endParaRPr lang="en-US" sz="1600" dirty="0" smtClean="0"/>
          </a:p>
          <a:p>
            <a:r>
              <a:rPr lang="en-US" sz="1600" dirty="0" smtClean="0"/>
              <a:t>TRIRIGA Update</a:t>
            </a:r>
          </a:p>
          <a:p>
            <a:endParaRPr lang="en-US" sz="1600" dirty="0"/>
          </a:p>
          <a:p>
            <a:r>
              <a:rPr lang="en-US" sz="1600" dirty="0" smtClean="0"/>
              <a:t>SOWs and Engagement Checklists</a:t>
            </a:r>
          </a:p>
          <a:p>
            <a:endParaRPr lang="en-US" sz="1600" dirty="0"/>
          </a:p>
          <a:p>
            <a:r>
              <a:rPr lang="en-US" sz="1600" dirty="0" smtClean="0"/>
              <a:t>Annual Data Gathering Update</a:t>
            </a:r>
          </a:p>
          <a:p>
            <a:endParaRPr lang="en-US" sz="1600" dirty="0"/>
          </a:p>
          <a:p>
            <a:r>
              <a:rPr lang="en-US" sz="1600" dirty="0" smtClean="0"/>
              <a:t>CBRE Presentation </a:t>
            </a:r>
            <a:endParaRPr lang="en-US" sz="1600" dirty="0"/>
          </a:p>
        </p:txBody>
      </p:sp>
    </p:spTree>
    <p:extLst>
      <p:ext uri="{BB962C8B-B14F-4D97-AF65-F5344CB8AC3E}">
        <p14:creationId xmlns:p14="http://schemas.microsoft.com/office/powerpoint/2010/main" val="3867167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DMS P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18EE3E9A71474FA90AD825E93ED7C5" ma:contentTypeVersion="0" ma:contentTypeDescription="Create a new document." ma:contentTypeScope="" ma:versionID="322b7efd3d72afafcb2fb86e54ebba0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AE4B6293-C267-44D8-BA15-8C1F3073B1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14A1538E-CAE9-4AB6-BFCD-C816FCB5DB3F}">
  <ds:schemaRefs>
    <ds:schemaRef ds:uri="http://schemas.microsoft.com/sharepoint/v3/contenttype/forms"/>
  </ds:schemaRefs>
</ds:datastoreItem>
</file>

<file path=customXml/itemProps3.xml><?xml version="1.0" encoding="utf-8"?>
<ds:datastoreItem xmlns:ds="http://schemas.openxmlformats.org/officeDocument/2006/customXml" ds:itemID="{E92D5A7F-4009-4B3B-9DA5-288853059EC2}">
  <ds:schemaRefs>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purl.org/dc/elements/1.1/"/>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DMS PPP</Template>
  <TotalTime>2680</TotalTime>
  <Words>1776</Words>
  <Application>Microsoft Office PowerPoint</Application>
  <PresentationFormat>On-screen Show (4:3)</PresentationFormat>
  <Paragraphs>594</Paragraphs>
  <Slides>29</Slides>
  <Notes>29</Notes>
  <HiddenSlides>0</HiddenSlides>
  <MMClips>0</MMClips>
  <ScaleCrop>false</ScaleCrop>
  <HeadingPairs>
    <vt:vector size="4" baseType="variant">
      <vt:variant>
        <vt:lpstr>Theme</vt:lpstr>
      </vt:variant>
      <vt:variant>
        <vt:i4>6</vt:i4>
      </vt:variant>
      <vt:variant>
        <vt:lpstr>Slide Titles</vt:lpstr>
      </vt:variant>
      <vt:variant>
        <vt:i4>29</vt:i4>
      </vt:variant>
    </vt:vector>
  </HeadingPairs>
  <TitlesOfParts>
    <vt:vector size="35" baseType="lpstr">
      <vt:lpstr>DMS PPP</vt:lpstr>
      <vt:lpstr>3_Custom Design</vt:lpstr>
      <vt:lpstr>2_Custom Design</vt:lpstr>
      <vt:lpstr>1_Custom Design</vt:lpstr>
      <vt:lpstr>Custom Design</vt:lpstr>
      <vt:lpstr>4_Custom Design</vt:lpstr>
      <vt:lpstr>PowerPoint Presentation</vt:lpstr>
      <vt:lpstr>Table of Contents </vt:lpstr>
      <vt:lpstr>LEASING REMINDERS REQUEST FOR  SPACE NEED (RSN)</vt:lpstr>
      <vt:lpstr>How to Complete an RSN</vt:lpstr>
      <vt:lpstr>How to Complete an RSN</vt:lpstr>
      <vt:lpstr>How to Complete an RSN</vt:lpstr>
      <vt:lpstr>How to Complete an RSN</vt:lpstr>
      <vt:lpstr>LEASING REMINDERS FORMS</vt:lpstr>
      <vt:lpstr>Forms</vt:lpstr>
      <vt:lpstr>REDM  REORGANIZATION</vt:lpstr>
      <vt:lpstr>PowerPoint Presentation</vt:lpstr>
      <vt:lpstr>TRIRIGA  UPDATE</vt:lpstr>
      <vt:lpstr>TRIRIGA Update</vt:lpstr>
      <vt:lpstr>TRIRIGA Update</vt:lpstr>
      <vt:lpstr>TRIRIGA Update</vt:lpstr>
      <vt:lpstr>SOWs AND  ENGAGEMENT  CHECK LISTS </vt:lpstr>
      <vt:lpstr>SOW and Engagement Checklists</vt:lpstr>
      <vt:lpstr>ANNUAL DATA  GATHERING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Department of Management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DMS Sample Presentation</dc:title>
  <dc:creator>Windows User</dc:creator>
  <cp:lastModifiedBy>DMS</cp:lastModifiedBy>
  <cp:revision>97</cp:revision>
  <cp:lastPrinted>2015-01-12T14:11:54Z</cp:lastPrinted>
  <dcterms:created xsi:type="dcterms:W3CDTF">2013-06-06T19:15:15Z</dcterms:created>
  <dcterms:modified xsi:type="dcterms:W3CDTF">2015-01-29T20:30:27Z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0x0101004918EE3E9A71474FA90AD825E93ED7C5</vt:lpwstr>
  </property>
  <property fmtid="{D5CDD505-2E9C-101B-9397-08002B2CF9AE}" pid="3" name="Area of Responsibility">
    <vt:lpwstr>Administration</vt:lpwstr>
  </property>
  <property fmtid="{D5CDD505-2E9C-101B-9397-08002B2CF9AE}" pid="4" name="Sort Priority">
    <vt:lpwstr>6</vt:lpwstr>
  </property>
</Properties>
</file>