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44"/>
  </p:notesMasterIdLst>
  <p:handoutMasterIdLst>
    <p:handoutMasterId r:id="rId45"/>
  </p:handoutMasterIdLst>
  <p:sldIdLst>
    <p:sldId id="256" r:id="rId5"/>
    <p:sldId id="292" r:id="rId6"/>
    <p:sldId id="293" r:id="rId7"/>
    <p:sldId id="284" r:id="rId8"/>
    <p:sldId id="287" r:id="rId9"/>
    <p:sldId id="286" r:id="rId10"/>
    <p:sldId id="285" r:id="rId11"/>
    <p:sldId id="290" r:id="rId12"/>
    <p:sldId id="291" r:id="rId13"/>
    <p:sldId id="289" r:id="rId14"/>
    <p:sldId id="288" r:id="rId15"/>
    <p:sldId id="294" r:id="rId16"/>
    <p:sldId id="295" r:id="rId17"/>
    <p:sldId id="297" r:id="rId18"/>
    <p:sldId id="304" r:id="rId19"/>
    <p:sldId id="303" r:id="rId20"/>
    <p:sldId id="302" r:id="rId21"/>
    <p:sldId id="301" r:id="rId22"/>
    <p:sldId id="300" r:id="rId23"/>
    <p:sldId id="299" r:id="rId24"/>
    <p:sldId id="298" r:id="rId25"/>
    <p:sldId id="305" r:id="rId26"/>
    <p:sldId id="306" r:id="rId27"/>
    <p:sldId id="308" r:id="rId28"/>
    <p:sldId id="309" r:id="rId29"/>
    <p:sldId id="307" r:id="rId30"/>
    <p:sldId id="310" r:id="rId31"/>
    <p:sldId id="311" r:id="rId32"/>
    <p:sldId id="312" r:id="rId33"/>
    <p:sldId id="276" r:id="rId34"/>
    <p:sldId id="278" r:id="rId35"/>
    <p:sldId id="281" r:id="rId36"/>
    <p:sldId id="280" r:id="rId37"/>
    <p:sldId id="283" r:id="rId38"/>
    <p:sldId id="314" r:id="rId39"/>
    <p:sldId id="315" r:id="rId40"/>
    <p:sldId id="316" r:id="rId41"/>
    <p:sldId id="317" r:id="rId42"/>
    <p:sldId id="313" r:id="rId4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m" initials="J" lastIdx="24" clrIdx="0"/>
  <p:cmAuthor id="1" name="Rachael K. G. Lieblick" initials="RKGL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27B4C"/>
    <a:srgbClr val="F1EEDB"/>
    <a:srgbClr val="003366"/>
    <a:srgbClr val="0087C4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7" autoAdjust="0"/>
    <p:restoredTop sz="65797" autoAdjust="0"/>
  </p:normalViewPr>
  <p:slideViewPr>
    <p:cSldViewPr>
      <p:cViewPr varScale="1">
        <p:scale>
          <a:sx n="77" d="100"/>
          <a:sy n="77" d="100"/>
        </p:scale>
        <p:origin x="-26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732" y="7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pPr>
              <a:defRPr/>
            </a:pPr>
            <a:fld id="{3FA2EAA4-4830-4FE2-938E-910EC6890065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pPr>
              <a:defRPr/>
            </a:pPr>
            <a:fld id="{CEF9C15F-CB88-47A2-A237-B6353E7C9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76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254FB5-8810-41D7-8C22-A4501D0BA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64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424C59-4980-4D45-B473-DF9295C7FDE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en-US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8F49CC-6B86-4734-85EB-C15BFC2FF91C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4"/>
          <p:cNvSpPr>
            <a:spLocks noGrp="1"/>
          </p:cNvSpPr>
          <p:nvPr/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30000"/>
              </a:spcBef>
            </a:pPr>
            <a:endParaRPr lang="en-US" sz="1200"/>
          </a:p>
        </p:txBody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776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681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371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254FB5-8810-41D7-8C22-A4501D0BA1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/>
          <p:nvPr userDrawn="1"/>
        </p:nvSpPr>
        <p:spPr>
          <a:xfrm>
            <a:off x="0" y="990600"/>
            <a:ext cx="9144000" cy="685800"/>
          </a:xfrm>
          <a:prstGeom prst="rect">
            <a:avLst/>
          </a:prstGeom>
          <a:solidFill>
            <a:srgbClr val="927B4C">
              <a:alpha val="25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8"/>
          <p:cNvSpPr/>
          <p:nvPr userDrawn="1"/>
        </p:nvSpPr>
        <p:spPr>
          <a:xfrm>
            <a:off x="6477000" y="304800"/>
            <a:ext cx="2209800" cy="2209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6" descr="state seal PT 871c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04800"/>
            <a:ext cx="222726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DMS words graphic.eps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9446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7425"/>
            <a:ext cx="6248400" cy="688975"/>
          </a:xfrm>
          <a:noFill/>
          <a:ln>
            <a:noFill/>
          </a:ln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0955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341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E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2000"/>
            <a:ext cx="9144000" cy="533400"/>
          </a:xfrm>
          <a:prstGeom prst="rect">
            <a:avLst/>
          </a:prstGeom>
          <a:solidFill>
            <a:srgbClr val="927B4C">
              <a:alpha val="25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848600" y="457200"/>
            <a:ext cx="1143000" cy="1143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24000"/>
            <a:ext cx="8534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8" descr="DMS words graphic.eps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171450"/>
            <a:ext cx="1524000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1" descr="state seal PT 871c.eps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48600" y="457200"/>
            <a:ext cx="1152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68580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" name="TextBox 4"/>
          <p:cNvSpPr txBox="1">
            <a:spLocks noChangeArrowheads="1"/>
          </p:cNvSpPr>
          <p:nvPr userDrawn="1"/>
        </p:nvSpPr>
        <p:spPr bwMode="auto">
          <a:xfrm>
            <a:off x="8229600" y="62484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fld id="{4DE68200-B3A2-49DA-BB6A-FE323B263D56}" type="slidenum">
              <a:rPr lang="en-US">
                <a:solidFill>
                  <a:schemeClr val="bg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927B4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927B4C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927B4C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927B4C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927B4C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87C4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87C4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87C4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87C4"/>
          </a:solidFill>
          <a:latin typeface="Gill Sans M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67000"/>
            <a:ext cx="9144000" cy="1470025"/>
          </a:xfrm>
        </p:spPr>
        <p:txBody>
          <a:bodyPr/>
          <a:lstStyle/>
          <a:p>
            <a:pPr algn="ctr"/>
            <a:r>
              <a:rPr lang="en-US" sz="6000" dirty="0" smtClean="0"/>
              <a:t>ADA Workshop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10000"/>
            <a:ext cx="7010400" cy="1752600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sz="2800" b="1" dirty="0" smtClean="0"/>
          </a:p>
          <a:p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038600"/>
          </a:xfrm>
        </p:spPr>
        <p:txBody>
          <a:bodyPr/>
          <a:lstStyle/>
          <a:p>
            <a:pPr lvl="0"/>
            <a:r>
              <a:rPr lang="en-US" sz="4000" dirty="0"/>
              <a:t>Accessible signage</a:t>
            </a:r>
          </a:p>
          <a:p>
            <a:pPr lvl="0"/>
            <a:r>
              <a:rPr lang="en-US" sz="4000" dirty="0"/>
              <a:t>Accessible podiums</a:t>
            </a:r>
          </a:p>
          <a:p>
            <a:pPr lvl="0"/>
            <a:r>
              <a:rPr lang="en-US" sz="4000" dirty="0"/>
              <a:t>Bathroom stalls lack maneuvering space</a:t>
            </a:r>
          </a:p>
          <a:p>
            <a:pPr lvl="0"/>
            <a:r>
              <a:rPr lang="en-US" sz="4000" dirty="0"/>
              <a:t>Lavatories too high</a:t>
            </a:r>
          </a:p>
          <a:p>
            <a:pPr lvl="0"/>
            <a:r>
              <a:rPr lang="en-US" sz="4000" dirty="0"/>
              <a:t>All dispensers too high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4531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r>
              <a:rPr lang="en-US" sz="2400" dirty="0" smtClean="0"/>
              <a:t>(Continued)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724400"/>
          </a:xfrm>
        </p:spPr>
        <p:txBody>
          <a:bodyPr/>
          <a:lstStyle/>
          <a:p>
            <a:pPr lvl="0"/>
            <a:r>
              <a:rPr lang="en-US" sz="3600" dirty="0" smtClean="0"/>
              <a:t>Communications </a:t>
            </a:r>
            <a:r>
              <a:rPr lang="en-US" sz="3600" dirty="0"/>
              <a:t>requirements not correct</a:t>
            </a:r>
          </a:p>
          <a:p>
            <a:pPr lvl="0"/>
            <a:r>
              <a:rPr lang="en-US" sz="3600" dirty="0"/>
              <a:t>Almost 5,000 buildings over 3,000 S.F.</a:t>
            </a:r>
          </a:p>
          <a:p>
            <a:pPr lvl="0"/>
            <a:r>
              <a:rPr lang="en-US" sz="3600" dirty="0"/>
              <a:t>Almost 25 million S.F. private sector leases</a:t>
            </a:r>
          </a:p>
          <a:p>
            <a:pPr lvl="0"/>
            <a:r>
              <a:rPr lang="en-US" sz="3600" dirty="0"/>
              <a:t>Other state agencies not in compliance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431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Settlement Agreements and DMS Timelines</a:t>
            </a:r>
            <a:endParaRPr lang="en-US" sz="66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Surveys and Transition Plans</a:t>
            </a:r>
            <a:endParaRPr lang="en-US" sz="66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572000"/>
          </a:xfrm>
        </p:spPr>
        <p:txBody>
          <a:bodyPr/>
          <a:lstStyle/>
          <a:p>
            <a:r>
              <a:rPr lang="en-US" sz="4000" dirty="0" smtClean="0"/>
              <a:t>The Rehabilitation Act of 1973 (Broad Based)</a:t>
            </a:r>
          </a:p>
          <a:p>
            <a:r>
              <a:rPr lang="en-US" sz="4000" dirty="0" smtClean="0"/>
              <a:t>Section 504 / Entities receiving federal monies</a:t>
            </a:r>
          </a:p>
          <a:p>
            <a:r>
              <a:rPr lang="en-US" sz="4000" dirty="0" smtClean="0"/>
              <a:t>Non-discrimination employment practices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648200"/>
          </a:xfrm>
        </p:spPr>
        <p:txBody>
          <a:bodyPr/>
          <a:lstStyle/>
          <a:p>
            <a:pPr marL="45720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Calibri"/>
                <a:ea typeface="Times New Roman"/>
                <a:cs typeface="Calibri"/>
              </a:rPr>
              <a:t> Americans with Disabilities Act of 1990 (ADA)</a:t>
            </a:r>
          </a:p>
          <a:p>
            <a:pPr marL="45720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Calibri"/>
                <a:ea typeface="Times New Roman"/>
                <a:cs typeface="Calibri"/>
              </a:rPr>
              <a:t> ADA built upon Section 504 of 1973 Act</a:t>
            </a:r>
            <a:endParaRPr lang="en-US" sz="3600" dirty="0" smtClean="0">
              <a:latin typeface="Calibri"/>
              <a:ea typeface="Calibri"/>
              <a:cs typeface="Times New Roman"/>
            </a:endParaRPr>
          </a:p>
          <a:p>
            <a:pPr marL="4572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Calibri"/>
                <a:ea typeface="Times New Roman"/>
                <a:cs typeface="Calibri"/>
              </a:rPr>
              <a:t> Included all state &amp; local governments</a:t>
            </a:r>
            <a:endParaRPr lang="en-US" sz="3600" dirty="0" smtClean="0">
              <a:latin typeface="Calibri"/>
              <a:ea typeface="Calibri"/>
              <a:cs typeface="Times New Roman"/>
            </a:endParaRPr>
          </a:p>
          <a:p>
            <a:pPr marL="9144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en-US" dirty="0" smtClean="0">
                <a:latin typeface="Calibri"/>
                <a:ea typeface="Times New Roman"/>
                <a:cs typeface="Calibri"/>
              </a:rPr>
              <a:t> Even if no federal monies were accepted</a:t>
            </a:r>
            <a:endParaRPr lang="en-US" dirty="0" smtClean="0">
              <a:latin typeface="Calibri"/>
              <a:ea typeface="Calibri"/>
              <a:cs typeface="Times New Roman"/>
            </a:endParaRPr>
          </a:p>
          <a:p>
            <a:pPr marL="9144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</a:pPr>
            <a:r>
              <a:rPr lang="en-US" dirty="0" smtClean="0">
                <a:latin typeface="Calibri"/>
                <a:ea typeface="Times New Roman"/>
                <a:cs typeface="Calibri"/>
              </a:rPr>
              <a:t> Includes any public access in the private sector</a:t>
            </a:r>
            <a:endParaRPr lang="en-US" dirty="0" smtClean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ADA has five separate </a:t>
            </a:r>
            <a:r>
              <a:rPr lang="en-US" dirty="0" smtClean="0"/>
              <a:t>titles: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Title I Specifically for Employment </a:t>
            </a:r>
          </a:p>
          <a:p>
            <a:r>
              <a:rPr lang="en-US" dirty="0" smtClean="0"/>
              <a:t>Title II specifically for state &amp; local government</a:t>
            </a:r>
          </a:p>
          <a:p>
            <a:r>
              <a:rPr lang="en-US" dirty="0" smtClean="0"/>
              <a:t>U. S. Department of Justice enforces Title I &amp; II</a:t>
            </a:r>
          </a:p>
          <a:p>
            <a:r>
              <a:rPr lang="en-US" dirty="0" smtClean="0"/>
              <a:t>ADAAG (U. S. Access Board)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ADA January 26, 1992 (Compliance)</a:t>
            </a:r>
          </a:p>
          <a:p>
            <a:r>
              <a:rPr lang="en-US" sz="3600" dirty="0" smtClean="0"/>
              <a:t>All newly constructed buildings must be built to new compliance standards</a:t>
            </a:r>
          </a:p>
          <a:p>
            <a:r>
              <a:rPr lang="en-US" sz="3600" dirty="0" smtClean="0"/>
              <a:t>ADA Standards for Accessible Design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648200"/>
          </a:xfrm>
        </p:spPr>
        <p:txBody>
          <a:bodyPr/>
          <a:lstStyle/>
          <a:p>
            <a:r>
              <a:rPr lang="en-US" sz="3600" dirty="0" smtClean="0"/>
              <a:t>Altered (Renovation) after January 26, 1992</a:t>
            </a:r>
          </a:p>
          <a:p>
            <a:r>
              <a:rPr lang="en-US" sz="3600" dirty="0" smtClean="0"/>
              <a:t>Changing carpet, moving walls, new toilets, parking spaces</a:t>
            </a:r>
          </a:p>
          <a:p>
            <a:r>
              <a:rPr lang="en-US" sz="3600" dirty="0" smtClean="0"/>
              <a:t>Part of building altered (Must create accessible path to it)</a:t>
            </a:r>
          </a:p>
          <a:p>
            <a:pPr lvl="1"/>
            <a:r>
              <a:rPr lang="en-US" sz="3200" dirty="0" smtClean="0"/>
              <a:t>i.e. – toilets, water fountains, door-ways, etc.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876800"/>
          </a:xfrm>
        </p:spPr>
        <p:txBody>
          <a:bodyPr/>
          <a:lstStyle/>
          <a:p>
            <a:r>
              <a:rPr lang="en-US" dirty="0" smtClean="0"/>
              <a:t>Section 504 requires the appointment of a “Coordinator”</a:t>
            </a:r>
          </a:p>
          <a:p>
            <a:r>
              <a:rPr lang="en-US" dirty="0" smtClean="0"/>
              <a:t>Self Evaluation is absolutely mandatory</a:t>
            </a:r>
          </a:p>
          <a:p>
            <a:r>
              <a:rPr lang="en-US" dirty="0" smtClean="0"/>
              <a:t>What is covered under Section 504</a:t>
            </a:r>
          </a:p>
          <a:p>
            <a:pPr lvl="1"/>
            <a:r>
              <a:rPr lang="en-US" dirty="0" smtClean="0"/>
              <a:t>All policies</a:t>
            </a:r>
          </a:p>
          <a:p>
            <a:pPr lvl="1"/>
            <a:r>
              <a:rPr lang="en-US" dirty="0" smtClean="0"/>
              <a:t>All practices</a:t>
            </a:r>
          </a:p>
          <a:p>
            <a:pPr lvl="1"/>
            <a:r>
              <a:rPr lang="en-US" dirty="0" smtClean="0"/>
              <a:t>All procedures</a:t>
            </a:r>
          </a:p>
          <a:p>
            <a:pPr lvl="1"/>
            <a:r>
              <a:rPr lang="en-US" dirty="0" smtClean="0"/>
              <a:t>All architectural barriers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3505200"/>
          </a:xfrm>
        </p:spPr>
        <p:txBody>
          <a:bodyPr/>
          <a:lstStyle/>
          <a:p>
            <a:pPr algn="ctr">
              <a:buNone/>
            </a:pP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Welcome</a:t>
            </a:r>
            <a:endParaRPr lang="en-US" sz="72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648200"/>
          </a:xfrm>
        </p:spPr>
        <p:txBody>
          <a:bodyPr/>
          <a:lstStyle/>
          <a:p>
            <a:r>
              <a:rPr lang="en-US" dirty="0" smtClean="0"/>
              <a:t>New Construction</a:t>
            </a:r>
          </a:p>
          <a:p>
            <a:pPr lvl="1"/>
            <a:r>
              <a:rPr lang="en-US" dirty="0" smtClean="0"/>
              <a:t>Comply with 2012 Florida Accessibility Code</a:t>
            </a:r>
          </a:p>
          <a:p>
            <a:r>
              <a:rPr lang="en-US" dirty="0" smtClean="0"/>
              <a:t>Alterations</a:t>
            </a:r>
          </a:p>
          <a:p>
            <a:pPr lvl="1"/>
            <a:r>
              <a:rPr lang="en-US" dirty="0" smtClean="0"/>
              <a:t>Comply with 2012 Florida Accessibility Code</a:t>
            </a:r>
          </a:p>
          <a:p>
            <a:r>
              <a:rPr lang="en-US" dirty="0" smtClean="0"/>
              <a:t>Safe Harbor</a:t>
            </a:r>
          </a:p>
          <a:p>
            <a:pPr lvl="1"/>
            <a:r>
              <a:rPr lang="en-US" dirty="0" smtClean="0"/>
              <a:t>If altered with 1991 ADA standard, No action required for 2012 standard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572000"/>
          </a:xfrm>
        </p:spPr>
        <p:txBody>
          <a:bodyPr/>
          <a:lstStyle/>
          <a:p>
            <a:r>
              <a:rPr lang="en-US" dirty="0" smtClean="0"/>
              <a:t>Historic Preservation</a:t>
            </a:r>
          </a:p>
          <a:p>
            <a:r>
              <a:rPr lang="en-US" dirty="0" smtClean="0"/>
              <a:t>Alterations to a qualified historic building must comply with ADAAG</a:t>
            </a:r>
          </a:p>
          <a:p>
            <a:r>
              <a:rPr lang="en-US" dirty="0" smtClean="0"/>
              <a:t>Under ADAAG 4.1.7(2) would destroy or damage historic significance</a:t>
            </a:r>
          </a:p>
          <a:p>
            <a:r>
              <a:rPr lang="en-US" dirty="0" smtClean="0"/>
              <a:t>In this case alternative requirements may be used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343400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The Transition Plan</a:t>
            </a:r>
          </a:p>
          <a:p>
            <a:pPr lvl="1"/>
            <a:r>
              <a:rPr lang="en-US" sz="3200" dirty="0" smtClean="0"/>
              <a:t>Large multi-section document</a:t>
            </a:r>
          </a:p>
          <a:p>
            <a:pPr lvl="1"/>
            <a:r>
              <a:rPr lang="en-US" sz="3200" dirty="0" smtClean="0"/>
              <a:t>Includes employment, communications, website development, etc.</a:t>
            </a:r>
          </a:p>
          <a:p>
            <a:pPr lvl="1"/>
            <a:r>
              <a:rPr lang="en-US" sz="3200" dirty="0" smtClean="0"/>
              <a:t>Includes architectural barriers</a:t>
            </a:r>
          </a:p>
          <a:p>
            <a:pPr lvl="1"/>
            <a:r>
              <a:rPr lang="en-US" sz="3200" dirty="0" smtClean="0"/>
              <a:t>Assessment of all deficiencies by category in plan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5029200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The Transition Plan (Continued)</a:t>
            </a:r>
          </a:p>
          <a:p>
            <a:pPr lvl="1"/>
            <a:r>
              <a:rPr lang="en-US" sz="3600" dirty="0" smtClean="0"/>
              <a:t>Prioritization by importance</a:t>
            </a:r>
          </a:p>
          <a:p>
            <a:pPr lvl="2"/>
            <a:r>
              <a:rPr lang="en-US" sz="3200" dirty="0" smtClean="0"/>
              <a:t>Accessible entrance</a:t>
            </a:r>
          </a:p>
          <a:p>
            <a:pPr lvl="2"/>
            <a:r>
              <a:rPr lang="en-US" sz="3200" dirty="0" smtClean="0"/>
              <a:t>Accessible route</a:t>
            </a:r>
          </a:p>
          <a:p>
            <a:pPr lvl="2"/>
            <a:r>
              <a:rPr lang="en-US" sz="3200" dirty="0" smtClean="0"/>
              <a:t>Accessible Restrooms</a:t>
            </a:r>
          </a:p>
          <a:p>
            <a:pPr lvl="2"/>
            <a:r>
              <a:rPr lang="en-US" sz="3200" dirty="0" smtClean="0"/>
              <a:t>Accessible Telephones</a:t>
            </a:r>
          </a:p>
          <a:p>
            <a:pPr lvl="2"/>
            <a:r>
              <a:rPr lang="en-US" sz="3200" dirty="0" smtClean="0"/>
              <a:t>Accessible drinking fountains</a:t>
            </a:r>
          </a:p>
          <a:p>
            <a:pPr lvl="2"/>
            <a:r>
              <a:rPr lang="en-US" sz="3200" dirty="0" smtClean="0"/>
              <a:t>Accessible parking, storage &amp; alarms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 and Transition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495800"/>
          </a:xfrm>
        </p:spPr>
        <p:txBody>
          <a:bodyPr/>
          <a:lstStyle/>
          <a:p>
            <a:r>
              <a:rPr lang="en-US" sz="3600" dirty="0" smtClean="0"/>
              <a:t>The Transition Plan (Continued)</a:t>
            </a:r>
          </a:p>
          <a:p>
            <a:pPr lvl="1"/>
            <a:r>
              <a:rPr lang="en-US" sz="3200" dirty="0" smtClean="0"/>
              <a:t>Disproportionate cost accessible route (20%)</a:t>
            </a:r>
          </a:p>
          <a:p>
            <a:pPr lvl="1"/>
            <a:r>
              <a:rPr lang="en-US" sz="3200" dirty="0" smtClean="0"/>
              <a:t> By category, prioritization, cost, date</a:t>
            </a:r>
          </a:p>
          <a:p>
            <a:pPr lvl="1"/>
            <a:r>
              <a:rPr lang="en-US" sz="3200" dirty="0" smtClean="0"/>
              <a:t>Tracking of completion of corrective actions</a:t>
            </a:r>
          </a:p>
          <a:p>
            <a:r>
              <a:rPr lang="en-US" sz="3600" dirty="0" smtClean="0"/>
              <a:t>Make plans accessible in each facility</a:t>
            </a:r>
          </a:p>
          <a:p>
            <a:r>
              <a:rPr lang="en-US" sz="3600" dirty="0" smtClean="0"/>
              <a:t>Recommend posting them on agency website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Questions </a:t>
            </a:r>
          </a:p>
          <a:p>
            <a:pPr algn="ctr">
              <a:buNone/>
            </a:pPr>
            <a:r>
              <a:rPr lang="en-US" sz="6600" dirty="0" smtClean="0"/>
              <a:t>and </a:t>
            </a:r>
          </a:p>
          <a:p>
            <a:pPr algn="ctr">
              <a:buNone/>
            </a:pPr>
            <a:r>
              <a:rPr lang="en-US" sz="6600" dirty="0" smtClean="0"/>
              <a:t>Answers</a:t>
            </a:r>
            <a:endParaRPr lang="en-US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Alternate Solutions</a:t>
            </a:r>
            <a:endParaRPr lang="en-US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343400"/>
          </a:xfrm>
        </p:spPr>
        <p:txBody>
          <a:bodyPr/>
          <a:lstStyle/>
          <a:p>
            <a:r>
              <a:rPr lang="en-US" sz="3600" dirty="0" smtClean="0"/>
              <a:t>New Construction</a:t>
            </a:r>
          </a:p>
          <a:p>
            <a:r>
              <a:rPr lang="en-US" sz="3600" dirty="0" smtClean="0"/>
              <a:t>Alterations</a:t>
            </a:r>
          </a:p>
          <a:p>
            <a:r>
              <a:rPr lang="en-US" sz="3600" dirty="0" smtClean="0"/>
              <a:t>Reasonable accommodation</a:t>
            </a:r>
          </a:p>
          <a:p>
            <a:r>
              <a:rPr lang="en-US" sz="3600" dirty="0" smtClean="0"/>
              <a:t>Cost VS Accommodation</a:t>
            </a:r>
          </a:p>
          <a:p>
            <a:r>
              <a:rPr lang="en-US" sz="3600" dirty="0" smtClean="0"/>
              <a:t>Alternative Solutions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572000"/>
          </a:xfrm>
        </p:spPr>
        <p:txBody>
          <a:bodyPr/>
          <a:lstStyle/>
          <a:p>
            <a:r>
              <a:rPr lang="en-US" sz="3600" dirty="0" smtClean="0"/>
              <a:t>Door turning room / automatic door</a:t>
            </a:r>
          </a:p>
          <a:p>
            <a:r>
              <a:rPr lang="en-US" sz="3600" dirty="0" smtClean="0"/>
              <a:t>Non-accessible restroom / signage directing to another</a:t>
            </a:r>
          </a:p>
          <a:p>
            <a:r>
              <a:rPr lang="en-US" sz="3600" dirty="0" smtClean="0"/>
              <a:t>If direct route is not accessible / change route and use new signage</a:t>
            </a:r>
          </a:p>
          <a:p>
            <a:r>
              <a:rPr lang="en-US" sz="3600" dirty="0" smtClean="0"/>
              <a:t>If door does not meet accessible width / use signage &amp; direct to alternant door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Funding and Procurement</a:t>
            </a:r>
            <a:endParaRPr lang="en-US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7200" dirty="0" smtClean="0"/>
          </a:p>
          <a:p>
            <a:pPr algn="ctr">
              <a:buNone/>
            </a:pPr>
            <a:r>
              <a:rPr lang="en-US" sz="7200" dirty="0" smtClean="0"/>
              <a:t>Overview</a:t>
            </a:r>
            <a:endParaRPr lang="en-US" sz="7200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058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smtClean="0"/>
              <a:t>COSTS</a:t>
            </a:r>
          </a:p>
          <a:p>
            <a:pPr marL="0" indent="0" algn="ctr">
              <a:buNone/>
            </a:pPr>
            <a:r>
              <a:rPr lang="en-US" sz="4400" dirty="0" smtClean="0"/>
              <a:t>The estimated cost to acquire service from an outside vendor is calculated at .07 per SF for buildings and .02 per SF for the 504 Transition Plan.</a:t>
            </a:r>
          </a:p>
          <a:p>
            <a:endParaRPr lang="en-US" sz="2400" dirty="0" smtClean="0"/>
          </a:p>
          <a:p>
            <a:pPr>
              <a:buFontTx/>
              <a:buNone/>
            </a:pPr>
            <a:endParaRPr lang="en-US" sz="2400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Funding/Procurement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Funding/Procurement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1600200"/>
            <a:ext cx="80772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400" dirty="0" smtClean="0">
                <a:solidFill>
                  <a:srgbClr val="595959"/>
                </a:solidFill>
                <a:latin typeface="+mn-lt"/>
              </a:rPr>
              <a:t>Agencies should prepare a Legislative Budget Request if they need </a:t>
            </a:r>
            <a:r>
              <a:rPr lang="en-US" sz="4400" dirty="0">
                <a:solidFill>
                  <a:srgbClr val="595959"/>
                </a:solidFill>
                <a:latin typeface="+mn-lt"/>
              </a:rPr>
              <a:t>funding </a:t>
            </a:r>
            <a:r>
              <a:rPr lang="en-US" sz="4400" dirty="0" smtClean="0">
                <a:solidFill>
                  <a:srgbClr val="595959"/>
                </a:solidFill>
                <a:latin typeface="+mn-lt"/>
              </a:rPr>
              <a:t>to </a:t>
            </a:r>
            <a:r>
              <a:rPr lang="en-US" sz="4400" dirty="0">
                <a:solidFill>
                  <a:srgbClr val="595959"/>
                </a:solidFill>
                <a:latin typeface="+mn-lt"/>
              </a:rPr>
              <a:t>have the survey and transition plans </a:t>
            </a:r>
            <a:r>
              <a:rPr lang="en-US" sz="4400" dirty="0" smtClean="0">
                <a:solidFill>
                  <a:srgbClr val="595959"/>
                </a:solidFill>
                <a:latin typeface="+mn-lt"/>
              </a:rPr>
              <a:t>completed. </a:t>
            </a:r>
            <a:endParaRPr lang="en-US" sz="4400" dirty="0">
              <a:solidFill>
                <a:srgbClr val="595959"/>
              </a:solidFill>
              <a:latin typeface="+mn-l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kern="1200" dirty="0"/>
              <a:t>Procurement Method</a:t>
            </a:r>
          </a:p>
          <a:p>
            <a:pPr marL="0" indent="0" algn="ctr">
              <a:buNone/>
            </a:pPr>
            <a:r>
              <a:rPr lang="en-US" sz="4400" kern="1200" dirty="0" smtClean="0"/>
              <a:t>Chapter </a:t>
            </a:r>
            <a:r>
              <a:rPr lang="en-US" sz="4400" kern="1200" dirty="0"/>
              <a:t>287.055</a:t>
            </a:r>
          </a:p>
          <a:p>
            <a:pPr marL="0" indent="0" algn="ctr">
              <a:buNone/>
            </a:pPr>
            <a:r>
              <a:rPr lang="en-US" sz="4400" kern="1200" dirty="0" smtClean="0"/>
              <a:t>Consultant’s </a:t>
            </a:r>
            <a:r>
              <a:rPr lang="en-US" sz="4400" kern="1200" dirty="0"/>
              <a:t>Competitive Negotiations Act </a:t>
            </a:r>
            <a:endParaRPr lang="en-US" sz="4400" kern="1200" dirty="0" smtClean="0"/>
          </a:p>
          <a:p>
            <a:pPr marL="0" indent="0" algn="ctr">
              <a:buNone/>
            </a:pPr>
            <a:endParaRPr lang="en-US" kern="1200" dirty="0" smtClean="0"/>
          </a:p>
          <a:p>
            <a:pPr marL="0" indent="0" algn="ctr">
              <a:buNone/>
            </a:pPr>
            <a:r>
              <a:rPr lang="en-US" b="1" kern="1200" dirty="0" smtClean="0"/>
              <a:t>Class and Group # 973-070</a:t>
            </a:r>
            <a:endParaRPr lang="en-US" b="1" kern="1200" dirty="0"/>
          </a:p>
        </p:txBody>
      </p:sp>
    </p:spTree>
    <p:extLst>
      <p:ext uri="{BB962C8B-B14F-4D97-AF65-F5344CB8AC3E}">
        <p14:creationId xmlns:p14="http://schemas.microsoft.com/office/powerpoint/2010/main" val="3372273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534400" cy="441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kern="1200" dirty="0"/>
              <a:t>Awarded vendors must be architects licensed to practice in Florida accordance with Chapter 418, Florida </a:t>
            </a:r>
            <a:r>
              <a:rPr lang="en-US" sz="4400" kern="1200" dirty="0" smtClean="0"/>
              <a:t>Statutes </a:t>
            </a:r>
            <a:r>
              <a:rPr lang="en-US" sz="4400" kern="1200" dirty="0"/>
              <a:t>by the Department of Business and Professional Regulation.</a:t>
            </a:r>
          </a:p>
        </p:txBody>
      </p:sp>
    </p:spTree>
    <p:extLst>
      <p:ext uri="{BB962C8B-B14F-4D97-AF65-F5344CB8AC3E}">
        <p14:creationId xmlns:p14="http://schemas.microsoft.com/office/powerpoint/2010/main" val="1629750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Funding/Procurement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kern="1200" dirty="0" smtClean="0"/>
              <a:t>Contact </a:t>
            </a:r>
            <a:r>
              <a:rPr lang="en-US" sz="6600" kern="1200" dirty="0"/>
              <a:t>your Purchasing Office </a:t>
            </a:r>
            <a:endParaRPr lang="en-US" sz="6600" kern="1200" dirty="0" smtClean="0"/>
          </a:p>
          <a:p>
            <a:pPr marL="0" indent="0" algn="ctr">
              <a:buNone/>
            </a:pPr>
            <a:r>
              <a:rPr lang="en-US" sz="6600" kern="1200" dirty="0" smtClean="0"/>
              <a:t>for </a:t>
            </a:r>
            <a:r>
              <a:rPr lang="en-US" sz="6600" kern="1200" dirty="0"/>
              <a:t>procurement guidelines. </a:t>
            </a:r>
          </a:p>
        </p:txBody>
      </p:sp>
    </p:spTree>
    <p:extLst>
      <p:ext uri="{BB962C8B-B14F-4D97-AF65-F5344CB8AC3E}">
        <p14:creationId xmlns:p14="http://schemas.microsoft.com/office/powerpoint/2010/main" val="2501175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sz="6600" dirty="0"/>
              <a:t>Private Leases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02998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Leasing offices should send all landlords letters requesting compliance.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284760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Agencies should determine how long they will allow landlords to submit 504 Transition Plans.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2871150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Non-Compliance with requirements should be addressed by agencies general counsel.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83916851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600" dirty="0" smtClean="0"/>
              <a:t>What is Next! </a:t>
            </a:r>
          </a:p>
          <a:p>
            <a:pPr algn="ctr">
              <a:buNone/>
            </a:pPr>
            <a:r>
              <a:rPr lang="en-US" sz="6600" dirty="0" smtClean="0"/>
              <a:t>Wrap Up!</a:t>
            </a:r>
            <a:endParaRPr lang="en-US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153400" cy="3962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Calibri"/>
                <a:ea typeface="Calibri"/>
              </a:rPr>
              <a:t>Florida </a:t>
            </a:r>
            <a:r>
              <a:rPr lang="en-US" sz="4000" dirty="0">
                <a:latin typeface="Calibri"/>
                <a:ea typeface="Calibri"/>
              </a:rPr>
              <a:t>Paraplegic </a:t>
            </a:r>
            <a:r>
              <a:rPr lang="en-US" sz="4000" dirty="0" smtClean="0">
                <a:latin typeface="Calibri"/>
                <a:ea typeface="Calibri"/>
              </a:rPr>
              <a:t>Association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Calibri"/>
                <a:ea typeface="Calibri"/>
              </a:rPr>
              <a:t>Law </a:t>
            </a:r>
            <a:r>
              <a:rPr lang="en-US" sz="4000" dirty="0">
                <a:latin typeface="Calibri"/>
                <a:ea typeface="Calibri"/>
              </a:rPr>
              <a:t>Suit filed in the Federal Court Southern District in </a:t>
            </a:r>
            <a:r>
              <a:rPr lang="en-US" sz="4000" dirty="0" smtClean="0">
                <a:latin typeface="Calibri"/>
                <a:ea typeface="Calibri"/>
              </a:rPr>
              <a:t>2010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Calibri"/>
                <a:ea typeface="Calibri"/>
              </a:rPr>
              <a:t>U</a:t>
            </a:r>
            <a:r>
              <a:rPr lang="en-US" sz="4000" dirty="0">
                <a:latin typeface="Calibri"/>
                <a:ea typeface="Calibri"/>
              </a:rPr>
              <a:t>. S. District Judge dismissed the suit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9674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343400"/>
          </a:xfrm>
        </p:spPr>
        <p:txBody>
          <a:bodyPr/>
          <a:lstStyle/>
          <a:p>
            <a:pPr lvl="0"/>
            <a:r>
              <a:rPr lang="en-US" sz="4000" dirty="0"/>
              <a:t>Suit was refilled in Federal Court Northern District in </a:t>
            </a:r>
            <a:r>
              <a:rPr lang="en-US" sz="4000" dirty="0" smtClean="0"/>
              <a:t>2011</a:t>
            </a:r>
          </a:p>
          <a:p>
            <a:pPr lvl="0"/>
            <a:r>
              <a:rPr lang="en-US" sz="4000" dirty="0" smtClean="0"/>
              <a:t>Plaintive </a:t>
            </a:r>
            <a:r>
              <a:rPr lang="en-US" sz="4000" dirty="0"/>
              <a:t>Denny R. </a:t>
            </a:r>
            <a:r>
              <a:rPr lang="en-US" sz="4000" dirty="0" smtClean="0"/>
              <a:t>Wood</a:t>
            </a:r>
          </a:p>
          <a:p>
            <a:pPr lvl="0"/>
            <a:r>
              <a:rPr lang="en-US" sz="4000" dirty="0" smtClean="0"/>
              <a:t>Numerous </a:t>
            </a:r>
            <a:r>
              <a:rPr lang="en-US" sz="4000" dirty="0"/>
              <a:t>phone conversations with Plaintive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5361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001000" cy="4419600"/>
          </a:xfrm>
        </p:spPr>
        <p:txBody>
          <a:bodyPr/>
          <a:lstStyle/>
          <a:p>
            <a:pPr lvl="0"/>
            <a:r>
              <a:rPr lang="en-US" sz="4000" dirty="0"/>
              <a:t>September 2011, traveled to Miami &amp; meet with </a:t>
            </a:r>
            <a:r>
              <a:rPr lang="en-US" sz="4000" dirty="0" smtClean="0"/>
              <a:t>Plaintive</a:t>
            </a:r>
          </a:p>
          <a:p>
            <a:pPr lvl="0"/>
            <a:r>
              <a:rPr lang="en-US" sz="4000" dirty="0" smtClean="0"/>
              <a:t>No </a:t>
            </a:r>
            <a:r>
              <a:rPr lang="en-US" sz="4000" dirty="0"/>
              <a:t>resolution even though state being </a:t>
            </a:r>
            <a:r>
              <a:rPr lang="en-US" sz="4000" dirty="0" smtClean="0"/>
              <a:t>proactive</a:t>
            </a:r>
          </a:p>
          <a:p>
            <a:pPr lvl="0"/>
            <a:r>
              <a:rPr lang="en-US" sz="4000" dirty="0" smtClean="0"/>
              <a:t>Plaintive </a:t>
            </a:r>
            <a:r>
              <a:rPr lang="en-US" sz="4000" dirty="0"/>
              <a:t>&amp; attorney agreed to go to Mediation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6847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01000" cy="4267200"/>
          </a:xfrm>
        </p:spPr>
        <p:txBody>
          <a:bodyPr/>
          <a:lstStyle/>
          <a:p>
            <a:pPr lvl="0"/>
            <a:r>
              <a:rPr lang="en-US" sz="3600" dirty="0"/>
              <a:t>Mediation held December </a:t>
            </a:r>
            <a:r>
              <a:rPr lang="en-US" sz="3600" dirty="0" smtClean="0"/>
              <a:t>2011</a:t>
            </a:r>
          </a:p>
          <a:p>
            <a:pPr lvl="0"/>
            <a:r>
              <a:rPr lang="en-US" sz="3600" dirty="0" smtClean="0"/>
              <a:t>Agreement </a:t>
            </a:r>
            <a:r>
              <a:rPr lang="en-US" sz="3600" dirty="0"/>
              <a:t>partially reached at Mediation</a:t>
            </a:r>
          </a:p>
          <a:p>
            <a:pPr lvl="0"/>
            <a:r>
              <a:rPr lang="en-US" sz="3600" dirty="0"/>
              <a:t>Plaintive attorney &amp; Cliff Taylor worked out the </a:t>
            </a:r>
            <a:r>
              <a:rPr lang="en-US" sz="3600" dirty="0" smtClean="0"/>
              <a:t>balance</a:t>
            </a:r>
          </a:p>
          <a:p>
            <a:pPr lvl="0"/>
            <a:r>
              <a:rPr lang="en-US" sz="3600" dirty="0" smtClean="0"/>
              <a:t>Final </a:t>
            </a:r>
            <a:r>
              <a:rPr lang="en-US" sz="3600" dirty="0"/>
              <a:t>Agreement reached in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3858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648200"/>
          </a:xfrm>
        </p:spPr>
        <p:txBody>
          <a:bodyPr/>
          <a:lstStyle/>
          <a:p>
            <a:pPr lvl="0"/>
            <a:r>
              <a:rPr lang="en-US" sz="3600" dirty="0" smtClean="0"/>
              <a:t>Failure </a:t>
            </a:r>
            <a:r>
              <a:rPr lang="en-US" sz="3600" dirty="0"/>
              <a:t>to remove architectural </a:t>
            </a:r>
            <a:r>
              <a:rPr lang="en-US" sz="3600" dirty="0" smtClean="0"/>
              <a:t>barriers</a:t>
            </a:r>
            <a:endParaRPr lang="en-US" sz="3600" dirty="0"/>
          </a:p>
          <a:p>
            <a:pPr lvl="0"/>
            <a:r>
              <a:rPr lang="en-US" sz="3600" dirty="0"/>
              <a:t>Failure to implement Transition Plans of </a:t>
            </a:r>
            <a:r>
              <a:rPr lang="en-US" sz="3600" dirty="0" smtClean="0"/>
              <a:t>1973</a:t>
            </a:r>
            <a:endParaRPr lang="en-US" sz="3600" dirty="0"/>
          </a:p>
          <a:p>
            <a:pPr lvl="0"/>
            <a:r>
              <a:rPr lang="en-US" sz="3600" dirty="0"/>
              <a:t>Accessible parking &amp; signage</a:t>
            </a:r>
          </a:p>
          <a:p>
            <a:pPr lvl="0"/>
            <a:r>
              <a:rPr lang="en-US" sz="3600" dirty="0"/>
              <a:t>Adequate ramps with handrails</a:t>
            </a:r>
          </a:p>
          <a:p>
            <a:pPr lvl="0"/>
            <a:r>
              <a:rPr lang="en-US" sz="3600" dirty="0"/>
              <a:t>Signage with Braille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5677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  <a:r>
              <a:rPr lang="en-US" sz="2400" dirty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343400"/>
          </a:xfrm>
        </p:spPr>
        <p:txBody>
          <a:bodyPr/>
          <a:lstStyle/>
          <a:p>
            <a:pPr lvl="0"/>
            <a:r>
              <a:rPr lang="en-US" sz="3600" dirty="0"/>
              <a:t>Water Fountains not meeting ADAAG guidelines</a:t>
            </a:r>
          </a:p>
          <a:p>
            <a:pPr lvl="0"/>
            <a:r>
              <a:rPr lang="en-US" sz="3600" dirty="0"/>
              <a:t>Accessible toilet stalls for side discharge</a:t>
            </a:r>
          </a:p>
          <a:p>
            <a:pPr lvl="0"/>
            <a:r>
              <a:rPr lang="en-US" sz="3600" dirty="0"/>
              <a:t>Complaint door hardware</a:t>
            </a:r>
          </a:p>
          <a:p>
            <a:pPr lvl="0"/>
            <a:r>
              <a:rPr lang="en-US" sz="3600" dirty="0"/>
              <a:t>Counters that meet ADAAG guidelines</a:t>
            </a:r>
          </a:p>
          <a:p>
            <a:pPr lvl="0"/>
            <a:r>
              <a:rPr lang="en-US" sz="3600" dirty="0"/>
              <a:t>No padding under sinks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9028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011 PP 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_DCDateModified xmlns="http://schemas.microsoft.com/sharepoint/v3/fields" xsi:nil="true"/>
    <Project xmlns="474255c5-e0ed-4604-ab04-f6607a14bcf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F8226BB140E34F89F4A3017D9732FB" ma:contentTypeVersion="2" ma:contentTypeDescription="Create a new document." ma:contentTypeScope="" ma:versionID="9552fa7e59cf14251226587d733504d1">
  <xsd:schema xmlns:xsd="http://www.w3.org/2001/XMLSchema" xmlns:p="http://schemas.microsoft.com/office/2006/metadata/properties" xmlns:ns2="474255c5-e0ed-4604-ab04-f6607a14bcf7" xmlns:ns3="http://schemas.microsoft.com/sharepoint/v3/fields" targetNamespace="http://schemas.microsoft.com/office/2006/metadata/properties" ma:root="true" ma:fieldsID="03752633869f2c67a936cf8d346b9c76" ns2:_="" ns3:_="">
    <xsd:import namespace="474255c5-e0ed-4604-ab04-f6607a14bcf7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3:_DCDateModifie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74255c5-e0ed-4604-ab04-f6607a14bcf7" elementFormDefault="qualified">
    <xsd:import namespace="http://schemas.microsoft.com/office/2006/documentManagement/types"/>
    <xsd:element name="Project" ma:index="8" nillable="true" ma:displayName="Project" ma:description="List what project the document is associated with" ma:internalName="Project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http://schemas.microsoft.com/sharepoint/v3/fields" elementFormDefault="qualified">
    <xsd:import namespace="http://schemas.microsoft.com/office/2006/documentManagement/types"/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2E81246-3C90-4472-BC11-A353F2791768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www.w3.org/XML/1998/namespace"/>
    <ds:schemaRef ds:uri="474255c5-e0ed-4604-ab04-f6607a14bcf7"/>
    <ds:schemaRef ds:uri="http://schemas.microsoft.com/office/2006/metadata/properties"/>
    <ds:schemaRef ds:uri="http://schemas.openxmlformats.org/package/2006/metadata/core-propertie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E4364E07-16BE-42F8-96E0-5F3F49B0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EFE217-DEDB-4A76-9D92-7E014C2381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4255c5-e0ed-4604-ab04-f6607a14bcf7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Words>859</Words>
  <Application>Microsoft Office PowerPoint</Application>
  <PresentationFormat>On-screen Show (4:3)</PresentationFormat>
  <Paragraphs>191</Paragraphs>
  <Slides>39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2011 PP </vt:lpstr>
      <vt:lpstr>ADA Workshop</vt:lpstr>
      <vt:lpstr>PowerPoint Presentation</vt:lpstr>
      <vt:lpstr>PowerPoint Presentation</vt:lpstr>
      <vt:lpstr>Overview </vt:lpstr>
      <vt:lpstr>Overview (Continued)</vt:lpstr>
      <vt:lpstr>Overview (Continued)</vt:lpstr>
      <vt:lpstr>Overview (Continued)</vt:lpstr>
      <vt:lpstr>Overview (Continued)</vt:lpstr>
      <vt:lpstr>Overview (Continued)</vt:lpstr>
      <vt:lpstr>Overview (Continued)</vt:lpstr>
      <vt:lpstr>Overview (Continued)</vt:lpstr>
      <vt:lpstr>PowerPoint Presentation</vt:lpstr>
      <vt:lpstr>PowerPoint Presentation</vt:lpstr>
      <vt:lpstr>Surveys and Transition Plans</vt:lpstr>
      <vt:lpstr>Surveys and Transition Plans</vt:lpstr>
      <vt:lpstr>Surveys and Transition Plans</vt:lpstr>
      <vt:lpstr>Surveys and Transition Plans</vt:lpstr>
      <vt:lpstr>Surveys and Transition Plans</vt:lpstr>
      <vt:lpstr>Surveys and Transition Plans</vt:lpstr>
      <vt:lpstr>Surveys and Transition Plans</vt:lpstr>
      <vt:lpstr>PowerPoint Presentation</vt:lpstr>
      <vt:lpstr>PowerPoint Presentation</vt:lpstr>
      <vt:lpstr>PowerPoint Presentation</vt:lpstr>
      <vt:lpstr>Surveys and Transition Plans</vt:lpstr>
      <vt:lpstr>PowerPoint Presentation</vt:lpstr>
      <vt:lpstr>PowerPoint Presentation</vt:lpstr>
      <vt:lpstr>Alternative Solutions</vt:lpstr>
      <vt:lpstr>Alternative Solutions</vt:lpstr>
      <vt:lpstr>PowerPoint Presentation</vt:lpstr>
      <vt:lpstr>Funding/Procurement</vt:lpstr>
      <vt:lpstr>Funding/Procurement</vt:lpstr>
      <vt:lpstr>Funding/Procurement</vt:lpstr>
      <vt:lpstr>Funding/Spending</vt:lpstr>
      <vt:lpstr>Funding/Procurement</vt:lpstr>
      <vt:lpstr>PowerPoint Presentation</vt:lpstr>
      <vt:lpstr>Private Leases</vt:lpstr>
      <vt:lpstr>Private Leases</vt:lpstr>
      <vt:lpstr>Private Leases</vt:lpstr>
      <vt:lpstr>PowerPoint Presentation</vt:lpstr>
    </vt:vector>
  </TitlesOfParts>
  <Company>Department of Management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DMS Powerpoint Template</dc:title>
  <dc:creator>EngelL</dc:creator>
  <cp:lastModifiedBy>Roger Newsome </cp:lastModifiedBy>
  <cp:revision>48</cp:revision>
  <cp:lastPrinted>2012-07-05T13:53:11Z</cp:lastPrinted>
  <dcterms:created xsi:type="dcterms:W3CDTF">2011-02-18T21:45:49Z</dcterms:created>
  <dcterms:modified xsi:type="dcterms:W3CDTF">2012-07-18T18:46:37Z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0x010100CBF8226BB140E34F89F4A3017D9732FB</vt:lpwstr>
  </property>
  <property fmtid="{D5CDD505-2E9C-101B-9397-08002B2CF9AE}" pid="3" name="Area of Responsibility">
    <vt:lpwstr>Communications</vt:lpwstr>
  </property>
</Properties>
</file>