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256" r:id="rId2"/>
    <p:sldId id="257" r:id="rId3"/>
    <p:sldId id="258" r:id="rId4"/>
    <p:sldId id="259" r:id="rId5"/>
    <p:sldId id="268" r:id="rId6"/>
    <p:sldId id="260" r:id="rId7"/>
    <p:sldId id="261" r:id="rId8"/>
    <p:sldId id="262" r:id="rId9"/>
    <p:sldId id="263" r:id="rId10"/>
    <p:sldId id="264" r:id="rId11"/>
    <p:sldId id="265" r:id="rId12"/>
    <p:sldId id="267" r:id="rId13"/>
    <p:sldId id="269" r:id="rId14"/>
    <p:sldId id="266"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66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69095" autoAdjust="0"/>
  </p:normalViewPr>
  <p:slideViewPr>
    <p:cSldViewPr>
      <p:cViewPr varScale="1">
        <p:scale>
          <a:sx n="115" d="100"/>
          <a:sy n="115" d="100"/>
        </p:scale>
        <p:origin x="-3632" y="-11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theme" Target="theme/theme1.xml"/><Relationship Id="rId21"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notesMaster" Target="notesMasters/notesMaster1.xml"/><Relationship Id="rId17" Type="http://schemas.openxmlformats.org/officeDocument/2006/relationships/printerSettings" Target="printerSettings/printerSettings1.bin"/><Relationship Id="rId18" Type="http://schemas.openxmlformats.org/officeDocument/2006/relationships/presProps" Target="presProps.xml"/><Relationship Id="rId19" Type="http://schemas.openxmlformats.org/officeDocument/2006/relationships/viewProps" Target="viewProp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409694E-88E0-4B46-94B9-D908A1D79DA7}" type="datetimeFigureOut">
              <a:rPr lang="en-US" smtClean="0"/>
              <a:t>5/14/13</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CBCEC95-CAEE-49DB-B911-CA18516324B7}" type="slidenum">
              <a:rPr lang="en-US" smtClean="0"/>
              <a:t>‹#›</a:t>
            </a:fld>
            <a:endParaRPr lang="en-US" dirty="0"/>
          </a:p>
        </p:txBody>
      </p:sp>
    </p:spTree>
    <p:extLst>
      <p:ext uri="{BB962C8B-B14F-4D97-AF65-F5344CB8AC3E}">
        <p14:creationId xmlns:p14="http://schemas.microsoft.com/office/powerpoint/2010/main" val="39790800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itchFamily="34" charset="0"/>
              <a:buNone/>
            </a:pPr>
            <a:r>
              <a:rPr lang="en-US" sz="1200" b="1" dirty="0" smtClean="0"/>
              <a:t>Question: So,</a:t>
            </a:r>
            <a:r>
              <a:rPr lang="en-US" sz="1200" b="1" baseline="0" dirty="0" smtClean="0"/>
              <a:t> why should we focus on performance management?</a:t>
            </a:r>
            <a:endParaRPr lang="en-US" sz="1200" b="1" dirty="0" smtClean="0"/>
          </a:p>
          <a:p>
            <a:pPr marL="171450" indent="-171450">
              <a:buFont typeface="Arial" pitchFamily="34" charset="0"/>
              <a:buChar char="•"/>
            </a:pPr>
            <a:endParaRPr lang="en-US" sz="1200" dirty="0" smtClean="0"/>
          </a:p>
          <a:p>
            <a:pPr marL="171450" indent="-171450">
              <a:buFont typeface="Arial" pitchFamily="34" charset="0"/>
              <a:buChar char="•"/>
            </a:pPr>
            <a:r>
              <a:rPr lang="en-US" sz="1200" dirty="0" smtClean="0"/>
              <a:t>Performance management is arguably one of the most </a:t>
            </a:r>
            <a:r>
              <a:rPr lang="en-US" sz="1200" b="1" dirty="0" smtClean="0"/>
              <a:t>basic and important </a:t>
            </a:r>
            <a:r>
              <a:rPr lang="en-US" sz="1200" dirty="0" smtClean="0"/>
              <a:t>functions of management but also one of the more challenging. </a:t>
            </a:r>
          </a:p>
          <a:p>
            <a:pPr marL="0" indent="0">
              <a:buFontTx/>
              <a:buNone/>
            </a:pPr>
            <a:endParaRPr lang="en-US" sz="1200" dirty="0" smtClean="0"/>
          </a:p>
          <a:p>
            <a:pPr marL="171450" indent="-171450">
              <a:buFont typeface="Arial" pitchFamily="34" charset="0"/>
              <a:buChar char="•"/>
            </a:pPr>
            <a:r>
              <a:rPr lang="en-US" sz="1200" dirty="0" smtClean="0"/>
              <a:t>In addition, factors such as changing workforce </a:t>
            </a:r>
            <a:r>
              <a:rPr lang="en-US" sz="1200" b="1" dirty="0" smtClean="0"/>
              <a:t>demographic</a:t>
            </a:r>
            <a:r>
              <a:rPr lang="en-US" sz="1200" dirty="0" smtClean="0"/>
              <a:t>, flatter and more matrix organizations, greater spans of management control, emphasis on project-based work, and a move away from more traditionally structured jobs to that of </a:t>
            </a:r>
            <a:r>
              <a:rPr lang="en-US" sz="1200" b="1" dirty="0" smtClean="0"/>
              <a:t>work roles </a:t>
            </a:r>
            <a:r>
              <a:rPr lang="en-US" sz="1200" dirty="0" smtClean="0"/>
              <a:t>that require more flexibility in adapting to the changing demands of the organization</a:t>
            </a:r>
            <a:r>
              <a:rPr lang="en-US" sz="1200" baseline="0" dirty="0" smtClean="0"/>
              <a:t> put an increased level of attention on how we manage our employees performance.</a:t>
            </a:r>
          </a:p>
          <a:p>
            <a:pPr marL="171450" indent="-171450">
              <a:buFont typeface="Arial" pitchFamily="34" charset="0"/>
              <a:buChar char="•"/>
            </a:pPr>
            <a:endParaRPr lang="en-US" sz="1200" dirty="0" smtClean="0"/>
          </a:p>
          <a:p>
            <a:pPr marL="171450" indent="-171450">
              <a:buFont typeface="Arial" pitchFamily="34" charset="0"/>
              <a:buChar char="•"/>
            </a:pPr>
            <a:r>
              <a:rPr lang="en-US" sz="1200" baseline="0" dirty="0" smtClean="0"/>
              <a:t>In other words, the work we do and how we do it is becoming mor</a:t>
            </a:r>
            <a:r>
              <a:rPr lang="en-US" sz="1200" dirty="0" smtClean="0"/>
              <a:t>e </a:t>
            </a:r>
            <a:r>
              <a:rPr lang="en-US" sz="1200" b="1" dirty="0" smtClean="0"/>
              <a:t>complex</a:t>
            </a:r>
            <a:r>
              <a:rPr lang="en-US" sz="1200" dirty="0" smtClean="0"/>
              <a:t>, resources more </a:t>
            </a:r>
            <a:r>
              <a:rPr lang="en-US" sz="1200" b="1" dirty="0" smtClean="0"/>
              <a:t>scarce</a:t>
            </a:r>
            <a:r>
              <a:rPr lang="en-US" sz="1200" dirty="0" smtClean="0"/>
              <a:t>, requiring more </a:t>
            </a:r>
            <a:r>
              <a:rPr lang="en-US" sz="1200" b="1" dirty="0" smtClean="0"/>
              <a:t>focused</a:t>
            </a:r>
            <a:r>
              <a:rPr lang="en-US" sz="1200" dirty="0" smtClean="0"/>
              <a:t> attention  by employees on core functions that provide value to the organization and its stakeholders. </a:t>
            </a:r>
            <a:endParaRPr lang="en-US" sz="1200" baseline="0" dirty="0" smtClean="0"/>
          </a:p>
          <a:p>
            <a:pPr marL="171450" indent="-171450">
              <a:buFont typeface="Arial" pitchFamily="34" charset="0"/>
              <a:buChar char="•"/>
            </a:pPr>
            <a:endParaRPr lang="en-US" sz="1200" baseline="0" dirty="0" smtClean="0"/>
          </a:p>
          <a:p>
            <a:pPr marL="171450" indent="-171450">
              <a:buFont typeface="Arial" pitchFamily="34" charset="0"/>
              <a:buChar char="•"/>
            </a:pPr>
            <a:r>
              <a:rPr lang="en-US" sz="1200" baseline="0" dirty="0" smtClean="0"/>
              <a:t>Unfortunately, for many years, the focus on good practice has been diluted by our concern for </a:t>
            </a:r>
            <a:r>
              <a:rPr lang="en-US" sz="1200" b="1" baseline="0" dirty="0" smtClean="0"/>
              <a:t>legal documentation </a:t>
            </a:r>
            <a:r>
              <a:rPr lang="en-US" sz="1200" baseline="0" dirty="0" smtClean="0"/>
              <a:t>of performance and not focused</a:t>
            </a:r>
            <a:r>
              <a:rPr lang="en-US" sz="1200" dirty="0" smtClean="0"/>
              <a:t> on </a:t>
            </a:r>
            <a:r>
              <a:rPr lang="en-US" sz="1200" baseline="0" dirty="0" smtClean="0"/>
              <a:t>employee development and performance. What I am suggesting today is that good performance management </a:t>
            </a:r>
            <a:r>
              <a:rPr lang="en-US" sz="1200" b="1" baseline="0" dirty="0" smtClean="0"/>
              <a:t>practice</a:t>
            </a:r>
            <a:r>
              <a:rPr lang="en-US" sz="1200" baseline="0" dirty="0" smtClean="0"/>
              <a:t> improves both the legal and performance aspects of </a:t>
            </a:r>
            <a:r>
              <a:rPr lang="en-US" sz="1200" b="1" baseline="0" dirty="0" smtClean="0"/>
              <a:t>employment</a:t>
            </a:r>
            <a:r>
              <a:rPr lang="en-US" sz="1200" baseline="0" dirty="0" smtClean="0"/>
              <a:t>. </a:t>
            </a:r>
          </a:p>
          <a:p>
            <a:pPr marL="171450" indent="-171450">
              <a:buFont typeface="Arial" pitchFamily="34" charset="0"/>
              <a:buChar char="•"/>
            </a:pPr>
            <a:endParaRPr lang="en-US" sz="1200" dirty="0" smtClean="0"/>
          </a:p>
          <a:p>
            <a:pPr marL="171450" indent="-171450">
              <a:buFont typeface="Arial" pitchFamily="34" charset="0"/>
              <a:buChar char="•"/>
            </a:pPr>
            <a:r>
              <a:rPr lang="en-US" sz="1200" baseline="0" dirty="0" smtClean="0"/>
              <a:t>I would further suggest that the </a:t>
            </a:r>
            <a:r>
              <a:rPr lang="en-US" sz="1200" b="1" baseline="0" dirty="0" smtClean="0"/>
              <a:t>state’s current approach</a:t>
            </a:r>
            <a:r>
              <a:rPr lang="en-US" sz="1200" baseline="0" dirty="0" smtClean="0"/>
              <a:t> to performance management requires  more of a manager’s time to deal with problem employees than good ones! This can change through our execution of good processes, enhanced</a:t>
            </a:r>
            <a:r>
              <a:rPr lang="en-US" sz="1200" dirty="0" smtClean="0"/>
              <a:t> technology, and a focus on our people</a:t>
            </a:r>
            <a:r>
              <a:rPr lang="en-US" sz="1200" baseline="0" dirty="0" smtClean="0"/>
              <a:t>. </a:t>
            </a:r>
            <a:endParaRPr lang="en-US" sz="1200" dirty="0" smtClean="0"/>
          </a:p>
          <a:p>
            <a:endParaRPr lang="en-US" dirty="0"/>
          </a:p>
        </p:txBody>
      </p:sp>
      <p:sp>
        <p:nvSpPr>
          <p:cNvPr id="4" name="Slide Number Placeholder 3"/>
          <p:cNvSpPr>
            <a:spLocks noGrp="1"/>
          </p:cNvSpPr>
          <p:nvPr>
            <p:ph type="sldNum" sz="quarter" idx="10"/>
          </p:nvPr>
        </p:nvSpPr>
        <p:spPr/>
        <p:txBody>
          <a:bodyPr/>
          <a:lstStyle/>
          <a:p>
            <a:fld id="{ACBCEC95-CAEE-49DB-B911-CA18516324B7}" type="slidenum">
              <a:rPr lang="en-US" smtClean="0"/>
              <a:t>2</a:t>
            </a:fld>
            <a:endParaRPr lang="en-US" dirty="0"/>
          </a:p>
        </p:txBody>
      </p:sp>
    </p:spTree>
    <p:extLst>
      <p:ext uri="{BB962C8B-B14F-4D97-AF65-F5344CB8AC3E}">
        <p14:creationId xmlns:p14="http://schemas.microsoft.com/office/powerpoint/2010/main" val="390352147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CBCEC95-CAEE-49DB-B911-CA18516324B7}" type="slidenum">
              <a:rPr lang="en-US" smtClean="0"/>
              <a:t>14</a:t>
            </a:fld>
            <a:endParaRPr lang="en-US" dirty="0"/>
          </a:p>
        </p:txBody>
      </p:sp>
    </p:spTree>
    <p:extLst>
      <p:ext uri="{BB962C8B-B14F-4D97-AF65-F5344CB8AC3E}">
        <p14:creationId xmlns:p14="http://schemas.microsoft.com/office/powerpoint/2010/main" val="358318438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Ask: What is performance management</a:t>
            </a:r>
            <a:r>
              <a:rPr lang="en-US" i="1" dirty="0" smtClean="0"/>
              <a:t>. It is the </a:t>
            </a:r>
            <a:r>
              <a:rPr lang="en-US" i="1" u="sng" dirty="0" smtClean="0"/>
              <a:t>continuous</a:t>
            </a:r>
            <a:r>
              <a:rPr lang="en-US" i="1" dirty="0" smtClean="0"/>
              <a:t> process of identifying, defining, and measuring the performance of employees’ and ensuring that the activities </a:t>
            </a:r>
            <a:r>
              <a:rPr lang="en-US" i="1" u="sng" dirty="0" smtClean="0"/>
              <a:t>and</a:t>
            </a:r>
            <a:r>
              <a:rPr lang="en-US" i="1" dirty="0" smtClean="0"/>
              <a:t> outputs contribute to the </a:t>
            </a:r>
            <a:r>
              <a:rPr lang="en-US" i="1" u="sng" dirty="0" smtClean="0"/>
              <a:t>goals</a:t>
            </a:r>
            <a:r>
              <a:rPr lang="en-US" i="1" dirty="0" smtClean="0"/>
              <a:t> of the organization.</a:t>
            </a:r>
          </a:p>
          <a:p>
            <a:endParaRPr lang="en-US" dirty="0" smtClean="0"/>
          </a:p>
          <a:p>
            <a:pPr marL="171450" indent="-171450">
              <a:buFont typeface="Arial" pitchFamily="34" charset="0"/>
              <a:buChar char="•"/>
            </a:pPr>
            <a:r>
              <a:rPr lang="en-US" dirty="0" smtClean="0"/>
              <a:t>In other words, performance management is both a </a:t>
            </a:r>
            <a:r>
              <a:rPr lang="en-US" b="1" dirty="0" smtClean="0"/>
              <a:t>goal-oriented</a:t>
            </a:r>
            <a:r>
              <a:rPr lang="en-US" dirty="0" smtClean="0"/>
              <a:t> and </a:t>
            </a:r>
            <a:r>
              <a:rPr lang="en-US" b="1" dirty="0" smtClean="0"/>
              <a:t>continuous </a:t>
            </a:r>
            <a:r>
              <a:rPr lang="en-US" dirty="0" smtClean="0"/>
              <a:t>process of evaluating and managing employees’ job and/or role performance.</a:t>
            </a:r>
          </a:p>
          <a:p>
            <a:endParaRPr lang="en-US" dirty="0" smtClean="0"/>
          </a:p>
          <a:p>
            <a:pPr marL="171450" indent="-171450">
              <a:buFont typeface="Arial" pitchFamily="34" charset="0"/>
              <a:buChar char="•"/>
            </a:pPr>
            <a:r>
              <a:rPr lang="en-US" dirty="0" smtClean="0"/>
              <a:t>It is </a:t>
            </a:r>
            <a:r>
              <a:rPr lang="en-US" b="1" dirty="0" smtClean="0"/>
              <a:t>goal oriented </a:t>
            </a:r>
            <a:r>
              <a:rPr lang="en-US" dirty="0" smtClean="0"/>
              <a:t>in the sense that it is </a:t>
            </a:r>
            <a:r>
              <a:rPr lang="en-US" u="sng" dirty="0" smtClean="0"/>
              <a:t>purposeful</a:t>
            </a:r>
            <a:r>
              <a:rPr lang="en-US" dirty="0" smtClean="0"/>
              <a:t> on key outcomes and focuses on driving behaviors that contribute (or align) to the organization’s ultimate goals and mission. </a:t>
            </a:r>
          </a:p>
          <a:p>
            <a:endParaRPr lang="en-US" dirty="0" smtClean="0"/>
          </a:p>
          <a:p>
            <a:pPr marL="171450" indent="-171450">
              <a:buFont typeface="Arial" pitchFamily="34" charset="0"/>
              <a:buChar char="•"/>
            </a:pPr>
            <a:r>
              <a:rPr lang="en-US" dirty="0" smtClean="0"/>
              <a:t>It is an </a:t>
            </a:r>
            <a:r>
              <a:rPr lang="en-US" b="1" dirty="0" smtClean="0"/>
              <a:t>continuous or iterative process </a:t>
            </a:r>
            <a:r>
              <a:rPr lang="en-US" dirty="0" smtClean="0"/>
              <a:t>in that the goals or expectations that drive behaviors and outcomes are not static because the operating environment (e.g., laws, administration priorities, etc.), is dynamic. Consequently, performance expectations should be more adaptable to changes as well.  </a:t>
            </a:r>
          </a:p>
          <a:p>
            <a:endParaRPr lang="en-US" dirty="0"/>
          </a:p>
        </p:txBody>
      </p:sp>
      <p:sp>
        <p:nvSpPr>
          <p:cNvPr id="4" name="Slide Number Placeholder 3"/>
          <p:cNvSpPr>
            <a:spLocks noGrp="1"/>
          </p:cNvSpPr>
          <p:nvPr>
            <p:ph type="sldNum" sz="quarter" idx="10"/>
          </p:nvPr>
        </p:nvSpPr>
        <p:spPr/>
        <p:txBody>
          <a:bodyPr/>
          <a:lstStyle/>
          <a:p>
            <a:fld id="{ACBCEC95-CAEE-49DB-B911-CA18516324B7}" type="slidenum">
              <a:rPr lang="en-US" smtClean="0"/>
              <a:t>3</a:t>
            </a:fld>
            <a:endParaRPr lang="en-US" dirty="0"/>
          </a:p>
        </p:txBody>
      </p:sp>
    </p:spTree>
    <p:extLst>
      <p:ext uri="{BB962C8B-B14F-4D97-AF65-F5344CB8AC3E}">
        <p14:creationId xmlns:p14="http://schemas.microsoft.com/office/powerpoint/2010/main" val="236083640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50000"/>
              </a:lnSpc>
            </a:pPr>
            <a:r>
              <a:rPr lang="en-US" b="1" dirty="0" smtClean="0"/>
              <a:t>How is performance management changing? </a:t>
            </a:r>
          </a:p>
          <a:p>
            <a:pPr>
              <a:lnSpc>
                <a:spcPct val="150000"/>
              </a:lnSpc>
            </a:pPr>
            <a:endParaRPr lang="en-US" dirty="0" smtClean="0"/>
          </a:p>
          <a:p>
            <a:pPr marL="171450" indent="-171450">
              <a:buFont typeface="Arial" pitchFamily="34" charset="0"/>
              <a:buChar char="•"/>
            </a:pPr>
            <a:r>
              <a:rPr lang="en-US" dirty="0" smtClean="0"/>
              <a:t>We are seeing organization’s </a:t>
            </a:r>
            <a:r>
              <a:rPr lang="en-US" b="1" dirty="0" smtClean="0"/>
              <a:t>move away from the more traditional telling </a:t>
            </a:r>
            <a:r>
              <a:rPr lang="en-US" dirty="0" smtClean="0"/>
              <a:t>or mandating approach of performance management </a:t>
            </a:r>
            <a:r>
              <a:rPr lang="en-US" b="1" dirty="0" smtClean="0"/>
              <a:t>to a more dynamic, collaborative approach</a:t>
            </a:r>
            <a:r>
              <a:rPr lang="en-US" dirty="0" smtClean="0"/>
              <a:t>, that focuses on more engagement and frequent communication with employees. </a:t>
            </a:r>
          </a:p>
          <a:p>
            <a:pPr marL="171450" indent="-171450">
              <a:buFont typeface="Arial" pitchFamily="34" charset="0"/>
              <a:buChar char="•"/>
            </a:pPr>
            <a:endParaRPr lang="en-US" dirty="0" smtClean="0"/>
          </a:p>
          <a:p>
            <a:pPr marL="171450" indent="-171450">
              <a:buFont typeface="Arial" pitchFamily="34" charset="0"/>
              <a:buChar char="•"/>
            </a:pPr>
            <a:r>
              <a:rPr lang="en-US" dirty="0" smtClean="0"/>
              <a:t>What is most important is that the evaluation process needs to be more impactful by focusing on </a:t>
            </a:r>
            <a:r>
              <a:rPr lang="en-US" b="1" dirty="0" smtClean="0"/>
              <a:t>continual improvement </a:t>
            </a:r>
            <a:r>
              <a:rPr lang="en-US" dirty="0" smtClean="0"/>
              <a:t>versus documenting past actions. </a:t>
            </a:r>
          </a:p>
          <a:p>
            <a:pPr marL="171450" indent="-171450">
              <a:buFont typeface="Arial" pitchFamily="34" charset="0"/>
              <a:buChar char="•"/>
            </a:pPr>
            <a:endParaRPr lang="en-US" dirty="0" smtClean="0"/>
          </a:p>
          <a:p>
            <a:pPr marL="171450" indent="-171450">
              <a:buFont typeface="Arial" pitchFamily="34" charset="0"/>
              <a:buChar char="•"/>
            </a:pPr>
            <a:r>
              <a:rPr lang="en-US" dirty="0" smtClean="0"/>
              <a:t>Let’s turn our attention to the various roles we need to consider in the performance management process – (1) supervisor, (2) reviewer, and (3) employee. </a:t>
            </a:r>
          </a:p>
          <a:p>
            <a:endParaRPr lang="en-US" dirty="0"/>
          </a:p>
        </p:txBody>
      </p:sp>
      <p:sp>
        <p:nvSpPr>
          <p:cNvPr id="4" name="Slide Number Placeholder 3"/>
          <p:cNvSpPr>
            <a:spLocks noGrp="1"/>
          </p:cNvSpPr>
          <p:nvPr>
            <p:ph type="sldNum" sz="quarter" idx="10"/>
          </p:nvPr>
        </p:nvSpPr>
        <p:spPr/>
        <p:txBody>
          <a:bodyPr/>
          <a:lstStyle/>
          <a:p>
            <a:fld id="{ACBCEC95-CAEE-49DB-B911-CA18516324B7}" type="slidenum">
              <a:rPr lang="en-US" smtClean="0"/>
              <a:t>4</a:t>
            </a:fld>
            <a:endParaRPr lang="en-US" dirty="0"/>
          </a:p>
        </p:txBody>
      </p:sp>
    </p:spTree>
    <p:extLst>
      <p:ext uri="{BB962C8B-B14F-4D97-AF65-F5344CB8AC3E}">
        <p14:creationId xmlns:p14="http://schemas.microsoft.com/office/powerpoint/2010/main" val="416976269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Supervisors play a critical role in the success of any performance related outcome because of their day-to-day involvement with employees. However, we know from research and experience the significant positive impact three primary performance elements (1) goal setting, (2) providing regular feedback, and (3) rater accuracy, if done well, by supervisors can have on employee and organizational outcomes. </a:t>
            </a:r>
          </a:p>
          <a:p>
            <a:endParaRPr lang="en-US" dirty="0"/>
          </a:p>
        </p:txBody>
      </p:sp>
      <p:sp>
        <p:nvSpPr>
          <p:cNvPr id="4" name="Slide Number Placeholder 3"/>
          <p:cNvSpPr>
            <a:spLocks noGrp="1"/>
          </p:cNvSpPr>
          <p:nvPr>
            <p:ph type="sldNum" sz="quarter" idx="10"/>
          </p:nvPr>
        </p:nvSpPr>
        <p:spPr/>
        <p:txBody>
          <a:bodyPr/>
          <a:lstStyle/>
          <a:p>
            <a:fld id="{ACBCEC95-CAEE-49DB-B911-CA18516324B7}" type="slidenum">
              <a:rPr lang="en-US" smtClean="0"/>
              <a:t>6</a:t>
            </a:fld>
            <a:endParaRPr lang="en-US" dirty="0"/>
          </a:p>
        </p:txBody>
      </p:sp>
    </p:spTree>
    <p:extLst>
      <p:ext uri="{BB962C8B-B14F-4D97-AF65-F5344CB8AC3E}">
        <p14:creationId xmlns:p14="http://schemas.microsoft.com/office/powerpoint/2010/main" val="164943133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a:t>
            </a:r>
            <a:r>
              <a:rPr lang="en-US" b="1" dirty="0" smtClean="0"/>
              <a:t>reviewers role </a:t>
            </a:r>
            <a:r>
              <a:rPr lang="en-US" dirty="0" smtClean="0"/>
              <a:t>is equally important but stands apart from the supervisor’s role in that their purpose is to reduce variability among supervisors in order to improve the validity of the evaluation process. </a:t>
            </a:r>
          </a:p>
          <a:p>
            <a:endParaRPr lang="en-US" dirty="0" smtClean="0"/>
          </a:p>
          <a:p>
            <a:r>
              <a:rPr lang="en-US" dirty="0" smtClean="0"/>
              <a:t>In other words, the reviewers role is to evaluate the raters to verify consistent application of the SMART methodology as well as ensure the integrity of the performance management process. In order for any system to function properly there has to be a sense of fairness in how the process is carried out. </a:t>
            </a:r>
          </a:p>
          <a:p>
            <a:endParaRPr lang="en-US" dirty="0" smtClean="0"/>
          </a:p>
          <a:p>
            <a:endParaRPr lang="en-US" dirty="0" smtClean="0"/>
          </a:p>
          <a:p>
            <a:r>
              <a:rPr lang="en-US" dirty="0" smtClean="0"/>
              <a:t>While not specifically stated, we also need to discuss the </a:t>
            </a:r>
            <a:r>
              <a:rPr lang="en-US" b="1" dirty="0" smtClean="0"/>
              <a:t>role of the employee</a:t>
            </a:r>
            <a:r>
              <a:rPr lang="en-US" dirty="0" smtClean="0"/>
              <a:t>. This is often overlooked but as important a role as any. While supervisors and reviewers seek to maintain the validity of the system or process, employees have the opportunity to utilize the expectations and feedback in a manner that enhances their skills and abilities or they can see it as a punitive mechanism. Ultimately, for the process to be meaningful the employee has to be invested in the process as much, if not more so, than managers. </a:t>
            </a:r>
          </a:p>
          <a:p>
            <a:endParaRPr lang="en-US" dirty="0" smtClean="0"/>
          </a:p>
          <a:p>
            <a:r>
              <a:rPr lang="en-US" dirty="0" smtClean="0"/>
              <a:t>In order to get their we have so show employees, managers, and organization’s the benefit or value in engaging in the process. Let’s take a look at benefits to each level. </a:t>
            </a:r>
          </a:p>
          <a:p>
            <a:endParaRPr lang="en-US" dirty="0"/>
          </a:p>
        </p:txBody>
      </p:sp>
      <p:sp>
        <p:nvSpPr>
          <p:cNvPr id="4" name="Slide Number Placeholder 3"/>
          <p:cNvSpPr>
            <a:spLocks noGrp="1"/>
          </p:cNvSpPr>
          <p:nvPr>
            <p:ph type="sldNum" sz="quarter" idx="10"/>
          </p:nvPr>
        </p:nvSpPr>
        <p:spPr/>
        <p:txBody>
          <a:bodyPr/>
          <a:lstStyle/>
          <a:p>
            <a:fld id="{ACBCEC95-CAEE-49DB-B911-CA18516324B7}" type="slidenum">
              <a:rPr lang="en-US" smtClean="0"/>
              <a:t>7</a:t>
            </a:fld>
            <a:endParaRPr lang="en-US" dirty="0"/>
          </a:p>
        </p:txBody>
      </p:sp>
    </p:spTree>
    <p:extLst>
      <p:ext uri="{BB962C8B-B14F-4D97-AF65-F5344CB8AC3E}">
        <p14:creationId xmlns:p14="http://schemas.microsoft.com/office/powerpoint/2010/main" val="130855075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Improving our performance management processes and practice</a:t>
            </a:r>
            <a:r>
              <a:rPr lang="en-US" dirty="0" smtClean="0"/>
              <a:t> around setting specific, clear, and definable expectation, regular monitoring and giving of feedback provides added </a:t>
            </a:r>
            <a:r>
              <a:rPr lang="en-US" u="sng" dirty="0" smtClean="0"/>
              <a:t>value</a:t>
            </a:r>
            <a:r>
              <a:rPr lang="en-US" dirty="0" smtClean="0"/>
              <a:t> to all levels of the organization. </a:t>
            </a:r>
          </a:p>
          <a:p>
            <a:endParaRPr lang="en-US" dirty="0" smtClean="0"/>
          </a:p>
          <a:p>
            <a:r>
              <a:rPr lang="en-US" b="1" dirty="0" smtClean="0"/>
              <a:t>Levels</a:t>
            </a:r>
            <a:r>
              <a:rPr lang="en-US" dirty="0" smtClean="0"/>
              <a:t>:</a:t>
            </a:r>
          </a:p>
          <a:p>
            <a:pPr marL="171450" indent="-171450">
              <a:buFont typeface="Arial" pitchFamily="34" charset="0"/>
              <a:buChar char="•"/>
            </a:pPr>
            <a:r>
              <a:rPr lang="en-US" dirty="0" smtClean="0"/>
              <a:t>Employees</a:t>
            </a:r>
          </a:p>
          <a:p>
            <a:pPr marL="171450" indent="-171450">
              <a:buFont typeface="Arial" pitchFamily="34" charset="0"/>
              <a:buChar char="•"/>
            </a:pPr>
            <a:r>
              <a:rPr lang="en-US" dirty="0" smtClean="0"/>
              <a:t>Supervisors</a:t>
            </a:r>
          </a:p>
          <a:p>
            <a:pPr marL="171450" indent="-171450">
              <a:buFont typeface="Arial" pitchFamily="34" charset="0"/>
              <a:buChar char="•"/>
            </a:pPr>
            <a:r>
              <a:rPr lang="en-US" dirty="0" smtClean="0"/>
              <a:t>Organization </a:t>
            </a:r>
          </a:p>
          <a:p>
            <a:endParaRPr lang="en-US" dirty="0" smtClean="0"/>
          </a:p>
          <a:p>
            <a:r>
              <a:rPr lang="en-US" dirty="0" smtClean="0"/>
              <a:t>Let’s take a look at some of these benefits.</a:t>
            </a:r>
          </a:p>
          <a:p>
            <a:endParaRPr lang="en-US" dirty="0"/>
          </a:p>
        </p:txBody>
      </p:sp>
      <p:sp>
        <p:nvSpPr>
          <p:cNvPr id="4" name="Slide Number Placeholder 3"/>
          <p:cNvSpPr>
            <a:spLocks noGrp="1"/>
          </p:cNvSpPr>
          <p:nvPr>
            <p:ph type="sldNum" sz="quarter" idx="10"/>
          </p:nvPr>
        </p:nvSpPr>
        <p:spPr/>
        <p:txBody>
          <a:bodyPr/>
          <a:lstStyle/>
          <a:p>
            <a:fld id="{ACBCEC95-CAEE-49DB-B911-CA18516324B7}" type="slidenum">
              <a:rPr lang="en-US" smtClean="0"/>
              <a:t>8</a:t>
            </a:fld>
            <a:endParaRPr lang="en-US" dirty="0"/>
          </a:p>
        </p:txBody>
      </p:sp>
    </p:spTree>
    <p:extLst>
      <p:ext uri="{BB962C8B-B14F-4D97-AF65-F5344CB8AC3E}">
        <p14:creationId xmlns:p14="http://schemas.microsoft.com/office/powerpoint/2010/main" val="357410315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itchFamily="34" charset="0"/>
              <a:buChar char="•"/>
            </a:pPr>
            <a:r>
              <a:rPr lang="en-US" b="1" dirty="0" smtClean="0"/>
              <a:t>Provides clear parameters</a:t>
            </a:r>
            <a:r>
              <a:rPr lang="en-US" dirty="0" smtClean="0"/>
              <a:t> for employees, we know through various research studies that regular, </a:t>
            </a:r>
            <a:r>
              <a:rPr lang="en-US" b="1" dirty="0" smtClean="0"/>
              <a:t>targeted feedback </a:t>
            </a:r>
            <a:r>
              <a:rPr lang="en-US" dirty="0" smtClean="0"/>
              <a:t>helps employees </a:t>
            </a:r>
            <a:r>
              <a:rPr lang="en-US" b="1" dirty="0" smtClean="0"/>
              <a:t>calibrate</a:t>
            </a:r>
            <a:r>
              <a:rPr lang="en-US" dirty="0" smtClean="0"/>
              <a:t> their job performance similar to how </a:t>
            </a:r>
            <a:r>
              <a:rPr lang="en-US" b="1" dirty="0" smtClean="0"/>
              <a:t>feedback from a coach or teacher </a:t>
            </a:r>
            <a:r>
              <a:rPr lang="en-US" dirty="0" smtClean="0"/>
              <a:t>at regular intervals helps individuals focus on areas of importance or overcome skill/knowledge deficiencies or misunderstandings that negatively effect performance.</a:t>
            </a:r>
          </a:p>
          <a:p>
            <a:pPr marL="171450" indent="-171450">
              <a:buFont typeface="Arial" pitchFamily="34" charset="0"/>
              <a:buChar char="•"/>
            </a:pPr>
            <a:endParaRPr lang="en-US" dirty="0" smtClean="0"/>
          </a:p>
          <a:p>
            <a:pPr marL="171450" indent="-171450">
              <a:buFont typeface="Arial" pitchFamily="34" charset="0"/>
              <a:buChar char="•"/>
            </a:pPr>
            <a:r>
              <a:rPr lang="en-US" dirty="0" smtClean="0"/>
              <a:t>Another area of value for employees is the </a:t>
            </a:r>
            <a:r>
              <a:rPr lang="en-US" b="1" dirty="0" smtClean="0"/>
              <a:t>opportunity to reward and recognize</a:t>
            </a:r>
            <a:r>
              <a:rPr lang="en-US" dirty="0" smtClean="0"/>
              <a:t> high performers and identify those employees who require more  development their knowledge and skills more </a:t>
            </a:r>
            <a:r>
              <a:rPr lang="en-US" b="1" dirty="0" smtClean="0"/>
              <a:t>quickly</a:t>
            </a:r>
            <a:r>
              <a:rPr lang="en-US" dirty="0" smtClean="0"/>
              <a:t>.</a:t>
            </a:r>
          </a:p>
          <a:p>
            <a:pPr marL="171450" indent="-171450">
              <a:buFont typeface="Arial" pitchFamily="34" charset="0"/>
              <a:buChar char="•"/>
            </a:pPr>
            <a:endParaRPr lang="en-US" dirty="0" smtClean="0"/>
          </a:p>
          <a:p>
            <a:pPr marL="171450" indent="-171450">
              <a:buFont typeface="Arial" pitchFamily="34" charset="0"/>
              <a:buChar char="•"/>
            </a:pPr>
            <a:r>
              <a:rPr lang="en-US" dirty="0" smtClean="0"/>
              <a:t>Through good expectation setting, evaluative monitoring and feedback, and a more objective rating of performance, employees perceive the </a:t>
            </a:r>
            <a:r>
              <a:rPr lang="en-US" b="1" dirty="0" smtClean="0"/>
              <a:t>process</a:t>
            </a:r>
            <a:r>
              <a:rPr lang="en-US" dirty="0" smtClean="0"/>
              <a:t> as more </a:t>
            </a:r>
            <a:r>
              <a:rPr lang="en-US" b="1" dirty="0" smtClean="0"/>
              <a:t>fair and equitable</a:t>
            </a:r>
            <a:r>
              <a:rPr lang="en-US" dirty="0" smtClean="0"/>
              <a:t>.   </a:t>
            </a:r>
          </a:p>
          <a:p>
            <a:pPr marL="171450" indent="-171450">
              <a:buFont typeface="Arial" pitchFamily="34" charset="0"/>
              <a:buChar char="•"/>
            </a:pPr>
            <a:endParaRPr lang="en-US" dirty="0" smtClean="0"/>
          </a:p>
          <a:p>
            <a:pPr marL="171450" indent="-171450">
              <a:buFont typeface="Arial" pitchFamily="34" charset="0"/>
              <a:buChar char="•"/>
            </a:pPr>
            <a:r>
              <a:rPr lang="en-US" b="1" dirty="0" smtClean="0"/>
              <a:t>Question</a:t>
            </a:r>
            <a:r>
              <a:rPr lang="en-US" dirty="0" smtClean="0"/>
              <a:t> – what do you think employees want from the evaluation process?</a:t>
            </a:r>
          </a:p>
          <a:p>
            <a:pPr marL="171450" indent="-171450">
              <a:buFont typeface="Arial" pitchFamily="34" charset="0"/>
              <a:buChar char="•"/>
            </a:pPr>
            <a:endParaRPr lang="en-US" dirty="0" smtClean="0"/>
          </a:p>
          <a:p>
            <a:pPr marL="171450" indent="-171450">
              <a:buFont typeface="Arial" pitchFamily="34" charset="0"/>
              <a:buChar char="•"/>
            </a:pPr>
            <a:r>
              <a:rPr lang="en-US" dirty="0" smtClean="0"/>
              <a:t>Interestingly, </a:t>
            </a:r>
            <a:r>
              <a:rPr lang="en-US" b="1" dirty="0" smtClean="0"/>
              <a:t>employees crave </a:t>
            </a:r>
            <a:r>
              <a:rPr lang="en-US" dirty="0" smtClean="0"/>
              <a:t>quality, frequent, specific coaching and feedback to help them improve their performance</a:t>
            </a:r>
            <a:endParaRPr lang="en-US" dirty="0"/>
          </a:p>
        </p:txBody>
      </p:sp>
      <p:sp>
        <p:nvSpPr>
          <p:cNvPr id="4" name="Slide Number Placeholder 3"/>
          <p:cNvSpPr>
            <a:spLocks noGrp="1"/>
          </p:cNvSpPr>
          <p:nvPr>
            <p:ph type="sldNum" sz="quarter" idx="10"/>
          </p:nvPr>
        </p:nvSpPr>
        <p:spPr/>
        <p:txBody>
          <a:bodyPr/>
          <a:lstStyle/>
          <a:p>
            <a:fld id="{ACBCEC95-CAEE-49DB-B911-CA18516324B7}" type="slidenum">
              <a:rPr lang="en-US" smtClean="0"/>
              <a:t>9</a:t>
            </a:fld>
            <a:endParaRPr lang="en-US" dirty="0"/>
          </a:p>
        </p:txBody>
      </p:sp>
    </p:spTree>
    <p:extLst>
      <p:ext uri="{BB962C8B-B14F-4D97-AF65-F5344CB8AC3E}">
        <p14:creationId xmlns:p14="http://schemas.microsoft.com/office/powerpoint/2010/main" val="294214720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Good performance management practice brings value to managers by:</a:t>
            </a:r>
          </a:p>
          <a:p>
            <a:endParaRPr lang="en-US" dirty="0" smtClean="0"/>
          </a:p>
          <a:p>
            <a:pPr marL="171450" indent="-171450">
              <a:buFont typeface="Arial" pitchFamily="34" charset="0"/>
              <a:buChar char="•"/>
            </a:pPr>
            <a:r>
              <a:rPr lang="en-US" dirty="0" smtClean="0"/>
              <a:t>Increasing the focus on </a:t>
            </a:r>
            <a:r>
              <a:rPr lang="en-US" b="1" dirty="0" smtClean="0"/>
              <a:t>outcomes </a:t>
            </a:r>
            <a:r>
              <a:rPr lang="en-US" dirty="0" smtClean="0"/>
              <a:t>versus tasks (this becomes extremely important with larger spans of control)</a:t>
            </a:r>
          </a:p>
          <a:p>
            <a:pPr marL="171450" indent="-171450">
              <a:buFont typeface="Arial" pitchFamily="34" charset="0"/>
              <a:buChar char="•"/>
            </a:pPr>
            <a:r>
              <a:rPr lang="en-US" dirty="0" smtClean="0"/>
              <a:t>Due to </a:t>
            </a:r>
            <a:r>
              <a:rPr lang="en-US" b="1" dirty="0" smtClean="0"/>
              <a:t>increased frequency of feedback</a:t>
            </a:r>
            <a:r>
              <a:rPr lang="en-US" dirty="0" smtClean="0"/>
              <a:t>, it allows managers the opportunity to address performance issues while they are manageable and gives an employee a clear understanding of where they stand throughout the year versus one or two times a year. </a:t>
            </a:r>
          </a:p>
          <a:p>
            <a:pPr marL="171450" indent="-171450">
              <a:buFont typeface="Arial" pitchFamily="34" charset="0"/>
              <a:buChar char="•"/>
            </a:pPr>
            <a:r>
              <a:rPr lang="en-US" dirty="0" smtClean="0"/>
              <a:t>Focuses your attention to </a:t>
            </a:r>
            <a:r>
              <a:rPr lang="en-US" b="1" dirty="0" smtClean="0"/>
              <a:t>relevant performance </a:t>
            </a:r>
            <a:r>
              <a:rPr lang="en-US" dirty="0" smtClean="0"/>
              <a:t>which can change the way you manage your employees</a:t>
            </a:r>
            <a:endParaRPr lang="en-US" dirty="0"/>
          </a:p>
        </p:txBody>
      </p:sp>
      <p:sp>
        <p:nvSpPr>
          <p:cNvPr id="4" name="Slide Number Placeholder 3"/>
          <p:cNvSpPr>
            <a:spLocks noGrp="1"/>
          </p:cNvSpPr>
          <p:nvPr>
            <p:ph type="sldNum" sz="quarter" idx="10"/>
          </p:nvPr>
        </p:nvSpPr>
        <p:spPr/>
        <p:txBody>
          <a:bodyPr/>
          <a:lstStyle/>
          <a:p>
            <a:fld id="{ACBCEC95-CAEE-49DB-B911-CA18516324B7}" type="slidenum">
              <a:rPr lang="en-US" smtClean="0"/>
              <a:t>10</a:t>
            </a:fld>
            <a:endParaRPr lang="en-US" dirty="0"/>
          </a:p>
        </p:txBody>
      </p:sp>
    </p:spTree>
    <p:extLst>
      <p:ext uri="{BB962C8B-B14F-4D97-AF65-F5344CB8AC3E}">
        <p14:creationId xmlns:p14="http://schemas.microsoft.com/office/powerpoint/2010/main" val="267038599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Ultimately, the benefit to the organization of good performance management practice lies in the outcomes it produces and the alignment of goals and expectations from top to bottom. </a:t>
            </a:r>
          </a:p>
          <a:p>
            <a:endParaRPr lang="en-US" dirty="0" smtClean="0">
              <a:solidFill>
                <a:srgbClr val="FF0000"/>
              </a:solidFill>
            </a:endParaRPr>
          </a:p>
          <a:p>
            <a:r>
              <a:rPr lang="en-US" dirty="0" smtClean="0">
                <a:solidFill>
                  <a:srgbClr val="FF0000"/>
                </a:solidFill>
              </a:rPr>
              <a:t>Here is a </a:t>
            </a:r>
            <a:r>
              <a:rPr lang="en-US" b="1" dirty="0" smtClean="0">
                <a:solidFill>
                  <a:srgbClr val="FF0000"/>
                </a:solidFill>
              </a:rPr>
              <a:t>key point </a:t>
            </a:r>
            <a:r>
              <a:rPr lang="en-US" dirty="0" smtClean="0">
                <a:solidFill>
                  <a:srgbClr val="FF0000"/>
                </a:solidFill>
              </a:rPr>
              <a:t>that I want to emphasize. </a:t>
            </a:r>
            <a:r>
              <a:rPr lang="en-US" dirty="0" smtClean="0"/>
              <a:t>No systems, measures, processes, or technology that can be deployed will be successful if, as leaders, each one of us is not committed to making performance management a priority in our organization </a:t>
            </a:r>
            <a:r>
              <a:rPr lang="en-US" b="1" dirty="0" smtClean="0"/>
              <a:t>by modeling the behaviors </a:t>
            </a:r>
            <a:r>
              <a:rPr lang="en-US" dirty="0" smtClean="0"/>
              <a:t>we want to see from our teams. The </a:t>
            </a:r>
            <a:r>
              <a:rPr lang="en-US" b="1" dirty="0" smtClean="0"/>
              <a:t>reality is this must be driven top down</a:t>
            </a:r>
            <a:r>
              <a:rPr lang="en-US" dirty="0" smtClean="0"/>
              <a:t>. </a:t>
            </a:r>
          </a:p>
          <a:p>
            <a:endParaRPr lang="en-US" dirty="0"/>
          </a:p>
        </p:txBody>
      </p:sp>
      <p:sp>
        <p:nvSpPr>
          <p:cNvPr id="4" name="Slide Number Placeholder 3"/>
          <p:cNvSpPr>
            <a:spLocks noGrp="1"/>
          </p:cNvSpPr>
          <p:nvPr>
            <p:ph type="sldNum" sz="quarter" idx="10"/>
          </p:nvPr>
        </p:nvSpPr>
        <p:spPr/>
        <p:txBody>
          <a:bodyPr/>
          <a:lstStyle/>
          <a:p>
            <a:fld id="{ACBCEC95-CAEE-49DB-B911-CA18516324B7}" type="slidenum">
              <a:rPr lang="en-US" smtClean="0"/>
              <a:t>11</a:t>
            </a:fld>
            <a:endParaRPr lang="en-US" dirty="0"/>
          </a:p>
        </p:txBody>
      </p:sp>
    </p:spTree>
    <p:extLst>
      <p:ext uri="{BB962C8B-B14F-4D97-AF65-F5344CB8AC3E}">
        <p14:creationId xmlns:p14="http://schemas.microsoft.com/office/powerpoint/2010/main" val="353134295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8E535CE-982D-44E8-A0EE-CD8C3FD6FB32}" type="datetimeFigureOut">
              <a:rPr lang="en-US" smtClean="0"/>
              <a:t>5/14/13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F3FB78B-202F-4192-8581-852DD18D2ED1}" type="slidenum">
              <a:rPr lang="en-US" smtClean="0"/>
              <a:t>‹#›</a:t>
            </a:fld>
            <a:endParaRPr lang="en-US" dirty="0"/>
          </a:p>
        </p:txBody>
      </p:sp>
    </p:spTree>
    <p:extLst>
      <p:ext uri="{BB962C8B-B14F-4D97-AF65-F5344CB8AC3E}">
        <p14:creationId xmlns:p14="http://schemas.microsoft.com/office/powerpoint/2010/main" val="14887392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8E535CE-982D-44E8-A0EE-CD8C3FD6FB32}" type="datetimeFigureOut">
              <a:rPr lang="en-US" smtClean="0"/>
              <a:t>5/14/13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F3FB78B-202F-4192-8581-852DD18D2ED1}" type="slidenum">
              <a:rPr lang="en-US" smtClean="0"/>
              <a:t>‹#›</a:t>
            </a:fld>
            <a:endParaRPr lang="en-US" dirty="0"/>
          </a:p>
        </p:txBody>
      </p:sp>
    </p:spTree>
    <p:extLst>
      <p:ext uri="{BB962C8B-B14F-4D97-AF65-F5344CB8AC3E}">
        <p14:creationId xmlns:p14="http://schemas.microsoft.com/office/powerpoint/2010/main" val="20130683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8E535CE-982D-44E8-A0EE-CD8C3FD6FB32}" type="datetimeFigureOut">
              <a:rPr lang="en-US" smtClean="0"/>
              <a:t>5/14/13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F3FB78B-202F-4192-8581-852DD18D2ED1}" type="slidenum">
              <a:rPr lang="en-US" smtClean="0"/>
              <a:t>‹#›</a:t>
            </a:fld>
            <a:endParaRPr lang="en-US" dirty="0"/>
          </a:p>
        </p:txBody>
      </p:sp>
    </p:spTree>
    <p:extLst>
      <p:ext uri="{BB962C8B-B14F-4D97-AF65-F5344CB8AC3E}">
        <p14:creationId xmlns:p14="http://schemas.microsoft.com/office/powerpoint/2010/main" val="1343406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8E535CE-982D-44E8-A0EE-CD8C3FD6FB32}" type="datetimeFigureOut">
              <a:rPr lang="en-US" smtClean="0"/>
              <a:t>5/14/13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F3FB78B-202F-4192-8581-852DD18D2ED1}" type="slidenum">
              <a:rPr lang="en-US" smtClean="0"/>
              <a:t>‹#›</a:t>
            </a:fld>
            <a:endParaRPr lang="en-US" dirty="0"/>
          </a:p>
        </p:txBody>
      </p:sp>
    </p:spTree>
    <p:extLst>
      <p:ext uri="{BB962C8B-B14F-4D97-AF65-F5344CB8AC3E}">
        <p14:creationId xmlns:p14="http://schemas.microsoft.com/office/powerpoint/2010/main" val="6309451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8E535CE-982D-44E8-A0EE-CD8C3FD6FB32}" type="datetimeFigureOut">
              <a:rPr lang="en-US" smtClean="0"/>
              <a:t>5/14/13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F3FB78B-202F-4192-8581-852DD18D2ED1}" type="slidenum">
              <a:rPr lang="en-US" smtClean="0"/>
              <a:t>‹#›</a:t>
            </a:fld>
            <a:endParaRPr lang="en-US" dirty="0"/>
          </a:p>
        </p:txBody>
      </p:sp>
    </p:spTree>
    <p:extLst>
      <p:ext uri="{BB962C8B-B14F-4D97-AF65-F5344CB8AC3E}">
        <p14:creationId xmlns:p14="http://schemas.microsoft.com/office/powerpoint/2010/main" val="20871299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8E535CE-982D-44E8-A0EE-CD8C3FD6FB32}" type="datetimeFigureOut">
              <a:rPr lang="en-US" smtClean="0"/>
              <a:t>5/14/13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F3FB78B-202F-4192-8581-852DD18D2ED1}" type="slidenum">
              <a:rPr lang="en-US" smtClean="0"/>
              <a:t>‹#›</a:t>
            </a:fld>
            <a:endParaRPr lang="en-US" dirty="0"/>
          </a:p>
        </p:txBody>
      </p:sp>
    </p:spTree>
    <p:extLst>
      <p:ext uri="{BB962C8B-B14F-4D97-AF65-F5344CB8AC3E}">
        <p14:creationId xmlns:p14="http://schemas.microsoft.com/office/powerpoint/2010/main" val="9571368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8E535CE-982D-44E8-A0EE-CD8C3FD6FB32}" type="datetimeFigureOut">
              <a:rPr lang="en-US" smtClean="0"/>
              <a:t>5/14/13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3F3FB78B-202F-4192-8581-852DD18D2ED1}" type="slidenum">
              <a:rPr lang="en-US" smtClean="0"/>
              <a:t>‹#›</a:t>
            </a:fld>
            <a:endParaRPr lang="en-US" dirty="0"/>
          </a:p>
        </p:txBody>
      </p:sp>
    </p:spTree>
    <p:extLst>
      <p:ext uri="{BB962C8B-B14F-4D97-AF65-F5344CB8AC3E}">
        <p14:creationId xmlns:p14="http://schemas.microsoft.com/office/powerpoint/2010/main" val="27018215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8E535CE-982D-44E8-A0EE-CD8C3FD6FB32}" type="datetimeFigureOut">
              <a:rPr lang="en-US" smtClean="0"/>
              <a:t>5/14/13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3F3FB78B-202F-4192-8581-852DD18D2ED1}" type="slidenum">
              <a:rPr lang="en-US" smtClean="0"/>
              <a:t>‹#›</a:t>
            </a:fld>
            <a:endParaRPr lang="en-US" dirty="0"/>
          </a:p>
        </p:txBody>
      </p:sp>
    </p:spTree>
    <p:extLst>
      <p:ext uri="{BB962C8B-B14F-4D97-AF65-F5344CB8AC3E}">
        <p14:creationId xmlns:p14="http://schemas.microsoft.com/office/powerpoint/2010/main" val="42293443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8E535CE-982D-44E8-A0EE-CD8C3FD6FB32}" type="datetimeFigureOut">
              <a:rPr lang="en-US" smtClean="0"/>
              <a:t>5/14/13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3F3FB78B-202F-4192-8581-852DD18D2ED1}" type="slidenum">
              <a:rPr lang="en-US" smtClean="0"/>
              <a:t>‹#›</a:t>
            </a:fld>
            <a:endParaRPr lang="en-US" dirty="0"/>
          </a:p>
        </p:txBody>
      </p:sp>
    </p:spTree>
    <p:extLst>
      <p:ext uri="{BB962C8B-B14F-4D97-AF65-F5344CB8AC3E}">
        <p14:creationId xmlns:p14="http://schemas.microsoft.com/office/powerpoint/2010/main" val="7065288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8E535CE-982D-44E8-A0EE-CD8C3FD6FB32}" type="datetimeFigureOut">
              <a:rPr lang="en-US" smtClean="0"/>
              <a:t>5/14/13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F3FB78B-202F-4192-8581-852DD18D2ED1}" type="slidenum">
              <a:rPr lang="en-US" smtClean="0"/>
              <a:t>‹#›</a:t>
            </a:fld>
            <a:endParaRPr lang="en-US" dirty="0"/>
          </a:p>
        </p:txBody>
      </p:sp>
    </p:spTree>
    <p:extLst>
      <p:ext uri="{BB962C8B-B14F-4D97-AF65-F5344CB8AC3E}">
        <p14:creationId xmlns:p14="http://schemas.microsoft.com/office/powerpoint/2010/main" val="22431136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8E535CE-982D-44E8-A0EE-CD8C3FD6FB32}" type="datetimeFigureOut">
              <a:rPr lang="en-US" smtClean="0"/>
              <a:t>5/14/13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F3FB78B-202F-4192-8581-852DD18D2ED1}" type="slidenum">
              <a:rPr lang="en-US" smtClean="0"/>
              <a:t>‹#›</a:t>
            </a:fld>
            <a:endParaRPr lang="en-US" dirty="0"/>
          </a:p>
        </p:txBody>
      </p:sp>
    </p:spTree>
    <p:extLst>
      <p:ext uri="{BB962C8B-B14F-4D97-AF65-F5344CB8AC3E}">
        <p14:creationId xmlns:p14="http://schemas.microsoft.com/office/powerpoint/2010/main" val="555347454"/>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1.pn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8E535CE-982D-44E8-A0EE-CD8C3FD6FB32}" type="datetimeFigureOut">
              <a:rPr lang="en-US" smtClean="0"/>
              <a:t>5/14/13</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F3FB78B-202F-4192-8581-852DD18D2ED1}" type="slidenum">
              <a:rPr lang="en-US" smtClean="0"/>
              <a:t>‹#›</a:t>
            </a:fld>
            <a:endParaRPr lang="en-US" dirty="0"/>
          </a:p>
        </p:txBody>
      </p:sp>
      <p:pic>
        <p:nvPicPr>
          <p:cNvPr id="11" name="Picture 10" descr="Back-groundPM.png"/>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Tree>
    <p:extLst>
      <p:ext uri="{BB962C8B-B14F-4D97-AF65-F5344CB8AC3E}">
        <p14:creationId xmlns:p14="http://schemas.microsoft.com/office/powerpoint/2010/main" val="167659412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4" Type="http://schemas.openxmlformats.org/officeDocument/2006/relationships/image" Target="../media/image2.png"/><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4" Type="http://schemas.openxmlformats.org/officeDocument/2006/relationships/image" Target="../media/image2.png"/><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4.png"/><Relationship Id="rId3" Type="http://schemas.openxmlformats.org/officeDocument/2006/relationships/image" Target="../media/image2.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4.png"/><Relationship Id="rId3" Type="http://schemas.openxmlformats.org/officeDocument/2006/relationships/image" Target="../media/image2.png"/></Relationships>
</file>

<file path=ppt/slides/_rels/slide14.xml.rels><?xml version="1.0" encoding="UTF-8" standalone="yes"?>
<Relationships xmlns="http://schemas.openxmlformats.org/package/2006/relationships"><Relationship Id="rId3" Type="http://schemas.openxmlformats.org/officeDocument/2006/relationships/image" Target="../media/image7.jpeg"/><Relationship Id="rId4" Type="http://schemas.openxmlformats.org/officeDocument/2006/relationships/image" Target="../media/image4.png"/><Relationship Id="rId5" Type="http://schemas.openxmlformats.org/officeDocument/2006/relationships/image" Target="../media/image2.png"/><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4" Type="http://schemas.openxmlformats.org/officeDocument/2006/relationships/image" Target="../media/image4.png"/><Relationship Id="rId5" Type="http://schemas.openxmlformats.org/officeDocument/2006/relationships/image" Target="../media/image2.png"/><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4" Type="http://schemas.openxmlformats.org/officeDocument/2006/relationships/image" Target="../media/image2.png"/><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 Id="rId3" Type="http://schemas.openxmlformats.org/officeDocument/2006/relationships/image" Target="../media/image2.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5.png"/><Relationship Id="rId3"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4" Type="http://schemas.openxmlformats.org/officeDocument/2006/relationships/image" Target="../media/image2.png"/><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4" Type="http://schemas.openxmlformats.org/officeDocument/2006/relationships/image" Target="../media/image2.png"/><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4" Type="http://schemas.openxmlformats.org/officeDocument/2006/relationships/image" Target="../media/image2.png"/><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4" Type="http://schemas.openxmlformats.org/officeDocument/2006/relationships/image" Target="../media/image4.png"/><Relationship Id="rId5" Type="http://schemas.openxmlformats.org/officeDocument/2006/relationships/image" Target="../media/image2.png"/><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81000" y="2130425"/>
            <a:ext cx="8382000" cy="1470025"/>
          </a:xfrm>
        </p:spPr>
        <p:txBody>
          <a:bodyPr>
            <a:normAutofit fontScale="90000"/>
          </a:bodyPr>
          <a:lstStyle/>
          <a:p>
            <a:r>
              <a:rPr lang="en-US" sz="6600" dirty="0" smtClean="0">
                <a:latin typeface="Arial" pitchFamily="34" charset="0"/>
                <a:cs typeface="Arial" pitchFamily="34" charset="0"/>
              </a:rPr>
              <a:t>State of Florida </a:t>
            </a:r>
            <a:br>
              <a:rPr lang="en-US" sz="6600" dirty="0" smtClean="0">
                <a:latin typeface="Arial" pitchFamily="34" charset="0"/>
                <a:cs typeface="Arial" pitchFamily="34" charset="0"/>
              </a:rPr>
            </a:br>
            <a:r>
              <a:rPr lang="en-US" dirty="0" smtClean="0">
                <a:latin typeface="Arial" pitchFamily="34" charset="0"/>
                <a:cs typeface="Arial" pitchFamily="34" charset="0"/>
              </a:rPr>
              <a:t>Performance Management </a:t>
            </a:r>
            <a:endParaRPr lang="en-US" dirty="0"/>
          </a:p>
        </p:txBody>
      </p:sp>
      <p:pic>
        <p:nvPicPr>
          <p:cNvPr id="7" name="Picture 6" descr="Performance-Matters_Icon_outlines.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429000" y="990600"/>
            <a:ext cx="2162175" cy="691896"/>
          </a:xfrm>
          <a:prstGeom prst="rect">
            <a:avLst/>
          </a:prstGeom>
          <a:ln w="3175" cmpd="sng">
            <a:solidFill>
              <a:srgbClr val="006699"/>
            </a:solidFill>
          </a:ln>
        </p:spPr>
        <p:style>
          <a:lnRef idx="2">
            <a:schemeClr val="accent1"/>
          </a:lnRef>
          <a:fillRef idx="1">
            <a:schemeClr val="lt1"/>
          </a:fillRef>
          <a:effectRef idx="0">
            <a:schemeClr val="accent1"/>
          </a:effectRef>
          <a:fontRef idx="minor">
            <a:schemeClr val="dk1"/>
          </a:fontRef>
        </p:style>
      </p:pic>
      <p:cxnSp>
        <p:nvCxnSpPr>
          <p:cNvPr id="9" name="Straight Connector 8"/>
          <p:cNvCxnSpPr/>
          <p:nvPr/>
        </p:nvCxnSpPr>
        <p:spPr>
          <a:xfrm>
            <a:off x="0" y="2590800"/>
            <a:ext cx="1905000" cy="359"/>
          </a:xfrm>
          <a:prstGeom prst="line">
            <a:avLst/>
          </a:prstGeom>
          <a:ln w="76200" cmpd="sng">
            <a:solidFill>
              <a:srgbClr val="006699"/>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a:off x="7239000" y="2667000"/>
            <a:ext cx="1981200" cy="0"/>
          </a:xfrm>
          <a:prstGeom prst="line">
            <a:avLst/>
          </a:prstGeom>
          <a:ln w="76200" cmpd="sng">
            <a:solidFill>
              <a:srgbClr val="006699"/>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868536450"/>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457200" y="274638"/>
            <a:ext cx="8229600" cy="1143000"/>
          </a:xfrm>
          <a:prstGeom prst="rect">
            <a:avLst/>
          </a:prstGeom>
        </p:spPr>
        <p:txBody>
          <a:bodyP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4800" dirty="0" smtClean="0">
                <a:latin typeface="Arial" pitchFamily="34" charset="0"/>
                <a:cs typeface="Arial" pitchFamily="34" charset="0"/>
              </a:rPr>
              <a:t>Value to Supervisor</a:t>
            </a:r>
            <a:endParaRPr lang="en-US" sz="4800" dirty="0">
              <a:latin typeface="Arial" pitchFamily="34" charset="0"/>
              <a:cs typeface="Arial" pitchFamily="34" charset="0"/>
            </a:endParaRPr>
          </a:p>
        </p:txBody>
      </p:sp>
      <p:sp>
        <p:nvSpPr>
          <p:cNvPr id="3" name="TextBox 2"/>
          <p:cNvSpPr txBox="1"/>
          <p:nvPr/>
        </p:nvSpPr>
        <p:spPr>
          <a:xfrm>
            <a:off x="2209800" y="1600200"/>
            <a:ext cx="6172200" cy="369332"/>
          </a:xfrm>
          <a:prstGeom prst="rect">
            <a:avLst/>
          </a:prstGeom>
          <a:noFill/>
        </p:spPr>
        <p:txBody>
          <a:bodyPr wrap="square" rtlCol="0">
            <a:spAutoFit/>
          </a:bodyPr>
          <a:lstStyle/>
          <a:p>
            <a:endParaRPr lang="en-US" dirty="0"/>
          </a:p>
        </p:txBody>
      </p:sp>
      <p:sp>
        <p:nvSpPr>
          <p:cNvPr id="4" name="Down Arrow 3"/>
          <p:cNvSpPr/>
          <p:nvPr/>
        </p:nvSpPr>
        <p:spPr>
          <a:xfrm>
            <a:off x="918381" y="2376632"/>
            <a:ext cx="990600" cy="2667000"/>
          </a:xfrm>
          <a:prstGeom prst="downArrow">
            <a:avLst/>
          </a:prstGeom>
          <a:solidFill>
            <a:srgbClr val="00669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Down Arrow 4"/>
          <p:cNvSpPr/>
          <p:nvPr/>
        </p:nvSpPr>
        <p:spPr>
          <a:xfrm rot="10800000">
            <a:off x="7010400" y="1371600"/>
            <a:ext cx="990600" cy="2667000"/>
          </a:xfrm>
          <a:prstGeom prst="downArrow">
            <a:avLst/>
          </a:prstGeom>
          <a:solidFill>
            <a:srgbClr val="006699">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Down Arrow 5"/>
          <p:cNvSpPr/>
          <p:nvPr/>
        </p:nvSpPr>
        <p:spPr>
          <a:xfrm>
            <a:off x="4801169" y="3250275"/>
            <a:ext cx="990600" cy="2667000"/>
          </a:xfrm>
          <a:prstGeom prst="downArrow">
            <a:avLst/>
          </a:prstGeom>
          <a:solidFill>
            <a:srgbClr val="00669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Down Arrow 6"/>
          <p:cNvSpPr/>
          <p:nvPr/>
        </p:nvSpPr>
        <p:spPr>
          <a:xfrm rot="10800000">
            <a:off x="3048000" y="1263428"/>
            <a:ext cx="990600" cy="2667000"/>
          </a:xfrm>
          <a:prstGeom prst="downArrow">
            <a:avLst/>
          </a:prstGeom>
          <a:solidFill>
            <a:srgbClr val="006699">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TextBox 7"/>
          <p:cNvSpPr txBox="1"/>
          <p:nvPr/>
        </p:nvSpPr>
        <p:spPr>
          <a:xfrm>
            <a:off x="303663" y="3299980"/>
            <a:ext cx="2209800" cy="646331"/>
          </a:xfrm>
          <a:prstGeom prst="rect">
            <a:avLst/>
          </a:prstGeom>
          <a:solidFill>
            <a:schemeClr val="bg1"/>
          </a:solidFill>
          <a:ln>
            <a:solidFill>
              <a:srgbClr val="006699"/>
            </a:solidFill>
          </a:ln>
        </p:spPr>
        <p:txBody>
          <a:bodyPr wrap="square" rtlCol="0">
            <a:spAutoFit/>
          </a:bodyPr>
          <a:lstStyle/>
          <a:p>
            <a:pPr algn="ctr"/>
            <a:r>
              <a:rPr lang="en-US" dirty="0" smtClean="0">
                <a:latin typeface="Arial" pitchFamily="34" charset="0"/>
                <a:cs typeface="Arial" pitchFamily="34" charset="0"/>
              </a:rPr>
              <a:t>reduces the need to micromanage</a:t>
            </a:r>
          </a:p>
        </p:txBody>
      </p:sp>
      <p:sp>
        <p:nvSpPr>
          <p:cNvPr id="9" name="TextBox 8"/>
          <p:cNvSpPr txBox="1"/>
          <p:nvPr/>
        </p:nvSpPr>
        <p:spPr>
          <a:xfrm>
            <a:off x="2514600" y="2185600"/>
            <a:ext cx="2209800" cy="923330"/>
          </a:xfrm>
          <a:prstGeom prst="rect">
            <a:avLst/>
          </a:prstGeom>
          <a:solidFill>
            <a:schemeClr val="bg1"/>
          </a:solidFill>
          <a:ln>
            <a:solidFill>
              <a:srgbClr val="006699"/>
            </a:solidFill>
          </a:ln>
        </p:spPr>
        <p:txBody>
          <a:bodyPr wrap="square" rtlCol="0">
            <a:spAutoFit/>
          </a:bodyPr>
          <a:lstStyle/>
          <a:p>
            <a:pPr algn="ctr"/>
            <a:r>
              <a:rPr lang="en-US" dirty="0" smtClean="0">
                <a:latin typeface="Arial" pitchFamily="34" charset="0"/>
                <a:cs typeface="Arial" pitchFamily="34" charset="0"/>
              </a:rPr>
              <a:t>provides more time to do the </a:t>
            </a:r>
            <a:r>
              <a:rPr lang="en-US" i="1" dirty="0" smtClean="0">
                <a:latin typeface="Arial" pitchFamily="34" charset="0"/>
                <a:cs typeface="Arial" pitchFamily="34" charset="0"/>
              </a:rPr>
              <a:t>other</a:t>
            </a:r>
            <a:r>
              <a:rPr lang="en-US" dirty="0" smtClean="0">
                <a:latin typeface="Arial" pitchFamily="34" charset="0"/>
                <a:cs typeface="Arial" pitchFamily="34" charset="0"/>
              </a:rPr>
              <a:t> duties of your job </a:t>
            </a:r>
          </a:p>
        </p:txBody>
      </p:sp>
      <p:sp>
        <p:nvSpPr>
          <p:cNvPr id="10" name="TextBox 9"/>
          <p:cNvSpPr txBox="1"/>
          <p:nvPr/>
        </p:nvSpPr>
        <p:spPr>
          <a:xfrm>
            <a:off x="4267200" y="3980765"/>
            <a:ext cx="2209800" cy="923330"/>
          </a:xfrm>
          <a:prstGeom prst="rect">
            <a:avLst/>
          </a:prstGeom>
          <a:solidFill>
            <a:schemeClr val="bg1"/>
          </a:solidFill>
          <a:ln>
            <a:solidFill>
              <a:srgbClr val="006699"/>
            </a:solidFill>
          </a:ln>
        </p:spPr>
        <p:txBody>
          <a:bodyPr wrap="square" rtlCol="0">
            <a:spAutoFit/>
          </a:bodyPr>
          <a:lstStyle/>
          <a:p>
            <a:pPr algn="ctr"/>
            <a:r>
              <a:rPr lang="en-US" dirty="0" smtClean="0">
                <a:latin typeface="Arial" pitchFamily="34" charset="0"/>
                <a:cs typeface="Arial" pitchFamily="34" charset="0"/>
              </a:rPr>
              <a:t>removes instances of being surprised or “the last to know” </a:t>
            </a:r>
          </a:p>
        </p:txBody>
      </p:sp>
      <p:sp>
        <p:nvSpPr>
          <p:cNvPr id="11" name="TextBox 10"/>
          <p:cNvSpPr txBox="1"/>
          <p:nvPr/>
        </p:nvSpPr>
        <p:spPr>
          <a:xfrm>
            <a:off x="6400800" y="2133600"/>
            <a:ext cx="2209800" cy="1200329"/>
          </a:xfrm>
          <a:prstGeom prst="rect">
            <a:avLst/>
          </a:prstGeom>
          <a:solidFill>
            <a:schemeClr val="bg1"/>
          </a:solidFill>
          <a:ln>
            <a:solidFill>
              <a:srgbClr val="006699"/>
            </a:solidFill>
          </a:ln>
        </p:spPr>
        <p:txBody>
          <a:bodyPr wrap="square" rtlCol="0">
            <a:spAutoFit/>
          </a:bodyPr>
          <a:lstStyle/>
          <a:p>
            <a:pPr algn="ctr"/>
            <a:r>
              <a:rPr lang="en-US" dirty="0" smtClean="0">
                <a:latin typeface="Arial" pitchFamily="34" charset="0"/>
                <a:cs typeface="Arial" pitchFamily="34" charset="0"/>
              </a:rPr>
              <a:t>allows you to handle small issues before they become big issues</a:t>
            </a:r>
          </a:p>
        </p:txBody>
      </p:sp>
      <p:sp>
        <p:nvSpPr>
          <p:cNvPr id="12" name="TextBox 11"/>
          <p:cNvSpPr txBox="1"/>
          <p:nvPr/>
        </p:nvSpPr>
        <p:spPr>
          <a:xfrm>
            <a:off x="708745" y="5547943"/>
            <a:ext cx="1805855" cy="369332"/>
          </a:xfrm>
          <a:prstGeom prst="rect">
            <a:avLst/>
          </a:prstGeom>
          <a:noFill/>
          <a:ln>
            <a:noFill/>
          </a:ln>
        </p:spPr>
        <p:txBody>
          <a:bodyPr wrap="square" rtlCol="0">
            <a:spAutoFit/>
          </a:bodyPr>
          <a:lstStyle/>
          <a:p>
            <a:r>
              <a:rPr lang="en-US" b="1" dirty="0" smtClean="0">
                <a:latin typeface="Arial" pitchFamily="34" charset="0"/>
                <a:cs typeface="Arial" pitchFamily="34" charset="0"/>
              </a:rPr>
              <a:t>Understanding</a:t>
            </a:r>
            <a:endParaRPr lang="en-US" b="1" dirty="0">
              <a:latin typeface="Arial" pitchFamily="34" charset="0"/>
              <a:cs typeface="Arial" pitchFamily="34" charset="0"/>
            </a:endParaRPr>
          </a:p>
        </p:txBody>
      </p:sp>
      <p:pic>
        <p:nvPicPr>
          <p:cNvPr id="16" name="Picture 15" descr="bulbfinal.png"/>
          <p:cNvPicPr>
            <a:picLocks noChangeAspect="1"/>
          </p:cNvPicPr>
          <p:nvPr/>
        </p:nvPicPr>
        <p:blipFill>
          <a:blip r:embed="rId3" cstate="print"/>
          <a:stretch>
            <a:fillRect/>
          </a:stretch>
        </p:blipFill>
        <p:spPr>
          <a:xfrm>
            <a:off x="134957" y="5083527"/>
            <a:ext cx="752886" cy="928832"/>
          </a:xfrm>
          <a:prstGeom prst="rect">
            <a:avLst/>
          </a:prstGeom>
        </p:spPr>
      </p:pic>
      <p:cxnSp>
        <p:nvCxnSpPr>
          <p:cNvPr id="18" name="Straight Connector 17"/>
          <p:cNvCxnSpPr/>
          <p:nvPr/>
        </p:nvCxnSpPr>
        <p:spPr>
          <a:xfrm>
            <a:off x="0" y="6400800"/>
            <a:ext cx="9144000" cy="0"/>
          </a:xfrm>
          <a:prstGeom prst="line">
            <a:avLst/>
          </a:prstGeom>
          <a:ln w="76200" cmpd="sng">
            <a:solidFill>
              <a:srgbClr val="006699"/>
            </a:solidFill>
          </a:ln>
        </p:spPr>
        <p:style>
          <a:lnRef idx="2">
            <a:schemeClr val="accent1"/>
          </a:lnRef>
          <a:fillRef idx="0">
            <a:schemeClr val="accent1"/>
          </a:fillRef>
          <a:effectRef idx="1">
            <a:schemeClr val="accent1"/>
          </a:effectRef>
          <a:fontRef idx="minor">
            <a:schemeClr val="tx1"/>
          </a:fontRef>
        </p:style>
      </p:cxnSp>
      <p:pic>
        <p:nvPicPr>
          <p:cNvPr id="19" name="Picture 18" descr="Performance-Matters_Icon_outlines.pn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239000" y="6172200"/>
            <a:ext cx="1666875" cy="533400"/>
          </a:xfrm>
          <a:prstGeom prst="rect">
            <a:avLst/>
          </a:prstGeom>
          <a:ln>
            <a:solidFill>
              <a:srgbClr val="006699"/>
            </a:solidFill>
          </a:ln>
        </p:spPr>
        <p:style>
          <a:lnRef idx="2">
            <a:schemeClr val="accent1"/>
          </a:lnRef>
          <a:fillRef idx="1">
            <a:schemeClr val="lt1"/>
          </a:fillRef>
          <a:effectRef idx="0">
            <a:schemeClr val="accent1"/>
          </a:effectRef>
          <a:fontRef idx="minor">
            <a:schemeClr val="dk1"/>
          </a:fontRef>
        </p:style>
      </p:pic>
    </p:spTree>
    <p:extLst>
      <p:ext uri="{BB962C8B-B14F-4D97-AF65-F5344CB8AC3E}">
        <p14:creationId xmlns:p14="http://schemas.microsoft.com/office/powerpoint/2010/main" val="3463233229"/>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457200" y="274638"/>
            <a:ext cx="8229600" cy="1020762"/>
          </a:xfrm>
          <a:prstGeom prst="rect">
            <a:avLst/>
          </a:prstGeom>
        </p:spPr>
        <p:txBody>
          <a:bodyP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4800" dirty="0" smtClean="0">
                <a:latin typeface="Arial" pitchFamily="34" charset="0"/>
                <a:cs typeface="Arial" pitchFamily="34" charset="0"/>
              </a:rPr>
              <a:t>Value to Agency</a:t>
            </a:r>
            <a:endParaRPr lang="en-US" sz="4800" dirty="0">
              <a:latin typeface="Arial" pitchFamily="34" charset="0"/>
              <a:cs typeface="Arial" pitchFamily="34" charset="0"/>
            </a:endParaRPr>
          </a:p>
        </p:txBody>
      </p:sp>
      <p:sp>
        <p:nvSpPr>
          <p:cNvPr id="3" name="Content Placeholder 2"/>
          <p:cNvSpPr txBox="1">
            <a:spLocks/>
          </p:cNvSpPr>
          <p:nvPr/>
        </p:nvSpPr>
        <p:spPr>
          <a:xfrm>
            <a:off x="457200" y="1600200"/>
            <a:ext cx="8229600" cy="4525963"/>
          </a:xfrm>
          <a:prstGeom prst="rect">
            <a:avLst/>
          </a:prstGeom>
        </p:spPr>
        <p:txBody>
          <a:bodyPr>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endParaRPr lang="en-US" sz="2400" dirty="0" smtClean="0">
              <a:latin typeface="Arial" pitchFamily="34" charset="0"/>
              <a:cs typeface="Arial" pitchFamily="34" charset="0"/>
            </a:endParaRPr>
          </a:p>
          <a:p>
            <a:endParaRPr lang="en-US" sz="2400" dirty="0" smtClean="0">
              <a:latin typeface="Arial" pitchFamily="34" charset="0"/>
              <a:cs typeface="Arial" pitchFamily="34" charset="0"/>
            </a:endParaRPr>
          </a:p>
          <a:p>
            <a:endParaRPr lang="en-US" sz="2400" dirty="0" smtClean="0">
              <a:latin typeface="Arial" pitchFamily="34" charset="0"/>
              <a:cs typeface="Arial" pitchFamily="34" charset="0"/>
            </a:endParaRPr>
          </a:p>
          <a:p>
            <a:endParaRPr lang="en-US" sz="2400" dirty="0" smtClean="0">
              <a:latin typeface="Arial" pitchFamily="34" charset="0"/>
              <a:cs typeface="Arial" pitchFamily="34" charset="0"/>
            </a:endParaRPr>
          </a:p>
          <a:p>
            <a:pPr>
              <a:buFont typeface="Arial" pitchFamily="34" charset="0"/>
              <a:buNone/>
            </a:pPr>
            <a:endParaRPr lang="en-US" sz="2400" dirty="0">
              <a:latin typeface="Arial" pitchFamily="34" charset="0"/>
              <a:cs typeface="Arial" pitchFamily="34" charset="0"/>
            </a:endParaRPr>
          </a:p>
        </p:txBody>
      </p:sp>
      <p:sp>
        <p:nvSpPr>
          <p:cNvPr id="4" name="TextBox 3"/>
          <p:cNvSpPr txBox="1"/>
          <p:nvPr/>
        </p:nvSpPr>
        <p:spPr>
          <a:xfrm rot="19329377">
            <a:off x="6065217" y="3416827"/>
            <a:ext cx="2819400" cy="369332"/>
          </a:xfrm>
          <a:prstGeom prst="rect">
            <a:avLst/>
          </a:prstGeom>
          <a:noFill/>
        </p:spPr>
        <p:txBody>
          <a:bodyPr wrap="square" rtlCol="0">
            <a:spAutoFit/>
          </a:bodyPr>
          <a:lstStyle/>
          <a:p>
            <a:r>
              <a:rPr lang="en-US" dirty="0" smtClean="0">
                <a:latin typeface="Arial" pitchFamily="34" charset="0"/>
                <a:cs typeface="Arial" pitchFamily="34" charset="0"/>
              </a:rPr>
              <a:t>return on investment</a:t>
            </a:r>
            <a:endParaRPr lang="en-US" dirty="0">
              <a:latin typeface="Arial" pitchFamily="34" charset="0"/>
              <a:cs typeface="Arial" pitchFamily="34" charset="0"/>
            </a:endParaRPr>
          </a:p>
        </p:txBody>
      </p:sp>
      <p:grpSp>
        <p:nvGrpSpPr>
          <p:cNvPr id="5" name="Group 4"/>
          <p:cNvGrpSpPr/>
          <p:nvPr/>
        </p:nvGrpSpPr>
        <p:grpSpPr>
          <a:xfrm>
            <a:off x="600500" y="1143669"/>
            <a:ext cx="7041184" cy="4646861"/>
            <a:chOff x="426416" y="1524000"/>
            <a:chExt cx="7041184" cy="4646861"/>
          </a:xfrm>
        </p:grpSpPr>
        <p:grpSp>
          <p:nvGrpSpPr>
            <p:cNvPr id="6" name="Group 13"/>
            <p:cNvGrpSpPr/>
            <p:nvPr/>
          </p:nvGrpSpPr>
          <p:grpSpPr>
            <a:xfrm>
              <a:off x="3352800" y="4876800"/>
              <a:ext cx="2133599" cy="760661"/>
              <a:chOff x="1981200" y="3299074"/>
              <a:chExt cx="2133599" cy="760661"/>
            </a:xfrm>
          </p:grpSpPr>
          <p:sp>
            <p:nvSpPr>
              <p:cNvPr id="20" name="Rounded Rectangle 19"/>
              <p:cNvSpPr/>
              <p:nvPr/>
            </p:nvSpPr>
            <p:spPr>
              <a:xfrm>
                <a:off x="1981200" y="3299074"/>
                <a:ext cx="2133599" cy="760661"/>
              </a:xfrm>
              <a:prstGeom prst="roundRect">
                <a:avLst>
                  <a:gd name="adj" fmla="val 10000"/>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21" name="Rounded Rectangle 4"/>
              <p:cNvSpPr/>
              <p:nvPr/>
            </p:nvSpPr>
            <p:spPr>
              <a:xfrm>
                <a:off x="2003479" y="3321353"/>
                <a:ext cx="2089041" cy="716103"/>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n-US" sz="2400" kern="1200" dirty="0" smtClean="0">
                    <a:latin typeface="Arial" pitchFamily="34" charset="0"/>
                    <a:cs typeface="Arial" pitchFamily="34" charset="0"/>
                  </a:rPr>
                  <a:t>Employee Expectations</a:t>
                </a:r>
                <a:endParaRPr lang="en-US" sz="2400" kern="1200" dirty="0">
                  <a:latin typeface="Arial" pitchFamily="34" charset="0"/>
                  <a:cs typeface="Arial" pitchFamily="34" charset="0"/>
                </a:endParaRPr>
              </a:p>
            </p:txBody>
          </p:sp>
        </p:grpSp>
        <p:grpSp>
          <p:nvGrpSpPr>
            <p:cNvPr id="7" name="Group 25"/>
            <p:cNvGrpSpPr/>
            <p:nvPr/>
          </p:nvGrpSpPr>
          <p:grpSpPr>
            <a:xfrm>
              <a:off x="1219200" y="1524000"/>
              <a:ext cx="6248400" cy="760661"/>
              <a:chOff x="1981200" y="3299074"/>
              <a:chExt cx="2133599" cy="760661"/>
            </a:xfrm>
          </p:grpSpPr>
          <p:sp>
            <p:nvSpPr>
              <p:cNvPr id="18" name="Rounded Rectangle 17"/>
              <p:cNvSpPr/>
              <p:nvPr/>
            </p:nvSpPr>
            <p:spPr>
              <a:xfrm>
                <a:off x="1981200" y="3299074"/>
                <a:ext cx="2133599" cy="760661"/>
              </a:xfrm>
              <a:prstGeom prst="roundRect">
                <a:avLst>
                  <a:gd name="adj" fmla="val 10000"/>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19" name="Rounded Rectangle 4"/>
              <p:cNvSpPr/>
              <p:nvPr/>
            </p:nvSpPr>
            <p:spPr>
              <a:xfrm>
                <a:off x="2003479" y="3321353"/>
                <a:ext cx="2089041" cy="716103"/>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n-US" sz="2400" kern="1200" dirty="0" smtClean="0">
                    <a:latin typeface="Arial" pitchFamily="34" charset="0"/>
                    <a:cs typeface="Arial" pitchFamily="34" charset="0"/>
                  </a:rPr>
                  <a:t>Agency Goals</a:t>
                </a:r>
                <a:endParaRPr lang="en-US" sz="2400" kern="1200" dirty="0">
                  <a:latin typeface="Arial" pitchFamily="34" charset="0"/>
                  <a:cs typeface="Arial" pitchFamily="34" charset="0"/>
                </a:endParaRPr>
              </a:p>
            </p:txBody>
          </p:sp>
        </p:grpSp>
        <p:grpSp>
          <p:nvGrpSpPr>
            <p:cNvPr id="8" name="Group 28"/>
            <p:cNvGrpSpPr/>
            <p:nvPr/>
          </p:nvGrpSpPr>
          <p:grpSpPr>
            <a:xfrm>
              <a:off x="1371600" y="5334000"/>
              <a:ext cx="2133599" cy="760661"/>
              <a:chOff x="1981200" y="3299074"/>
              <a:chExt cx="2133599" cy="760661"/>
            </a:xfrm>
          </p:grpSpPr>
          <p:sp>
            <p:nvSpPr>
              <p:cNvPr id="16" name="Rounded Rectangle 15"/>
              <p:cNvSpPr/>
              <p:nvPr/>
            </p:nvSpPr>
            <p:spPr>
              <a:xfrm>
                <a:off x="1981200" y="3299074"/>
                <a:ext cx="2133599" cy="760661"/>
              </a:xfrm>
              <a:prstGeom prst="roundRect">
                <a:avLst>
                  <a:gd name="adj" fmla="val 10000"/>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17" name="Rounded Rectangle 4"/>
              <p:cNvSpPr/>
              <p:nvPr/>
            </p:nvSpPr>
            <p:spPr>
              <a:xfrm>
                <a:off x="2003479" y="3321353"/>
                <a:ext cx="2089041" cy="716103"/>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n-US" sz="2400" kern="1200" dirty="0" smtClean="0">
                    <a:latin typeface="Arial" pitchFamily="34" charset="0"/>
                    <a:cs typeface="Arial" pitchFamily="34" charset="0"/>
                  </a:rPr>
                  <a:t>Employee Expectations</a:t>
                </a:r>
                <a:endParaRPr lang="en-US" sz="2400" kern="1200" dirty="0">
                  <a:latin typeface="Arial" pitchFamily="34" charset="0"/>
                  <a:cs typeface="Arial" pitchFamily="34" charset="0"/>
                </a:endParaRPr>
              </a:p>
            </p:txBody>
          </p:sp>
        </p:grpSp>
        <p:grpSp>
          <p:nvGrpSpPr>
            <p:cNvPr id="9" name="Group 31"/>
            <p:cNvGrpSpPr/>
            <p:nvPr/>
          </p:nvGrpSpPr>
          <p:grpSpPr>
            <a:xfrm>
              <a:off x="5334000" y="5410200"/>
              <a:ext cx="2133599" cy="760661"/>
              <a:chOff x="1981200" y="3299074"/>
              <a:chExt cx="2133599" cy="760661"/>
            </a:xfrm>
          </p:grpSpPr>
          <p:sp>
            <p:nvSpPr>
              <p:cNvPr id="14" name="Rounded Rectangle 13"/>
              <p:cNvSpPr/>
              <p:nvPr/>
            </p:nvSpPr>
            <p:spPr>
              <a:xfrm>
                <a:off x="1981200" y="3299074"/>
                <a:ext cx="2133599" cy="760661"/>
              </a:xfrm>
              <a:prstGeom prst="roundRect">
                <a:avLst>
                  <a:gd name="adj" fmla="val 10000"/>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15" name="Rounded Rectangle 4"/>
              <p:cNvSpPr/>
              <p:nvPr/>
            </p:nvSpPr>
            <p:spPr>
              <a:xfrm>
                <a:off x="2003479" y="3321353"/>
                <a:ext cx="2089041" cy="716103"/>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n-US" sz="2400" kern="1200" dirty="0" smtClean="0">
                    <a:latin typeface="Arial" pitchFamily="34" charset="0"/>
                    <a:cs typeface="Arial" pitchFamily="34" charset="0"/>
                  </a:rPr>
                  <a:t>Employee Expectations</a:t>
                </a:r>
                <a:endParaRPr lang="en-US" sz="2400" kern="1200" dirty="0">
                  <a:latin typeface="Arial" pitchFamily="34" charset="0"/>
                  <a:cs typeface="Arial" pitchFamily="34" charset="0"/>
                </a:endParaRPr>
              </a:p>
            </p:txBody>
          </p:sp>
        </p:grpSp>
        <p:sp>
          <p:nvSpPr>
            <p:cNvPr id="10" name="Up-Down Arrow 9"/>
            <p:cNvSpPr/>
            <p:nvPr/>
          </p:nvSpPr>
          <p:spPr>
            <a:xfrm>
              <a:off x="3429000" y="2438400"/>
              <a:ext cx="1828800" cy="2362200"/>
            </a:xfrm>
            <a:prstGeom prst="upDownArrow">
              <a:avLst/>
            </a:prstGeom>
            <a:gradFill>
              <a:gsLst>
                <a:gs pos="76000">
                  <a:schemeClr val="accent1">
                    <a:tint val="66000"/>
                    <a:satMod val="160000"/>
                  </a:schemeClr>
                </a:gs>
                <a:gs pos="0">
                  <a:schemeClr val="accent1">
                    <a:tint val="66000"/>
                    <a:satMod val="160000"/>
                  </a:schemeClr>
                </a:gs>
                <a:gs pos="50000">
                  <a:schemeClr val="accent1">
                    <a:tint val="44500"/>
                    <a:satMod val="160000"/>
                  </a:schemeClr>
                </a:gs>
                <a:gs pos="100000">
                  <a:schemeClr val="accent1">
                    <a:tint val="23500"/>
                    <a:satMod val="160000"/>
                  </a:schemeClr>
                </a:gs>
              </a:gsLst>
              <a:path path="shape">
                <a:fillToRect l="50000" t="50000" r="50000" b="50000"/>
              </a:path>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TextBox 10"/>
            <p:cNvSpPr txBox="1"/>
            <p:nvPr/>
          </p:nvSpPr>
          <p:spPr>
            <a:xfrm rot="19329377">
              <a:off x="426416" y="3264428"/>
              <a:ext cx="2819400" cy="369332"/>
            </a:xfrm>
            <a:prstGeom prst="rect">
              <a:avLst/>
            </a:prstGeom>
            <a:noFill/>
          </p:spPr>
          <p:txBody>
            <a:bodyPr wrap="square" rtlCol="0">
              <a:spAutoFit/>
            </a:bodyPr>
            <a:lstStyle/>
            <a:p>
              <a:r>
                <a:rPr lang="en-US" dirty="0" smtClean="0">
                  <a:latin typeface="Arial" pitchFamily="34" charset="0"/>
                  <a:cs typeface="Arial" pitchFamily="34" charset="0"/>
                </a:rPr>
                <a:t>effectiveness &amp; efficiency</a:t>
              </a:r>
              <a:endParaRPr lang="en-US" dirty="0">
                <a:latin typeface="Arial" pitchFamily="34" charset="0"/>
                <a:cs typeface="Arial" pitchFamily="34" charset="0"/>
              </a:endParaRPr>
            </a:p>
          </p:txBody>
        </p:sp>
        <p:sp>
          <p:nvSpPr>
            <p:cNvPr id="12" name="TextBox 11"/>
            <p:cNvSpPr txBox="1"/>
            <p:nvPr/>
          </p:nvSpPr>
          <p:spPr>
            <a:xfrm rot="19329377">
              <a:off x="2133109" y="3722088"/>
              <a:ext cx="1082054" cy="369332"/>
            </a:xfrm>
            <a:prstGeom prst="rect">
              <a:avLst/>
            </a:prstGeom>
            <a:noFill/>
          </p:spPr>
          <p:txBody>
            <a:bodyPr wrap="square" rtlCol="0">
              <a:spAutoFit/>
            </a:bodyPr>
            <a:lstStyle/>
            <a:p>
              <a:r>
                <a:rPr lang="en-US" dirty="0" smtClean="0">
                  <a:latin typeface="Arial" pitchFamily="34" charset="0"/>
                  <a:cs typeface="Arial" pitchFamily="34" charset="0"/>
                </a:rPr>
                <a:t>morale</a:t>
              </a:r>
              <a:endParaRPr lang="en-US" dirty="0">
                <a:latin typeface="Arial" pitchFamily="34" charset="0"/>
                <a:cs typeface="Arial" pitchFamily="34" charset="0"/>
              </a:endParaRPr>
            </a:p>
          </p:txBody>
        </p:sp>
        <p:sp>
          <p:nvSpPr>
            <p:cNvPr id="13" name="TextBox 12"/>
            <p:cNvSpPr txBox="1"/>
            <p:nvPr/>
          </p:nvSpPr>
          <p:spPr>
            <a:xfrm rot="19329377">
              <a:off x="5445851" y="3534144"/>
              <a:ext cx="1462999" cy="369332"/>
            </a:xfrm>
            <a:prstGeom prst="rect">
              <a:avLst/>
            </a:prstGeom>
            <a:noFill/>
          </p:spPr>
          <p:txBody>
            <a:bodyPr wrap="square" rtlCol="0">
              <a:spAutoFit/>
            </a:bodyPr>
            <a:lstStyle/>
            <a:p>
              <a:r>
                <a:rPr lang="en-US" dirty="0" smtClean="0">
                  <a:latin typeface="Arial" pitchFamily="34" charset="0"/>
                  <a:cs typeface="Arial" pitchFamily="34" charset="0"/>
                </a:rPr>
                <a:t>productivity</a:t>
              </a:r>
              <a:endParaRPr lang="en-US" dirty="0">
                <a:latin typeface="Arial" pitchFamily="34" charset="0"/>
                <a:cs typeface="Arial" pitchFamily="34" charset="0"/>
              </a:endParaRPr>
            </a:p>
          </p:txBody>
        </p:sp>
      </p:grpSp>
      <p:sp>
        <p:nvSpPr>
          <p:cNvPr id="22" name="TextBox 21"/>
          <p:cNvSpPr txBox="1"/>
          <p:nvPr/>
        </p:nvSpPr>
        <p:spPr>
          <a:xfrm>
            <a:off x="228600" y="5576374"/>
            <a:ext cx="1676400" cy="369332"/>
          </a:xfrm>
          <a:prstGeom prst="rect">
            <a:avLst/>
          </a:prstGeom>
          <a:noFill/>
          <a:ln>
            <a:noFill/>
          </a:ln>
        </p:spPr>
        <p:txBody>
          <a:bodyPr wrap="square" rtlCol="0">
            <a:spAutoFit/>
          </a:bodyPr>
          <a:lstStyle/>
          <a:p>
            <a:pPr algn="ctr"/>
            <a:r>
              <a:rPr lang="en-US" b="1" dirty="0" smtClean="0">
                <a:latin typeface="Arial" pitchFamily="34" charset="0"/>
                <a:cs typeface="Arial" pitchFamily="34" charset="0"/>
              </a:rPr>
              <a:t>Win-Win</a:t>
            </a:r>
            <a:endParaRPr lang="en-US" b="1" dirty="0">
              <a:latin typeface="Arial" pitchFamily="34" charset="0"/>
              <a:cs typeface="Arial" pitchFamily="34" charset="0"/>
            </a:endParaRPr>
          </a:p>
        </p:txBody>
      </p:sp>
      <p:pic>
        <p:nvPicPr>
          <p:cNvPr id="26" name="Picture 25" descr="bulbfinal.png"/>
          <p:cNvPicPr>
            <a:picLocks noChangeAspect="1"/>
          </p:cNvPicPr>
          <p:nvPr/>
        </p:nvPicPr>
        <p:blipFill>
          <a:blip r:embed="rId3" cstate="print"/>
          <a:stretch>
            <a:fillRect/>
          </a:stretch>
        </p:blipFill>
        <p:spPr>
          <a:xfrm>
            <a:off x="55083" y="5234851"/>
            <a:ext cx="576200" cy="710855"/>
          </a:xfrm>
          <a:prstGeom prst="rect">
            <a:avLst/>
          </a:prstGeom>
        </p:spPr>
      </p:pic>
      <p:cxnSp>
        <p:nvCxnSpPr>
          <p:cNvPr id="28" name="Straight Connector 27"/>
          <p:cNvCxnSpPr/>
          <p:nvPr/>
        </p:nvCxnSpPr>
        <p:spPr>
          <a:xfrm>
            <a:off x="-76200" y="6400800"/>
            <a:ext cx="9220200" cy="0"/>
          </a:xfrm>
          <a:prstGeom prst="line">
            <a:avLst/>
          </a:prstGeom>
          <a:ln w="76200" cmpd="sng">
            <a:solidFill>
              <a:srgbClr val="006699"/>
            </a:solidFill>
          </a:ln>
        </p:spPr>
        <p:style>
          <a:lnRef idx="2">
            <a:schemeClr val="accent1"/>
          </a:lnRef>
          <a:fillRef idx="0">
            <a:schemeClr val="accent1"/>
          </a:fillRef>
          <a:effectRef idx="1">
            <a:schemeClr val="accent1"/>
          </a:effectRef>
          <a:fontRef idx="minor">
            <a:schemeClr val="tx1"/>
          </a:fontRef>
        </p:style>
      </p:cxnSp>
      <p:pic>
        <p:nvPicPr>
          <p:cNvPr id="29" name="Picture 28" descr="Performance-Matters_Icon_outlines.pn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239000" y="6172200"/>
            <a:ext cx="1666875" cy="533400"/>
          </a:xfrm>
          <a:prstGeom prst="rect">
            <a:avLst/>
          </a:prstGeom>
          <a:ln>
            <a:solidFill>
              <a:srgbClr val="006699"/>
            </a:solidFill>
          </a:ln>
        </p:spPr>
        <p:style>
          <a:lnRef idx="2">
            <a:schemeClr val="accent1"/>
          </a:lnRef>
          <a:fillRef idx="1">
            <a:schemeClr val="lt1"/>
          </a:fillRef>
          <a:effectRef idx="0">
            <a:schemeClr val="accent1"/>
          </a:effectRef>
          <a:fontRef idx="minor">
            <a:schemeClr val="dk1"/>
          </a:fontRef>
        </p:style>
      </p:pic>
    </p:spTree>
    <p:extLst>
      <p:ext uri="{BB962C8B-B14F-4D97-AF65-F5344CB8AC3E}">
        <p14:creationId xmlns:p14="http://schemas.microsoft.com/office/powerpoint/2010/main" val="3837388809"/>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8600" y="5576374"/>
            <a:ext cx="1676400" cy="369332"/>
          </a:xfrm>
          <a:prstGeom prst="rect">
            <a:avLst/>
          </a:prstGeom>
          <a:noFill/>
          <a:ln>
            <a:noFill/>
          </a:ln>
        </p:spPr>
        <p:txBody>
          <a:bodyPr wrap="square" rtlCol="0">
            <a:spAutoFit/>
          </a:bodyPr>
          <a:lstStyle/>
          <a:p>
            <a:pPr algn="ctr"/>
            <a:r>
              <a:rPr lang="en-US" b="1" dirty="0" smtClean="0">
                <a:latin typeface="Arial" pitchFamily="34" charset="0"/>
                <a:cs typeface="Arial" pitchFamily="34" charset="0"/>
              </a:rPr>
              <a:t>Win-Win</a:t>
            </a:r>
            <a:endParaRPr lang="en-US" b="1" dirty="0">
              <a:latin typeface="Arial" pitchFamily="34" charset="0"/>
              <a:cs typeface="Arial" pitchFamily="34" charset="0"/>
            </a:endParaRPr>
          </a:p>
        </p:txBody>
      </p:sp>
      <p:pic>
        <p:nvPicPr>
          <p:cNvPr id="6" name="Picture 5" descr="bulbfinal.png"/>
          <p:cNvPicPr>
            <a:picLocks noChangeAspect="1"/>
          </p:cNvPicPr>
          <p:nvPr/>
        </p:nvPicPr>
        <p:blipFill>
          <a:blip r:embed="rId2" cstate="print"/>
          <a:stretch>
            <a:fillRect/>
          </a:stretch>
        </p:blipFill>
        <p:spPr>
          <a:xfrm>
            <a:off x="55083" y="5234851"/>
            <a:ext cx="576200" cy="710855"/>
          </a:xfrm>
          <a:prstGeom prst="rect">
            <a:avLst/>
          </a:prstGeom>
        </p:spPr>
      </p:pic>
      <p:sp>
        <p:nvSpPr>
          <p:cNvPr id="7" name="Rectangle 6"/>
          <p:cNvSpPr/>
          <p:nvPr/>
        </p:nvSpPr>
        <p:spPr>
          <a:xfrm>
            <a:off x="762000" y="1371600"/>
            <a:ext cx="8077200" cy="4293483"/>
          </a:xfrm>
          <a:prstGeom prst="rect">
            <a:avLst/>
          </a:prstGeom>
        </p:spPr>
        <p:txBody>
          <a:bodyPr wrap="square">
            <a:spAutoFit/>
          </a:bodyPr>
          <a:lstStyle/>
          <a:p>
            <a:pPr marL="285750" indent="-285750">
              <a:lnSpc>
                <a:spcPct val="150000"/>
              </a:lnSpc>
              <a:spcBef>
                <a:spcPts val="0"/>
              </a:spcBef>
              <a:buFont typeface="Arial" pitchFamily="34" charset="0"/>
              <a:buChar char="•"/>
            </a:pPr>
            <a:r>
              <a:rPr lang="en-US" sz="2600" dirty="0" smtClean="0"/>
              <a:t>Improve individual, unit/division, agency performance</a:t>
            </a:r>
            <a:endParaRPr lang="en-US" sz="2600" dirty="0" smtClean="0">
              <a:solidFill>
                <a:schemeClr val="tx1"/>
              </a:solidFill>
            </a:endParaRPr>
          </a:p>
          <a:p>
            <a:pPr marL="285750" indent="-285750">
              <a:lnSpc>
                <a:spcPct val="150000"/>
              </a:lnSpc>
              <a:buFont typeface="Arial" pitchFamily="34" charset="0"/>
              <a:buChar char="•"/>
            </a:pPr>
            <a:r>
              <a:rPr lang="en-US" sz="2600" dirty="0"/>
              <a:t>Align individual </a:t>
            </a:r>
            <a:r>
              <a:rPr lang="en-US" sz="2600" dirty="0" smtClean="0"/>
              <a:t>performance with agency mission</a:t>
            </a:r>
          </a:p>
          <a:p>
            <a:pPr marL="285750" indent="-285750">
              <a:lnSpc>
                <a:spcPct val="150000"/>
              </a:lnSpc>
              <a:buFont typeface="Arial" pitchFamily="34" charset="0"/>
              <a:buChar char="•"/>
            </a:pPr>
            <a:r>
              <a:rPr lang="en-US" sz="2600" dirty="0" smtClean="0">
                <a:solidFill>
                  <a:schemeClr val="tx1"/>
                </a:solidFill>
                <a:cs typeface="Arial" pitchFamily="34" charset="0"/>
              </a:rPr>
              <a:t>Foundation of an integrated HR strategy</a:t>
            </a:r>
            <a:endParaRPr lang="en-US" sz="2600" i="1" dirty="0" smtClean="0">
              <a:solidFill>
                <a:schemeClr val="tx1"/>
              </a:solidFill>
              <a:cs typeface="Arial" pitchFamily="34" charset="0"/>
            </a:endParaRPr>
          </a:p>
          <a:p>
            <a:pPr marL="285750" indent="-285750">
              <a:lnSpc>
                <a:spcPct val="150000"/>
              </a:lnSpc>
              <a:spcBef>
                <a:spcPts val="0"/>
              </a:spcBef>
              <a:buFont typeface="Arial" pitchFamily="34" charset="0"/>
              <a:buChar char="•"/>
            </a:pPr>
            <a:r>
              <a:rPr lang="en-US" sz="2600" dirty="0" smtClean="0">
                <a:solidFill>
                  <a:schemeClr val="tx1"/>
                </a:solidFill>
              </a:rPr>
              <a:t>Identify top performers </a:t>
            </a:r>
          </a:p>
          <a:p>
            <a:pPr marL="285750" indent="-285750">
              <a:lnSpc>
                <a:spcPct val="150000"/>
              </a:lnSpc>
              <a:spcBef>
                <a:spcPts val="0"/>
              </a:spcBef>
              <a:buFont typeface="Arial" pitchFamily="34" charset="0"/>
              <a:buChar char="•"/>
            </a:pPr>
            <a:r>
              <a:rPr lang="en-US" sz="2600" dirty="0" smtClean="0">
                <a:solidFill>
                  <a:schemeClr val="tx1"/>
                </a:solidFill>
              </a:rPr>
              <a:t>Link performance with rewards</a:t>
            </a:r>
          </a:p>
          <a:p>
            <a:pPr marL="285750" indent="-285750">
              <a:lnSpc>
                <a:spcPct val="150000"/>
              </a:lnSpc>
              <a:spcBef>
                <a:spcPts val="0"/>
              </a:spcBef>
              <a:buFont typeface="Arial" pitchFamily="34" charset="0"/>
              <a:buChar char="•"/>
            </a:pPr>
            <a:r>
              <a:rPr lang="en-US" sz="2600" dirty="0" smtClean="0">
                <a:solidFill>
                  <a:schemeClr val="tx1"/>
                </a:solidFill>
              </a:rPr>
              <a:t>Create a culture of accountability, commitment, and performance</a:t>
            </a:r>
            <a:endParaRPr lang="en-US" sz="2600" dirty="0">
              <a:solidFill>
                <a:schemeClr val="tx1"/>
              </a:solidFill>
            </a:endParaRPr>
          </a:p>
        </p:txBody>
      </p:sp>
      <p:sp>
        <p:nvSpPr>
          <p:cNvPr id="8" name="Title 7"/>
          <p:cNvSpPr>
            <a:spLocks noGrp="1"/>
          </p:cNvSpPr>
          <p:nvPr>
            <p:ph type="title"/>
          </p:nvPr>
        </p:nvSpPr>
        <p:spPr>
          <a:xfrm>
            <a:off x="228600" y="274638"/>
            <a:ext cx="8686800" cy="1143000"/>
          </a:xfrm>
        </p:spPr>
        <p:txBody>
          <a:bodyPr>
            <a:normAutofit fontScale="90000"/>
          </a:bodyPr>
          <a:lstStyle/>
          <a:p>
            <a:r>
              <a:rPr lang="en-US" dirty="0" smtClean="0"/>
              <a:t>Summary of Performance </a:t>
            </a:r>
            <a:br>
              <a:rPr lang="en-US" dirty="0" smtClean="0"/>
            </a:br>
            <a:r>
              <a:rPr lang="en-US" dirty="0" smtClean="0"/>
              <a:t>Management’s Value</a:t>
            </a:r>
            <a:endParaRPr lang="en-US" dirty="0"/>
          </a:p>
        </p:txBody>
      </p:sp>
      <p:cxnSp>
        <p:nvCxnSpPr>
          <p:cNvPr id="10" name="Straight Connector 9"/>
          <p:cNvCxnSpPr/>
          <p:nvPr/>
        </p:nvCxnSpPr>
        <p:spPr>
          <a:xfrm>
            <a:off x="0" y="6400800"/>
            <a:ext cx="9144000" cy="0"/>
          </a:xfrm>
          <a:prstGeom prst="line">
            <a:avLst/>
          </a:prstGeom>
          <a:ln w="76200" cmpd="sng">
            <a:solidFill>
              <a:srgbClr val="006699"/>
            </a:solidFill>
          </a:ln>
        </p:spPr>
        <p:style>
          <a:lnRef idx="2">
            <a:schemeClr val="accent1"/>
          </a:lnRef>
          <a:fillRef idx="0">
            <a:schemeClr val="accent1"/>
          </a:fillRef>
          <a:effectRef idx="1">
            <a:schemeClr val="accent1"/>
          </a:effectRef>
          <a:fontRef idx="minor">
            <a:schemeClr val="tx1"/>
          </a:fontRef>
        </p:style>
      </p:cxnSp>
      <p:pic>
        <p:nvPicPr>
          <p:cNvPr id="11" name="Picture 10" descr="Performance-Matters_Icon_outlines.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239000" y="6172200"/>
            <a:ext cx="1666875" cy="533400"/>
          </a:xfrm>
          <a:prstGeom prst="rect">
            <a:avLst/>
          </a:prstGeom>
          <a:ln>
            <a:solidFill>
              <a:srgbClr val="006699"/>
            </a:solidFill>
          </a:ln>
        </p:spPr>
        <p:style>
          <a:lnRef idx="2">
            <a:schemeClr val="accent1"/>
          </a:lnRef>
          <a:fillRef idx="1">
            <a:schemeClr val="lt1"/>
          </a:fillRef>
          <a:effectRef idx="0">
            <a:schemeClr val="accent1"/>
          </a:effectRef>
          <a:fontRef idx="minor">
            <a:schemeClr val="dk1"/>
          </a:fontRef>
        </p:style>
      </p:pic>
    </p:spTree>
    <p:extLst>
      <p:ext uri="{BB962C8B-B14F-4D97-AF65-F5344CB8AC3E}">
        <p14:creationId xmlns:p14="http://schemas.microsoft.com/office/powerpoint/2010/main" val="2304982789"/>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Performance Management </a:t>
            </a:r>
            <a:br>
              <a:rPr lang="en-US" dirty="0" smtClean="0"/>
            </a:br>
            <a:r>
              <a:rPr lang="en-US" dirty="0" smtClean="0"/>
              <a:t>Initiative Objectives</a:t>
            </a:r>
            <a:endParaRPr lang="en-US" dirty="0"/>
          </a:p>
        </p:txBody>
      </p:sp>
      <p:sp>
        <p:nvSpPr>
          <p:cNvPr id="6" name="Rectangle 5"/>
          <p:cNvSpPr/>
          <p:nvPr/>
        </p:nvSpPr>
        <p:spPr>
          <a:xfrm>
            <a:off x="533400" y="1582341"/>
            <a:ext cx="8077200" cy="4031873"/>
          </a:xfrm>
          <a:prstGeom prst="rect">
            <a:avLst/>
          </a:prstGeom>
        </p:spPr>
        <p:txBody>
          <a:bodyPr wrap="square">
            <a:spAutoFit/>
          </a:bodyPr>
          <a:lstStyle/>
          <a:p>
            <a:pPr marL="285750" indent="-285750">
              <a:spcAft>
                <a:spcPts val="1200"/>
              </a:spcAft>
              <a:buFont typeface="Arial" pitchFamily="34" charset="0"/>
              <a:buChar char="•"/>
            </a:pPr>
            <a:r>
              <a:rPr lang="en-US" sz="2400" dirty="0" smtClean="0">
                <a:solidFill>
                  <a:schemeClr val="tx1"/>
                </a:solidFill>
              </a:rPr>
              <a:t>Establish a reliable and consistent evaluation process methodology that includes front-end planning of individual expectations,  linked to agency goals and provides employees feedback and coaching to improve performance. </a:t>
            </a:r>
          </a:p>
          <a:p>
            <a:pPr marL="285750" indent="-285750">
              <a:spcAft>
                <a:spcPts val="1200"/>
              </a:spcAft>
              <a:buFont typeface="Arial" pitchFamily="34" charset="0"/>
              <a:buChar char="•"/>
            </a:pPr>
            <a:r>
              <a:rPr lang="en-US" sz="2400" dirty="0" smtClean="0">
                <a:solidFill>
                  <a:schemeClr val="tx1"/>
                </a:solidFill>
              </a:rPr>
              <a:t>Migrate </a:t>
            </a:r>
            <a:r>
              <a:rPr lang="en-US" sz="2400" u="sng" dirty="0" smtClean="0">
                <a:solidFill>
                  <a:schemeClr val="tx1"/>
                </a:solidFill>
              </a:rPr>
              <a:t>all</a:t>
            </a:r>
            <a:r>
              <a:rPr lang="en-US" sz="2400" dirty="0" smtClean="0">
                <a:solidFill>
                  <a:schemeClr val="tx1"/>
                </a:solidFill>
              </a:rPr>
              <a:t> agencies to common evaluation date</a:t>
            </a:r>
          </a:p>
          <a:p>
            <a:pPr marL="285750" indent="-285750">
              <a:spcAft>
                <a:spcPts val="1200"/>
              </a:spcAft>
              <a:buFont typeface="Arial" pitchFamily="34" charset="0"/>
              <a:buChar char="•"/>
            </a:pPr>
            <a:r>
              <a:rPr lang="en-US" sz="2400" dirty="0" smtClean="0">
                <a:solidFill>
                  <a:schemeClr val="tx1"/>
                </a:solidFill>
              </a:rPr>
              <a:t>Implement enterprise performance management system.</a:t>
            </a:r>
          </a:p>
          <a:p>
            <a:pPr marL="285750" indent="-285750">
              <a:spcAft>
                <a:spcPts val="1200"/>
              </a:spcAft>
              <a:buFont typeface="Arial" pitchFamily="34" charset="0"/>
              <a:buChar char="•"/>
            </a:pPr>
            <a:r>
              <a:rPr lang="en-US" sz="2400" dirty="0" smtClean="0">
                <a:solidFill>
                  <a:schemeClr val="tx1"/>
                </a:solidFill>
              </a:rPr>
              <a:t>Recognize and reward high performing employees.</a:t>
            </a:r>
          </a:p>
          <a:p>
            <a:pPr marL="285750" indent="-285750">
              <a:spcAft>
                <a:spcPts val="1200"/>
              </a:spcAft>
              <a:buFont typeface="Arial" pitchFamily="34" charset="0"/>
              <a:buChar char="•"/>
            </a:pPr>
            <a:r>
              <a:rPr lang="en-US" sz="2400" dirty="0" smtClean="0">
                <a:solidFill>
                  <a:schemeClr val="tx1"/>
                </a:solidFill>
              </a:rPr>
              <a:t>Establish foundation on which to build a human capital strategy. </a:t>
            </a:r>
            <a:endParaRPr lang="en-US" sz="2400" i="1" dirty="0">
              <a:solidFill>
                <a:schemeClr val="tx1"/>
              </a:solidFill>
            </a:endParaRPr>
          </a:p>
        </p:txBody>
      </p:sp>
      <p:sp>
        <p:nvSpPr>
          <p:cNvPr id="8" name="TextBox 7"/>
          <p:cNvSpPr txBox="1"/>
          <p:nvPr/>
        </p:nvSpPr>
        <p:spPr>
          <a:xfrm>
            <a:off x="533400" y="5650468"/>
            <a:ext cx="1251040" cy="369332"/>
          </a:xfrm>
          <a:prstGeom prst="rect">
            <a:avLst/>
          </a:prstGeom>
          <a:noFill/>
          <a:ln>
            <a:noFill/>
          </a:ln>
        </p:spPr>
        <p:txBody>
          <a:bodyPr wrap="square" rtlCol="0">
            <a:spAutoFit/>
          </a:bodyPr>
          <a:lstStyle/>
          <a:p>
            <a:r>
              <a:rPr lang="en-US" b="1" dirty="0" smtClean="0">
                <a:latin typeface="Arial" pitchFamily="34" charset="0"/>
                <a:cs typeface="Arial" pitchFamily="34" charset="0"/>
              </a:rPr>
              <a:t>Success</a:t>
            </a:r>
            <a:endParaRPr lang="en-US" b="1" dirty="0">
              <a:latin typeface="Arial" pitchFamily="34" charset="0"/>
              <a:cs typeface="Arial" pitchFamily="34" charset="0"/>
            </a:endParaRPr>
          </a:p>
        </p:txBody>
      </p:sp>
      <p:pic>
        <p:nvPicPr>
          <p:cNvPr id="9" name="Picture 8" descr="bulbfinal.png"/>
          <p:cNvPicPr>
            <a:picLocks noChangeAspect="1"/>
          </p:cNvPicPr>
          <p:nvPr/>
        </p:nvPicPr>
        <p:blipFill>
          <a:blip r:embed="rId2" cstate="print"/>
          <a:stretch>
            <a:fillRect/>
          </a:stretch>
        </p:blipFill>
        <p:spPr>
          <a:xfrm>
            <a:off x="0" y="5178819"/>
            <a:ext cx="681677" cy="840981"/>
          </a:xfrm>
          <a:prstGeom prst="rect">
            <a:avLst/>
          </a:prstGeom>
        </p:spPr>
      </p:pic>
      <p:cxnSp>
        <p:nvCxnSpPr>
          <p:cNvPr id="11" name="Straight Connector 10"/>
          <p:cNvCxnSpPr/>
          <p:nvPr/>
        </p:nvCxnSpPr>
        <p:spPr>
          <a:xfrm>
            <a:off x="0" y="6400800"/>
            <a:ext cx="9144000" cy="0"/>
          </a:xfrm>
          <a:prstGeom prst="line">
            <a:avLst/>
          </a:prstGeom>
          <a:ln w="76200" cmpd="sng">
            <a:solidFill>
              <a:srgbClr val="006699"/>
            </a:solidFill>
          </a:ln>
        </p:spPr>
        <p:style>
          <a:lnRef idx="2">
            <a:schemeClr val="accent1"/>
          </a:lnRef>
          <a:fillRef idx="0">
            <a:schemeClr val="accent1"/>
          </a:fillRef>
          <a:effectRef idx="1">
            <a:schemeClr val="accent1"/>
          </a:effectRef>
          <a:fontRef idx="minor">
            <a:schemeClr val="tx1"/>
          </a:fontRef>
        </p:style>
      </p:cxnSp>
      <p:pic>
        <p:nvPicPr>
          <p:cNvPr id="12" name="Picture 11" descr="Performance-Matters_Icon_outlines.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239000" y="6172200"/>
            <a:ext cx="1666875" cy="533400"/>
          </a:xfrm>
          <a:prstGeom prst="rect">
            <a:avLst/>
          </a:prstGeom>
          <a:ln>
            <a:solidFill>
              <a:srgbClr val="006699"/>
            </a:solidFill>
          </a:ln>
        </p:spPr>
        <p:style>
          <a:lnRef idx="2">
            <a:schemeClr val="accent1"/>
          </a:lnRef>
          <a:fillRef idx="1">
            <a:schemeClr val="lt1"/>
          </a:fillRef>
          <a:effectRef idx="0">
            <a:schemeClr val="accent1"/>
          </a:effectRef>
          <a:fontRef idx="minor">
            <a:schemeClr val="dk1"/>
          </a:fontRef>
        </p:style>
      </p:pic>
    </p:spTree>
    <p:extLst>
      <p:ext uri="{BB962C8B-B14F-4D97-AF65-F5344CB8AC3E}">
        <p14:creationId xmlns:p14="http://schemas.microsoft.com/office/powerpoint/2010/main" val="2642401595"/>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457200" y="274638"/>
            <a:ext cx="8229600" cy="1143000"/>
          </a:xfrm>
          <a:prstGeom prst="rect">
            <a:avLst/>
          </a:prstGeom>
        </p:spPr>
        <p:txBody>
          <a:bodyP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4800" dirty="0" smtClean="0">
                <a:latin typeface="Arial" pitchFamily="34" charset="0"/>
                <a:cs typeface="Arial" pitchFamily="34" charset="0"/>
              </a:rPr>
              <a:t>Success</a:t>
            </a:r>
            <a:endParaRPr lang="en-US" sz="4800" dirty="0">
              <a:latin typeface="Arial" pitchFamily="34" charset="0"/>
              <a:cs typeface="Arial" pitchFamily="34" charset="0"/>
            </a:endParaRPr>
          </a:p>
        </p:txBody>
      </p:sp>
      <p:sp>
        <p:nvSpPr>
          <p:cNvPr id="3" name="Content Placeholder 2"/>
          <p:cNvSpPr txBox="1">
            <a:spLocks/>
          </p:cNvSpPr>
          <p:nvPr/>
        </p:nvSpPr>
        <p:spPr>
          <a:xfrm>
            <a:off x="457200" y="1600200"/>
            <a:ext cx="8229600" cy="4525963"/>
          </a:xfrm>
          <a:prstGeom prst="rect">
            <a:avLst/>
          </a:prstGeom>
        </p:spPr>
        <p:txBody>
          <a:bodyPr>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Font typeface="Arial" pitchFamily="34" charset="0"/>
              <a:buNone/>
            </a:pPr>
            <a:r>
              <a:rPr lang="en-US" sz="2400" dirty="0" smtClean="0">
                <a:latin typeface="Arial" pitchFamily="34" charset="0"/>
                <a:cs typeface="Arial" pitchFamily="34" charset="0"/>
              </a:rPr>
              <a:t>Performance Management </a:t>
            </a:r>
          </a:p>
          <a:p>
            <a:pPr marL="0" indent="0">
              <a:buFont typeface="Arial" pitchFamily="34" charset="0"/>
              <a:buNone/>
            </a:pPr>
            <a:r>
              <a:rPr lang="en-US" sz="2400" dirty="0" smtClean="0">
                <a:latin typeface="Arial" pitchFamily="34" charset="0"/>
                <a:cs typeface="Arial" pitchFamily="34" charset="0"/>
              </a:rPr>
              <a:t>– done correctly -- results in </a:t>
            </a:r>
          </a:p>
          <a:p>
            <a:pPr marL="0" indent="0">
              <a:buFont typeface="Arial" pitchFamily="34" charset="0"/>
              <a:buNone/>
            </a:pPr>
            <a:r>
              <a:rPr lang="en-US" sz="2400" dirty="0" smtClean="0">
                <a:latin typeface="Arial" pitchFamily="34" charset="0"/>
                <a:cs typeface="Arial" pitchFamily="34" charset="0"/>
              </a:rPr>
              <a:t>success at all levels </a:t>
            </a:r>
          </a:p>
          <a:p>
            <a:pPr marL="0" indent="0">
              <a:buFont typeface="Arial" pitchFamily="34" charset="0"/>
              <a:buNone/>
            </a:pPr>
            <a:r>
              <a:rPr lang="en-US" sz="2400" dirty="0" smtClean="0">
                <a:latin typeface="Arial" pitchFamily="34" charset="0"/>
                <a:cs typeface="Arial" pitchFamily="34" charset="0"/>
              </a:rPr>
              <a:t>of the agency. </a:t>
            </a:r>
          </a:p>
          <a:p>
            <a:pPr>
              <a:buFont typeface="Arial" pitchFamily="34" charset="0"/>
              <a:buNone/>
            </a:pPr>
            <a:endParaRPr lang="en-US" sz="2400" dirty="0">
              <a:latin typeface="Arial" pitchFamily="34" charset="0"/>
              <a:cs typeface="Arial" pitchFamily="34" charset="0"/>
            </a:endParaRPr>
          </a:p>
        </p:txBody>
      </p:sp>
      <p:sp>
        <p:nvSpPr>
          <p:cNvPr id="4" name="TextBox 3"/>
          <p:cNvSpPr txBox="1"/>
          <p:nvPr/>
        </p:nvSpPr>
        <p:spPr>
          <a:xfrm>
            <a:off x="746372" y="5501866"/>
            <a:ext cx="1251040" cy="369332"/>
          </a:xfrm>
          <a:prstGeom prst="rect">
            <a:avLst/>
          </a:prstGeom>
          <a:noFill/>
          <a:ln>
            <a:noFill/>
          </a:ln>
        </p:spPr>
        <p:txBody>
          <a:bodyPr wrap="square" rtlCol="0">
            <a:spAutoFit/>
          </a:bodyPr>
          <a:lstStyle/>
          <a:p>
            <a:r>
              <a:rPr lang="en-US" b="1" dirty="0" smtClean="0">
                <a:latin typeface="Arial" pitchFamily="34" charset="0"/>
                <a:cs typeface="Arial" pitchFamily="34" charset="0"/>
              </a:rPr>
              <a:t>Success</a:t>
            </a:r>
            <a:endParaRPr lang="en-US" b="1" dirty="0">
              <a:latin typeface="Arial" pitchFamily="34" charset="0"/>
              <a:cs typeface="Arial" pitchFamily="34" charset="0"/>
            </a:endParaRPr>
          </a:p>
        </p:txBody>
      </p:sp>
      <p:pic>
        <p:nvPicPr>
          <p:cNvPr id="5" name="Picture 4" descr="Success_Image_V1_021202013.jpg"/>
          <p:cNvPicPr>
            <a:picLocks noChangeAspect="1"/>
          </p:cNvPicPr>
          <p:nvPr/>
        </p:nvPicPr>
        <p:blipFill>
          <a:blip r:embed="rId3" cstate="print"/>
          <a:stretch>
            <a:fillRect/>
          </a:stretch>
        </p:blipFill>
        <p:spPr>
          <a:xfrm>
            <a:off x="4724400" y="1828800"/>
            <a:ext cx="3970735" cy="3505200"/>
          </a:xfrm>
          <a:prstGeom prst="rect">
            <a:avLst/>
          </a:prstGeom>
          <a:ln>
            <a:noFill/>
          </a:ln>
          <a:effectLst>
            <a:outerShdw blurRad="292100" dist="139700" dir="2700000" algn="tl" rotWithShape="0">
              <a:srgbClr val="333333">
                <a:alpha val="65000"/>
              </a:srgbClr>
            </a:outerShdw>
          </a:effectLst>
        </p:spPr>
      </p:pic>
      <p:pic>
        <p:nvPicPr>
          <p:cNvPr id="6" name="Picture 5" descr="bulbfinal.png"/>
          <p:cNvPicPr>
            <a:picLocks noChangeAspect="1"/>
          </p:cNvPicPr>
          <p:nvPr/>
        </p:nvPicPr>
        <p:blipFill>
          <a:blip r:embed="rId4" cstate="print"/>
          <a:stretch>
            <a:fillRect/>
          </a:stretch>
        </p:blipFill>
        <p:spPr>
          <a:xfrm>
            <a:off x="156523" y="5178819"/>
            <a:ext cx="681677" cy="840981"/>
          </a:xfrm>
          <a:prstGeom prst="rect">
            <a:avLst/>
          </a:prstGeom>
        </p:spPr>
      </p:pic>
      <p:cxnSp>
        <p:nvCxnSpPr>
          <p:cNvPr id="11" name="Straight Connector 10"/>
          <p:cNvCxnSpPr/>
          <p:nvPr/>
        </p:nvCxnSpPr>
        <p:spPr>
          <a:xfrm>
            <a:off x="0" y="6400800"/>
            <a:ext cx="9144000" cy="0"/>
          </a:xfrm>
          <a:prstGeom prst="line">
            <a:avLst/>
          </a:prstGeom>
          <a:ln w="76200" cmpd="sng">
            <a:solidFill>
              <a:srgbClr val="006699"/>
            </a:solidFill>
          </a:ln>
        </p:spPr>
        <p:style>
          <a:lnRef idx="2">
            <a:schemeClr val="accent1"/>
          </a:lnRef>
          <a:fillRef idx="0">
            <a:schemeClr val="accent1"/>
          </a:fillRef>
          <a:effectRef idx="1">
            <a:schemeClr val="accent1"/>
          </a:effectRef>
          <a:fontRef idx="minor">
            <a:schemeClr val="tx1"/>
          </a:fontRef>
        </p:style>
      </p:cxnSp>
      <p:pic>
        <p:nvPicPr>
          <p:cNvPr id="12" name="Picture 11" descr="Performance-Matters_Icon_outlines.png"/>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239000" y="6172200"/>
            <a:ext cx="1666875" cy="533400"/>
          </a:xfrm>
          <a:prstGeom prst="rect">
            <a:avLst/>
          </a:prstGeom>
          <a:ln>
            <a:solidFill>
              <a:srgbClr val="006699"/>
            </a:solidFill>
          </a:ln>
        </p:spPr>
        <p:style>
          <a:lnRef idx="2">
            <a:schemeClr val="accent1"/>
          </a:lnRef>
          <a:fillRef idx="1">
            <a:schemeClr val="lt1"/>
          </a:fillRef>
          <a:effectRef idx="0">
            <a:schemeClr val="accent1"/>
          </a:effectRef>
          <a:fontRef idx="minor">
            <a:schemeClr val="dk1"/>
          </a:fontRef>
        </p:style>
      </p:pic>
    </p:spTree>
    <p:extLst>
      <p:ext uri="{BB962C8B-B14F-4D97-AF65-F5344CB8AC3E}">
        <p14:creationId xmlns:p14="http://schemas.microsoft.com/office/powerpoint/2010/main" val="339035792"/>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457200" y="274638"/>
            <a:ext cx="8229600" cy="944562"/>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dirty="0" smtClean="0">
                <a:latin typeface="Arial" pitchFamily="34" charset="0"/>
                <a:cs typeface="Arial" pitchFamily="34" charset="0"/>
              </a:rPr>
              <a:t>Performance Management</a:t>
            </a:r>
            <a:endParaRPr lang="en-US" dirty="0">
              <a:latin typeface="Arial" pitchFamily="34" charset="0"/>
              <a:cs typeface="Arial" pitchFamily="34" charset="0"/>
            </a:endParaRPr>
          </a:p>
        </p:txBody>
      </p:sp>
      <p:sp>
        <p:nvSpPr>
          <p:cNvPr id="5" name="TextBox 4"/>
          <p:cNvSpPr txBox="1"/>
          <p:nvPr/>
        </p:nvSpPr>
        <p:spPr>
          <a:xfrm>
            <a:off x="914400" y="5029200"/>
            <a:ext cx="8010699" cy="83099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r>
              <a:rPr lang="en-US" sz="1600" b="1" dirty="0" smtClean="0">
                <a:solidFill>
                  <a:schemeClr val="tx1"/>
                </a:solidFill>
                <a:latin typeface="Arial" pitchFamily="34" charset="0"/>
                <a:cs typeface="Arial" pitchFamily="34" charset="0"/>
              </a:rPr>
              <a:t>Performance Management</a:t>
            </a:r>
          </a:p>
          <a:p>
            <a:r>
              <a:rPr lang="en-US" sz="1600" dirty="0" smtClean="0">
                <a:solidFill>
                  <a:schemeClr val="tx1"/>
                </a:solidFill>
                <a:latin typeface="Arial" pitchFamily="34" charset="0"/>
                <a:cs typeface="Arial" pitchFamily="34" charset="0"/>
              </a:rPr>
              <a:t>The process of motivating employees through setting goals, measuring progress, giving feedback, coaching for improved performance, and rewarding achievements. </a:t>
            </a:r>
            <a:endParaRPr lang="en-US" sz="1600" dirty="0">
              <a:solidFill>
                <a:schemeClr val="tx1"/>
              </a:solidFill>
              <a:latin typeface="Arial" pitchFamily="34" charset="0"/>
              <a:cs typeface="Arial" pitchFamily="34" charset="0"/>
            </a:endParaRPr>
          </a:p>
        </p:txBody>
      </p:sp>
      <p:pic>
        <p:nvPicPr>
          <p:cNvPr id="6" name="Picture 5" descr="AgencyStrategy_Frequency_Image_V1_02272013.jpg"/>
          <p:cNvPicPr>
            <a:picLocks noChangeAspect="1"/>
          </p:cNvPicPr>
          <p:nvPr/>
        </p:nvPicPr>
        <p:blipFill>
          <a:blip r:embed="rId3" cstate="print"/>
          <a:stretch>
            <a:fillRect/>
          </a:stretch>
        </p:blipFill>
        <p:spPr>
          <a:xfrm>
            <a:off x="2286000" y="1143000"/>
            <a:ext cx="4572000" cy="3558886"/>
          </a:xfrm>
          <a:prstGeom prst="rect">
            <a:avLst/>
          </a:prstGeom>
          <a:ln>
            <a:noFill/>
          </a:ln>
          <a:effectLst>
            <a:outerShdw blurRad="292100" dist="139700" dir="2700000" algn="tl" rotWithShape="0">
              <a:srgbClr val="333333">
                <a:alpha val="65000"/>
              </a:srgbClr>
            </a:outerShdw>
          </a:effectLst>
        </p:spPr>
      </p:pic>
      <p:pic>
        <p:nvPicPr>
          <p:cNvPr id="10" name="Picture 9" descr="bulbfinal.png"/>
          <p:cNvPicPr>
            <a:picLocks noChangeAspect="1"/>
          </p:cNvPicPr>
          <p:nvPr/>
        </p:nvPicPr>
        <p:blipFill>
          <a:blip r:embed="rId4" cstate="print"/>
          <a:stretch>
            <a:fillRect/>
          </a:stretch>
        </p:blipFill>
        <p:spPr>
          <a:xfrm>
            <a:off x="152400" y="4981575"/>
            <a:ext cx="762000" cy="940076"/>
          </a:xfrm>
          <a:prstGeom prst="rect">
            <a:avLst/>
          </a:prstGeom>
        </p:spPr>
      </p:pic>
      <p:cxnSp>
        <p:nvCxnSpPr>
          <p:cNvPr id="14" name="Straight Connector 13"/>
          <p:cNvCxnSpPr/>
          <p:nvPr/>
        </p:nvCxnSpPr>
        <p:spPr>
          <a:xfrm>
            <a:off x="-76200" y="6400800"/>
            <a:ext cx="9220200" cy="0"/>
          </a:xfrm>
          <a:prstGeom prst="line">
            <a:avLst/>
          </a:prstGeom>
          <a:ln w="76200" cmpd="sng">
            <a:solidFill>
              <a:srgbClr val="006699"/>
            </a:solidFill>
          </a:ln>
        </p:spPr>
        <p:style>
          <a:lnRef idx="2">
            <a:schemeClr val="accent1"/>
          </a:lnRef>
          <a:fillRef idx="0">
            <a:schemeClr val="accent1"/>
          </a:fillRef>
          <a:effectRef idx="1">
            <a:schemeClr val="accent1"/>
          </a:effectRef>
          <a:fontRef idx="minor">
            <a:schemeClr val="tx1"/>
          </a:fontRef>
        </p:style>
      </p:cxnSp>
      <p:pic>
        <p:nvPicPr>
          <p:cNvPr id="13" name="Picture 12" descr="Performance-Matters_Icon_outlines.png"/>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239000" y="6172200"/>
            <a:ext cx="1666875" cy="533400"/>
          </a:xfrm>
          <a:prstGeom prst="rect">
            <a:avLst/>
          </a:prstGeom>
          <a:ln>
            <a:solidFill>
              <a:srgbClr val="006699"/>
            </a:solidFill>
          </a:ln>
        </p:spPr>
        <p:style>
          <a:lnRef idx="2">
            <a:schemeClr val="accent1"/>
          </a:lnRef>
          <a:fillRef idx="1">
            <a:schemeClr val="lt1"/>
          </a:fillRef>
          <a:effectRef idx="0">
            <a:schemeClr val="accent1"/>
          </a:effectRef>
          <a:fontRef idx="minor">
            <a:schemeClr val="dk1"/>
          </a:fontRef>
        </p:style>
      </p:pic>
    </p:spTree>
    <p:extLst>
      <p:ext uri="{BB962C8B-B14F-4D97-AF65-F5344CB8AC3E}">
        <p14:creationId xmlns:p14="http://schemas.microsoft.com/office/powerpoint/2010/main" val="2504083218"/>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419100" y="457200"/>
            <a:ext cx="8229600" cy="1143000"/>
          </a:xfrm>
          <a:prstGeom prst="rect">
            <a:avLst/>
          </a:prstGeom>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4800" dirty="0" smtClean="0">
                <a:latin typeface="Arial" pitchFamily="34" charset="0"/>
                <a:cs typeface="Arial" pitchFamily="34" charset="0"/>
              </a:rPr>
              <a:t>What is Performance Management?</a:t>
            </a:r>
            <a:endParaRPr lang="en-US" sz="4800" dirty="0">
              <a:latin typeface="Arial" pitchFamily="34" charset="0"/>
              <a:cs typeface="Arial" pitchFamily="34" charset="0"/>
            </a:endParaRPr>
          </a:p>
        </p:txBody>
      </p:sp>
      <p:sp>
        <p:nvSpPr>
          <p:cNvPr id="3" name="Content Placeholder 2"/>
          <p:cNvSpPr txBox="1">
            <a:spLocks/>
          </p:cNvSpPr>
          <p:nvPr/>
        </p:nvSpPr>
        <p:spPr>
          <a:xfrm>
            <a:off x="1143000" y="1981200"/>
            <a:ext cx="6781800" cy="4144963"/>
          </a:xfrm>
          <a:prstGeom prst="rect">
            <a:avLst/>
          </a:prstGeom>
        </p:spPr>
        <p:txBody>
          <a:bodyPr>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Font typeface="Arial" pitchFamily="34" charset="0"/>
              <a:buNone/>
            </a:pPr>
            <a:endParaRPr lang="en-US" sz="2400" dirty="0" smtClean="0">
              <a:latin typeface="Arial" pitchFamily="34" charset="0"/>
              <a:cs typeface="Arial" pitchFamily="34" charset="0"/>
            </a:endParaRPr>
          </a:p>
          <a:p>
            <a:r>
              <a:rPr lang="en-US" sz="2400" dirty="0" smtClean="0">
                <a:latin typeface="Arial" pitchFamily="34" charset="0"/>
                <a:cs typeface="Arial" pitchFamily="34" charset="0"/>
              </a:rPr>
              <a:t>performance expectations  </a:t>
            </a:r>
          </a:p>
          <a:p>
            <a:r>
              <a:rPr lang="en-US" sz="2400" dirty="0" smtClean="0">
                <a:latin typeface="Arial" pitchFamily="34" charset="0"/>
                <a:cs typeface="Arial" pitchFamily="34" charset="0"/>
              </a:rPr>
              <a:t>connection of expectations to agency goals </a:t>
            </a:r>
          </a:p>
          <a:p>
            <a:r>
              <a:rPr lang="en-US" sz="2400" dirty="0" smtClean="0">
                <a:latin typeface="Arial" pitchFamily="34" charset="0"/>
                <a:cs typeface="Arial" pitchFamily="34" charset="0"/>
              </a:rPr>
              <a:t>definition of rating scale for each expectation</a:t>
            </a:r>
          </a:p>
          <a:p>
            <a:r>
              <a:rPr lang="en-US" sz="2400" dirty="0" smtClean="0">
                <a:latin typeface="Arial" pitchFamily="34" charset="0"/>
                <a:cs typeface="Arial" pitchFamily="34" charset="0"/>
              </a:rPr>
              <a:t>metric used to assess performance</a:t>
            </a:r>
          </a:p>
          <a:p>
            <a:r>
              <a:rPr lang="en-US" sz="2400" dirty="0" smtClean="0">
                <a:latin typeface="Arial" pitchFamily="34" charset="0"/>
                <a:cs typeface="Arial" pitchFamily="34" charset="0"/>
              </a:rPr>
              <a:t>plan for sustaining, improving or building on performance </a:t>
            </a:r>
          </a:p>
          <a:p>
            <a:pPr>
              <a:buFont typeface="Arial" pitchFamily="34" charset="0"/>
              <a:buNone/>
            </a:pPr>
            <a:endParaRPr lang="en-US" sz="2400" dirty="0">
              <a:latin typeface="Arial" pitchFamily="34" charset="0"/>
              <a:cs typeface="Arial" pitchFamily="34" charset="0"/>
            </a:endParaRPr>
          </a:p>
        </p:txBody>
      </p:sp>
      <p:sp>
        <p:nvSpPr>
          <p:cNvPr id="4" name="Rectangle 3"/>
          <p:cNvSpPr/>
          <p:nvPr/>
        </p:nvSpPr>
        <p:spPr>
          <a:xfrm>
            <a:off x="1143000" y="2438400"/>
            <a:ext cx="6781800" cy="26670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TextBox 4"/>
          <p:cNvSpPr txBox="1"/>
          <p:nvPr/>
        </p:nvSpPr>
        <p:spPr>
          <a:xfrm>
            <a:off x="457200" y="1976735"/>
            <a:ext cx="1600200" cy="461665"/>
          </a:xfrm>
          <a:prstGeom prst="rect">
            <a:avLst/>
          </a:prstGeom>
          <a:noFill/>
        </p:spPr>
        <p:txBody>
          <a:bodyPr wrap="square" rtlCol="0">
            <a:spAutoFit/>
          </a:bodyPr>
          <a:lstStyle/>
          <a:p>
            <a:r>
              <a:rPr lang="en-US" sz="2400" dirty="0" smtClean="0">
                <a:latin typeface="Arial" pitchFamily="34" charset="0"/>
                <a:cs typeface="Arial" pitchFamily="34" charset="0"/>
              </a:rPr>
              <a:t>Employee</a:t>
            </a:r>
            <a:endParaRPr lang="en-US" sz="2400" dirty="0">
              <a:latin typeface="Arial" pitchFamily="34" charset="0"/>
              <a:cs typeface="Arial" pitchFamily="34" charset="0"/>
            </a:endParaRPr>
          </a:p>
        </p:txBody>
      </p:sp>
      <p:sp>
        <p:nvSpPr>
          <p:cNvPr id="6" name="TextBox 5"/>
          <p:cNvSpPr txBox="1"/>
          <p:nvPr/>
        </p:nvSpPr>
        <p:spPr>
          <a:xfrm>
            <a:off x="7010400" y="5105400"/>
            <a:ext cx="1752600" cy="461665"/>
          </a:xfrm>
          <a:prstGeom prst="rect">
            <a:avLst/>
          </a:prstGeom>
          <a:noFill/>
        </p:spPr>
        <p:txBody>
          <a:bodyPr wrap="square" rtlCol="0">
            <a:spAutoFit/>
          </a:bodyPr>
          <a:lstStyle/>
          <a:p>
            <a:r>
              <a:rPr lang="en-US" sz="2400" dirty="0" smtClean="0">
                <a:latin typeface="Arial" pitchFamily="34" charset="0"/>
                <a:cs typeface="Arial" pitchFamily="34" charset="0"/>
              </a:rPr>
              <a:t>Supervisor</a:t>
            </a:r>
            <a:endParaRPr lang="en-US" sz="2400" dirty="0">
              <a:latin typeface="Arial" pitchFamily="34" charset="0"/>
              <a:cs typeface="Arial" pitchFamily="34" charset="0"/>
            </a:endParaRPr>
          </a:p>
        </p:txBody>
      </p:sp>
      <p:sp>
        <p:nvSpPr>
          <p:cNvPr id="7" name="TextBox 6"/>
          <p:cNvSpPr txBox="1"/>
          <p:nvPr/>
        </p:nvSpPr>
        <p:spPr>
          <a:xfrm>
            <a:off x="571771" y="5589877"/>
            <a:ext cx="1143547" cy="369332"/>
          </a:xfrm>
          <a:prstGeom prst="rect">
            <a:avLst/>
          </a:prstGeom>
          <a:noFill/>
          <a:ln>
            <a:noFill/>
          </a:ln>
        </p:spPr>
        <p:txBody>
          <a:bodyPr wrap="square" rtlCol="0">
            <a:spAutoFit/>
          </a:bodyPr>
          <a:lstStyle/>
          <a:p>
            <a:r>
              <a:rPr lang="en-US" b="1" dirty="0" smtClean="0">
                <a:latin typeface="Arial" pitchFamily="34" charset="0"/>
                <a:cs typeface="Arial" pitchFamily="34" charset="0"/>
              </a:rPr>
              <a:t>Ongoing</a:t>
            </a:r>
            <a:endParaRPr lang="en-US" b="1" dirty="0">
              <a:latin typeface="Arial" pitchFamily="34" charset="0"/>
              <a:cs typeface="Arial" pitchFamily="34" charset="0"/>
            </a:endParaRPr>
          </a:p>
        </p:txBody>
      </p:sp>
      <p:pic>
        <p:nvPicPr>
          <p:cNvPr id="11" name="Picture 10" descr="bulbfinal.png"/>
          <p:cNvPicPr>
            <a:picLocks noChangeAspect="1"/>
          </p:cNvPicPr>
          <p:nvPr/>
        </p:nvPicPr>
        <p:blipFill>
          <a:blip r:embed="rId3" cstate="print"/>
          <a:stretch>
            <a:fillRect/>
          </a:stretch>
        </p:blipFill>
        <p:spPr>
          <a:xfrm>
            <a:off x="0" y="5105400"/>
            <a:ext cx="718742" cy="886709"/>
          </a:xfrm>
          <a:prstGeom prst="rect">
            <a:avLst/>
          </a:prstGeom>
        </p:spPr>
      </p:pic>
      <p:sp>
        <p:nvSpPr>
          <p:cNvPr id="12" name="Right Arrow 11"/>
          <p:cNvSpPr/>
          <p:nvPr/>
        </p:nvSpPr>
        <p:spPr>
          <a:xfrm>
            <a:off x="991144" y="1979674"/>
            <a:ext cx="6441753" cy="484632"/>
          </a:xfrm>
          <a:prstGeom prst="rightArrow">
            <a:avLst/>
          </a:prstGeom>
          <a:solidFill>
            <a:srgbClr val="006699"/>
          </a:solidFill>
          <a:ln>
            <a:noFill/>
          </a:ln>
          <a:effectLst>
            <a:outerShdw blurRad="184150" dist="241300" dir="11520000" sx="110000" sy="110000" algn="ctr">
              <a:srgbClr val="000000">
                <a:alpha val="18000"/>
              </a:srgbClr>
            </a:outerShdw>
          </a:effectLst>
          <a:scene3d>
            <a:camera prst="perspectiveFront" fov="5100000">
              <a:rot lat="0" lon="2100000" rev="0"/>
            </a:camera>
            <a:lightRig rig="flood" dir="t">
              <a:rot lat="0" lon="0" rev="13800000"/>
            </a:lightRig>
          </a:scene3d>
          <a:sp3d extrusionH="107950" prstMaterial="plastic">
            <a:bevelB/>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Down Arrow 12"/>
          <p:cNvSpPr/>
          <p:nvPr/>
        </p:nvSpPr>
        <p:spPr>
          <a:xfrm>
            <a:off x="8127991" y="2090062"/>
            <a:ext cx="484632" cy="3091537"/>
          </a:xfrm>
          <a:prstGeom prst="downArrow">
            <a:avLst/>
          </a:prstGeom>
          <a:solidFill>
            <a:srgbClr val="006699"/>
          </a:solidFill>
          <a:ln>
            <a:solidFill>
              <a:srgbClr val="006699"/>
            </a:solidFill>
          </a:ln>
          <a:effectLst>
            <a:outerShdw blurRad="184150" dist="241300" dir="11520000" sx="110000" sy="110000" algn="ctr">
              <a:srgbClr val="000000">
                <a:alpha val="18000"/>
              </a:srgbClr>
            </a:outerShdw>
          </a:effectLst>
          <a:scene3d>
            <a:camera prst="perspectiveFront" fov="5100000">
              <a:rot lat="0" lon="2100000" rev="0"/>
            </a:camera>
            <a:lightRig rig="flood" dir="t">
              <a:rot lat="0" lon="0" rev="13800000"/>
            </a:lightRig>
          </a:scene3d>
          <a:sp3d extrusionH="107950" prstMaterial="plastic">
            <a:bevelB/>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ight Arrow 13"/>
          <p:cNvSpPr/>
          <p:nvPr/>
        </p:nvSpPr>
        <p:spPr>
          <a:xfrm rot="10800000">
            <a:off x="1715320" y="5133423"/>
            <a:ext cx="6171380" cy="484632"/>
          </a:xfrm>
          <a:prstGeom prst="rightArrow">
            <a:avLst/>
          </a:prstGeom>
          <a:solidFill>
            <a:srgbClr val="006699"/>
          </a:solidFill>
          <a:ln>
            <a:noFill/>
          </a:ln>
          <a:effectLst>
            <a:outerShdw blurRad="184150" dist="241300" dir="11520000" sx="110000" sy="110000" algn="ctr">
              <a:srgbClr val="000000">
                <a:alpha val="18000"/>
              </a:srgbClr>
            </a:outerShdw>
          </a:effectLst>
          <a:scene3d>
            <a:camera prst="perspectiveFront" fov="5100000">
              <a:rot lat="0" lon="2100000" rev="0"/>
            </a:camera>
            <a:lightRig rig="flood" dir="t">
              <a:rot lat="0" lon="0" rev="13800000"/>
            </a:lightRig>
          </a:scene3d>
          <a:sp3d extrusionH="107950" prstMaterial="plastic">
            <a:bevelB/>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Down Arrow 14"/>
          <p:cNvSpPr/>
          <p:nvPr/>
        </p:nvSpPr>
        <p:spPr>
          <a:xfrm rot="10800000">
            <a:off x="571772" y="2445333"/>
            <a:ext cx="484632" cy="2890898"/>
          </a:xfrm>
          <a:prstGeom prst="downArrow">
            <a:avLst/>
          </a:prstGeom>
          <a:solidFill>
            <a:srgbClr val="006699"/>
          </a:solidFill>
          <a:ln>
            <a:noFill/>
          </a:ln>
          <a:effectLst>
            <a:outerShdw blurRad="184150" dist="241300" dir="11520000" sx="110000" sy="110000" algn="ctr">
              <a:srgbClr val="000000">
                <a:alpha val="18000"/>
              </a:srgbClr>
            </a:outerShdw>
          </a:effectLst>
          <a:scene3d>
            <a:camera prst="perspectiveFront" fov="5100000">
              <a:rot lat="0" lon="2100000" rev="0"/>
            </a:camera>
            <a:lightRig rig="flood" dir="t">
              <a:rot lat="0" lon="0" rev="13800000"/>
            </a:lightRig>
          </a:scene3d>
          <a:sp3d extrusionH="107950" prstMaterial="plastic">
            <a:bevelB/>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8" name="Straight Connector 17"/>
          <p:cNvCxnSpPr/>
          <p:nvPr/>
        </p:nvCxnSpPr>
        <p:spPr>
          <a:xfrm>
            <a:off x="0" y="6400800"/>
            <a:ext cx="9144000" cy="0"/>
          </a:xfrm>
          <a:prstGeom prst="line">
            <a:avLst/>
          </a:prstGeom>
          <a:ln w="76200" cmpd="sng">
            <a:solidFill>
              <a:srgbClr val="006699"/>
            </a:solidFill>
          </a:ln>
        </p:spPr>
        <p:style>
          <a:lnRef idx="2">
            <a:schemeClr val="accent1"/>
          </a:lnRef>
          <a:fillRef idx="0">
            <a:schemeClr val="accent1"/>
          </a:fillRef>
          <a:effectRef idx="1">
            <a:schemeClr val="accent1"/>
          </a:effectRef>
          <a:fontRef idx="minor">
            <a:schemeClr val="tx1"/>
          </a:fontRef>
        </p:style>
      </p:cxnSp>
      <p:pic>
        <p:nvPicPr>
          <p:cNvPr id="19" name="Picture 18" descr="Performance-Matters_Icon_outlines.pn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239000" y="6172200"/>
            <a:ext cx="1666875" cy="533400"/>
          </a:xfrm>
          <a:prstGeom prst="rect">
            <a:avLst/>
          </a:prstGeom>
          <a:ln>
            <a:solidFill>
              <a:srgbClr val="006699"/>
            </a:solidFill>
          </a:ln>
        </p:spPr>
        <p:style>
          <a:lnRef idx="2">
            <a:schemeClr val="accent1"/>
          </a:lnRef>
          <a:fillRef idx="1">
            <a:schemeClr val="lt1"/>
          </a:fillRef>
          <a:effectRef idx="0">
            <a:schemeClr val="accent1"/>
          </a:effectRef>
          <a:fontRef idx="minor">
            <a:schemeClr val="dk1"/>
          </a:fontRef>
        </p:style>
      </p:pic>
    </p:spTree>
    <p:extLst>
      <p:ext uri="{BB962C8B-B14F-4D97-AF65-F5344CB8AC3E}">
        <p14:creationId xmlns:p14="http://schemas.microsoft.com/office/powerpoint/2010/main" val="3543575651"/>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3"/>
          <p:cNvSpPr txBox="1">
            <a:spLocks/>
          </p:cNvSpPr>
          <p:nvPr/>
        </p:nvSpPr>
        <p:spPr>
          <a:xfrm>
            <a:off x="457200" y="274638"/>
            <a:ext cx="8229600" cy="944562"/>
          </a:xfrm>
          <a:prstGeom prst="rect">
            <a:avLst/>
          </a:prstGeom>
        </p:spPr>
        <p:txBody>
          <a:bodyP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4800" dirty="0" smtClean="0">
                <a:latin typeface="Arial" pitchFamily="34" charset="0"/>
                <a:cs typeface="Arial" pitchFamily="34" charset="0"/>
              </a:rPr>
              <a:t>Performance Management</a:t>
            </a:r>
            <a:endParaRPr lang="en-US" sz="4800" dirty="0">
              <a:latin typeface="Arial" pitchFamily="34" charset="0"/>
              <a:cs typeface="Arial" pitchFamily="34" charset="0"/>
            </a:endParaRPr>
          </a:p>
        </p:txBody>
      </p:sp>
      <p:sp>
        <p:nvSpPr>
          <p:cNvPr id="3" name="Right Triangle 2"/>
          <p:cNvSpPr/>
          <p:nvPr/>
        </p:nvSpPr>
        <p:spPr>
          <a:xfrm>
            <a:off x="533400" y="1066800"/>
            <a:ext cx="7391400" cy="5181600"/>
          </a:xfrm>
          <a:prstGeom prst="rtTriangle">
            <a:avLst/>
          </a:prstGeom>
          <a:solidFill>
            <a:srgbClr val="006699"/>
          </a:solidFill>
          <a:ln>
            <a:solidFill>
              <a:srgbClr val="00669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TextBox 3"/>
          <p:cNvSpPr txBox="1"/>
          <p:nvPr/>
        </p:nvSpPr>
        <p:spPr>
          <a:xfrm>
            <a:off x="609600" y="1828800"/>
            <a:ext cx="4191000" cy="4616648"/>
          </a:xfrm>
          <a:prstGeom prst="rect">
            <a:avLst/>
          </a:prstGeom>
          <a:noFill/>
        </p:spPr>
        <p:txBody>
          <a:bodyPr wrap="square" rtlCol="0">
            <a:spAutoFit/>
          </a:bodyPr>
          <a:lstStyle/>
          <a:p>
            <a:r>
              <a:rPr lang="en-US" sz="2400" dirty="0" smtClean="0">
                <a:solidFill>
                  <a:schemeClr val="bg1"/>
                </a:solidFill>
                <a:latin typeface="Arial" pitchFamily="34" charset="0"/>
                <a:cs typeface="Arial" pitchFamily="34" charset="0"/>
              </a:rPr>
              <a:t>Isn’t:</a:t>
            </a:r>
          </a:p>
          <a:p>
            <a:endParaRPr lang="en-US" sz="2400" dirty="0" smtClean="0">
              <a:solidFill>
                <a:schemeClr val="bg1"/>
              </a:solidFill>
              <a:latin typeface="Arial" pitchFamily="34" charset="0"/>
              <a:cs typeface="Arial" pitchFamily="34" charset="0"/>
            </a:endParaRPr>
          </a:p>
          <a:p>
            <a:endParaRPr lang="en-US" sz="2400" dirty="0" smtClean="0">
              <a:solidFill>
                <a:schemeClr val="bg1"/>
              </a:solidFill>
              <a:latin typeface="Arial" pitchFamily="34" charset="0"/>
              <a:cs typeface="Arial" pitchFamily="34" charset="0"/>
            </a:endParaRPr>
          </a:p>
          <a:p>
            <a:endParaRPr lang="en-US" sz="2400" dirty="0" smtClean="0">
              <a:solidFill>
                <a:schemeClr val="bg1"/>
              </a:solidFill>
              <a:latin typeface="Arial" pitchFamily="34" charset="0"/>
              <a:cs typeface="Arial" pitchFamily="34" charset="0"/>
            </a:endParaRPr>
          </a:p>
          <a:p>
            <a:r>
              <a:rPr lang="en-US" sz="2400" dirty="0" smtClean="0">
                <a:solidFill>
                  <a:schemeClr val="bg1"/>
                </a:solidFill>
                <a:latin typeface="Arial" pitchFamily="34" charset="0"/>
                <a:cs typeface="Arial" pitchFamily="34" charset="0"/>
              </a:rPr>
              <a:t>one-way conversation</a:t>
            </a:r>
          </a:p>
          <a:p>
            <a:r>
              <a:rPr lang="en-US" sz="2400" dirty="0" smtClean="0">
                <a:solidFill>
                  <a:schemeClr val="bg1"/>
                </a:solidFill>
                <a:latin typeface="Arial" pitchFamily="34" charset="0"/>
                <a:cs typeface="Arial" pitchFamily="34" charset="0"/>
              </a:rPr>
              <a:t>once-a-year event </a:t>
            </a:r>
          </a:p>
          <a:p>
            <a:r>
              <a:rPr lang="en-US" sz="2400" dirty="0" smtClean="0">
                <a:solidFill>
                  <a:schemeClr val="bg1"/>
                </a:solidFill>
                <a:latin typeface="Arial" pitchFamily="34" charset="0"/>
                <a:cs typeface="Arial" pitchFamily="34" charset="0"/>
              </a:rPr>
              <a:t>focused on the past </a:t>
            </a:r>
          </a:p>
          <a:p>
            <a:r>
              <a:rPr lang="en-US" sz="2400" dirty="0" smtClean="0">
                <a:solidFill>
                  <a:schemeClr val="bg1"/>
                </a:solidFill>
                <a:latin typeface="Arial" pitchFamily="34" charset="0"/>
                <a:cs typeface="Arial" pitchFamily="34" charset="0"/>
              </a:rPr>
              <a:t>tool for blame</a:t>
            </a:r>
          </a:p>
          <a:p>
            <a:r>
              <a:rPr lang="en-US" sz="2400" dirty="0" smtClean="0">
                <a:solidFill>
                  <a:schemeClr val="bg1"/>
                </a:solidFill>
                <a:latin typeface="Arial" pitchFamily="34" charset="0"/>
                <a:cs typeface="Arial" pitchFamily="34" charset="0"/>
              </a:rPr>
              <a:t>reactive</a:t>
            </a:r>
          </a:p>
          <a:p>
            <a:r>
              <a:rPr lang="en-US" sz="2400" dirty="0" smtClean="0">
                <a:solidFill>
                  <a:schemeClr val="bg1"/>
                </a:solidFill>
                <a:latin typeface="Arial" pitchFamily="34" charset="0"/>
                <a:cs typeface="Arial" pitchFamily="34" charset="0"/>
              </a:rPr>
              <a:t>surprise </a:t>
            </a:r>
          </a:p>
          <a:p>
            <a:pPr>
              <a:buNone/>
            </a:pPr>
            <a:endParaRPr lang="en-US" dirty="0" smtClean="0">
              <a:latin typeface="Arial" pitchFamily="34" charset="0"/>
              <a:cs typeface="Arial" pitchFamily="34" charset="0"/>
            </a:endParaRPr>
          </a:p>
          <a:p>
            <a:endParaRPr lang="en-US" dirty="0" smtClean="0"/>
          </a:p>
          <a:p>
            <a:endParaRPr lang="en-US" dirty="0"/>
          </a:p>
        </p:txBody>
      </p:sp>
      <p:sp>
        <p:nvSpPr>
          <p:cNvPr id="5" name="TextBox 4"/>
          <p:cNvSpPr txBox="1"/>
          <p:nvPr/>
        </p:nvSpPr>
        <p:spPr>
          <a:xfrm>
            <a:off x="4038600" y="1828800"/>
            <a:ext cx="4648200" cy="3046988"/>
          </a:xfrm>
          <a:prstGeom prst="rect">
            <a:avLst/>
          </a:prstGeom>
          <a:noFill/>
        </p:spPr>
        <p:txBody>
          <a:bodyPr wrap="square" rtlCol="0">
            <a:spAutoFit/>
          </a:bodyPr>
          <a:lstStyle/>
          <a:p>
            <a:pPr algn="r"/>
            <a:r>
              <a:rPr lang="en-US" sz="2400" dirty="0" smtClean="0">
                <a:latin typeface="Arial" pitchFamily="34" charset="0"/>
                <a:cs typeface="Arial" pitchFamily="34" charset="0"/>
              </a:rPr>
              <a:t>Is:</a:t>
            </a:r>
          </a:p>
          <a:p>
            <a:pPr algn="r"/>
            <a:endParaRPr lang="en-US" sz="2400" dirty="0" smtClean="0">
              <a:latin typeface="Arial" pitchFamily="34" charset="0"/>
              <a:cs typeface="Arial" pitchFamily="34" charset="0"/>
            </a:endParaRPr>
          </a:p>
          <a:p>
            <a:pPr algn="r"/>
            <a:r>
              <a:rPr lang="en-US" sz="2400" dirty="0" smtClean="0">
                <a:latin typeface="Arial" pitchFamily="34" charset="0"/>
                <a:cs typeface="Arial" pitchFamily="34" charset="0"/>
              </a:rPr>
              <a:t>collaborative </a:t>
            </a:r>
          </a:p>
          <a:p>
            <a:pPr algn="r"/>
            <a:r>
              <a:rPr lang="en-US" sz="2400" dirty="0" smtClean="0">
                <a:latin typeface="Arial" pitchFamily="34" charset="0"/>
                <a:cs typeface="Arial" pitchFamily="34" charset="0"/>
              </a:rPr>
              <a:t>perpetual cycle </a:t>
            </a:r>
          </a:p>
          <a:p>
            <a:pPr algn="r"/>
            <a:r>
              <a:rPr lang="en-US" sz="2400" dirty="0" smtClean="0">
                <a:latin typeface="Arial" pitchFamily="34" charset="0"/>
                <a:cs typeface="Arial" pitchFamily="34" charset="0"/>
              </a:rPr>
              <a:t>focused on present &amp; future</a:t>
            </a:r>
          </a:p>
          <a:p>
            <a:pPr algn="r"/>
            <a:r>
              <a:rPr lang="en-US" sz="2400" dirty="0" smtClean="0">
                <a:latin typeface="Arial" pitchFamily="34" charset="0"/>
                <a:cs typeface="Arial" pitchFamily="34" charset="0"/>
              </a:rPr>
              <a:t>tool for success</a:t>
            </a:r>
          </a:p>
          <a:p>
            <a:pPr algn="r"/>
            <a:r>
              <a:rPr lang="en-US" sz="2400" dirty="0" smtClean="0">
                <a:latin typeface="Arial" pitchFamily="34" charset="0"/>
                <a:cs typeface="Arial" pitchFamily="34" charset="0"/>
              </a:rPr>
              <a:t>proactive</a:t>
            </a:r>
          </a:p>
          <a:p>
            <a:pPr algn="r"/>
            <a:r>
              <a:rPr lang="en-US" sz="2400" dirty="0" smtClean="0">
                <a:latin typeface="Arial" pitchFamily="34" charset="0"/>
                <a:cs typeface="Arial" pitchFamily="34" charset="0"/>
              </a:rPr>
              <a:t>transparent</a:t>
            </a:r>
            <a:endParaRPr lang="en-US" sz="2400" dirty="0"/>
          </a:p>
        </p:txBody>
      </p:sp>
      <p:cxnSp>
        <p:nvCxnSpPr>
          <p:cNvPr id="10" name="Straight Connector 9"/>
          <p:cNvCxnSpPr/>
          <p:nvPr/>
        </p:nvCxnSpPr>
        <p:spPr>
          <a:xfrm>
            <a:off x="0" y="6400800"/>
            <a:ext cx="9144000" cy="0"/>
          </a:xfrm>
          <a:prstGeom prst="line">
            <a:avLst/>
          </a:prstGeom>
          <a:ln w="76200" cmpd="sng">
            <a:solidFill>
              <a:srgbClr val="006699"/>
            </a:solidFill>
          </a:ln>
        </p:spPr>
        <p:style>
          <a:lnRef idx="2">
            <a:schemeClr val="accent1"/>
          </a:lnRef>
          <a:fillRef idx="0">
            <a:schemeClr val="accent1"/>
          </a:fillRef>
          <a:effectRef idx="1">
            <a:schemeClr val="accent1"/>
          </a:effectRef>
          <a:fontRef idx="minor">
            <a:schemeClr val="tx1"/>
          </a:fontRef>
        </p:style>
      </p:cxnSp>
      <p:pic>
        <p:nvPicPr>
          <p:cNvPr id="11" name="Picture 10" descr="Performance-Matters_Icon_outlines.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239000" y="6172200"/>
            <a:ext cx="1666875" cy="533400"/>
          </a:xfrm>
          <a:prstGeom prst="rect">
            <a:avLst/>
          </a:prstGeom>
          <a:ln>
            <a:solidFill>
              <a:srgbClr val="006699"/>
            </a:solidFill>
          </a:ln>
        </p:spPr>
        <p:style>
          <a:lnRef idx="2">
            <a:schemeClr val="accent1"/>
          </a:lnRef>
          <a:fillRef idx="1">
            <a:schemeClr val="lt1"/>
          </a:fillRef>
          <a:effectRef idx="0">
            <a:schemeClr val="accent1"/>
          </a:effectRef>
          <a:fontRef idx="minor">
            <a:schemeClr val="dk1"/>
          </a:fontRef>
        </p:style>
      </p:pic>
    </p:spTree>
    <p:extLst>
      <p:ext uri="{BB962C8B-B14F-4D97-AF65-F5344CB8AC3E}">
        <p14:creationId xmlns:p14="http://schemas.microsoft.com/office/powerpoint/2010/main" val="2503403655"/>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are SMART Expectations?</a:t>
            </a:r>
            <a:endParaRPr lang="en-US" dirty="0"/>
          </a:p>
        </p:txBody>
      </p:sp>
      <p:pic>
        <p:nvPicPr>
          <p:cNvPr id="3"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9600" y="1524000"/>
            <a:ext cx="8229600" cy="441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cxnSp>
        <p:nvCxnSpPr>
          <p:cNvPr id="9" name="Straight Connector 8"/>
          <p:cNvCxnSpPr/>
          <p:nvPr/>
        </p:nvCxnSpPr>
        <p:spPr>
          <a:xfrm>
            <a:off x="0" y="6400800"/>
            <a:ext cx="9144000" cy="0"/>
          </a:xfrm>
          <a:prstGeom prst="line">
            <a:avLst/>
          </a:prstGeom>
          <a:ln w="76200" cmpd="sng">
            <a:solidFill>
              <a:srgbClr val="006699"/>
            </a:solidFill>
          </a:ln>
        </p:spPr>
        <p:style>
          <a:lnRef idx="2">
            <a:schemeClr val="accent1"/>
          </a:lnRef>
          <a:fillRef idx="0">
            <a:schemeClr val="accent1"/>
          </a:fillRef>
          <a:effectRef idx="1">
            <a:schemeClr val="accent1"/>
          </a:effectRef>
          <a:fontRef idx="minor">
            <a:schemeClr val="tx1"/>
          </a:fontRef>
        </p:style>
      </p:cxnSp>
      <p:pic>
        <p:nvPicPr>
          <p:cNvPr id="10" name="Picture 9" descr="Performance-Matters_Icon_outlines.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239000" y="6172200"/>
            <a:ext cx="1666875" cy="533400"/>
          </a:xfrm>
          <a:prstGeom prst="rect">
            <a:avLst/>
          </a:prstGeom>
          <a:ln>
            <a:solidFill>
              <a:srgbClr val="006699"/>
            </a:solidFill>
          </a:ln>
        </p:spPr>
        <p:style>
          <a:lnRef idx="2">
            <a:schemeClr val="accent1"/>
          </a:lnRef>
          <a:fillRef idx="1">
            <a:schemeClr val="lt1"/>
          </a:fillRef>
          <a:effectRef idx="0">
            <a:schemeClr val="accent1"/>
          </a:effectRef>
          <a:fontRef idx="minor">
            <a:schemeClr val="dk1"/>
          </a:fontRef>
        </p:style>
      </p:pic>
    </p:spTree>
    <p:extLst>
      <p:ext uri="{BB962C8B-B14F-4D97-AF65-F5344CB8AC3E}">
        <p14:creationId xmlns:p14="http://schemas.microsoft.com/office/powerpoint/2010/main" val="3893049998"/>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3"/>
          <p:cNvSpPr txBox="1">
            <a:spLocks/>
          </p:cNvSpPr>
          <p:nvPr/>
        </p:nvSpPr>
        <p:spPr>
          <a:xfrm>
            <a:off x="457200" y="274638"/>
            <a:ext cx="8229600" cy="1143000"/>
          </a:xfrm>
          <a:prstGeom prst="rect">
            <a:avLst/>
          </a:prstGeom>
        </p:spPr>
        <p:txBody>
          <a:bodyP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4800" dirty="0" smtClean="0">
                <a:latin typeface="Arial" pitchFamily="34" charset="0"/>
                <a:cs typeface="Arial" pitchFamily="34" charset="0"/>
              </a:rPr>
              <a:t>Supervisor’s Role</a:t>
            </a:r>
            <a:endParaRPr lang="en-US" sz="4800" dirty="0">
              <a:latin typeface="Arial" pitchFamily="34" charset="0"/>
              <a:cs typeface="Arial" pitchFamily="34" charset="0"/>
            </a:endParaRPr>
          </a:p>
        </p:txBody>
      </p:sp>
      <p:sp>
        <p:nvSpPr>
          <p:cNvPr id="3" name="TextBox 2"/>
          <p:cNvSpPr txBox="1"/>
          <p:nvPr/>
        </p:nvSpPr>
        <p:spPr>
          <a:xfrm>
            <a:off x="533400" y="1371600"/>
            <a:ext cx="7772400" cy="1107996"/>
          </a:xfrm>
          <a:prstGeom prst="rect">
            <a:avLst/>
          </a:prstGeom>
          <a:noFill/>
        </p:spPr>
        <p:txBody>
          <a:bodyPr wrap="square" rtlCol="0">
            <a:spAutoFit/>
          </a:bodyPr>
          <a:lstStyle/>
          <a:p>
            <a:pPr marL="461963" indent="-461963" eaLnBrk="0" fontAlgn="base" hangingPunct="0">
              <a:spcBef>
                <a:spcPct val="0"/>
              </a:spcBef>
              <a:spcAft>
                <a:spcPct val="0"/>
              </a:spcAft>
            </a:pPr>
            <a:endParaRPr lang="en-US" dirty="0" smtClean="0">
              <a:latin typeface="Arial" pitchFamily="34" charset="0"/>
              <a:cs typeface="Arial" pitchFamily="34" charset="0"/>
            </a:endParaRPr>
          </a:p>
          <a:p>
            <a:endParaRPr lang="en-US" sz="2400" dirty="0" smtClean="0">
              <a:latin typeface="Arial" pitchFamily="34" charset="0"/>
              <a:cs typeface="Arial" pitchFamily="34" charset="0"/>
            </a:endParaRPr>
          </a:p>
          <a:p>
            <a:endParaRPr lang="en-US" sz="2400" dirty="0">
              <a:latin typeface="Arial" pitchFamily="34" charset="0"/>
              <a:cs typeface="Arial" pitchFamily="34" charset="0"/>
            </a:endParaRPr>
          </a:p>
        </p:txBody>
      </p:sp>
      <p:sp>
        <p:nvSpPr>
          <p:cNvPr id="4" name="TextBox 3"/>
          <p:cNvSpPr txBox="1"/>
          <p:nvPr/>
        </p:nvSpPr>
        <p:spPr>
          <a:xfrm>
            <a:off x="841960" y="5281435"/>
            <a:ext cx="7239000" cy="58477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r>
              <a:rPr lang="en-US" sz="1600" b="1" dirty="0" smtClean="0">
                <a:solidFill>
                  <a:schemeClr val="tx1"/>
                </a:solidFill>
                <a:latin typeface="Arial" pitchFamily="34" charset="0"/>
                <a:cs typeface="Arial" pitchFamily="34" charset="0"/>
              </a:rPr>
              <a:t>Rater </a:t>
            </a:r>
          </a:p>
          <a:p>
            <a:r>
              <a:rPr lang="en-US" sz="1600" dirty="0" smtClean="0">
                <a:solidFill>
                  <a:schemeClr val="tx1"/>
                </a:solidFill>
                <a:latin typeface="Arial" pitchFamily="34" charset="0"/>
                <a:cs typeface="Arial" pitchFamily="34" charset="0"/>
              </a:rPr>
              <a:t>The rater is the employee’s immediate supervisor.  </a:t>
            </a:r>
            <a:endParaRPr lang="en-US" sz="1600" dirty="0">
              <a:solidFill>
                <a:schemeClr val="tx1"/>
              </a:solidFill>
              <a:latin typeface="Arial" pitchFamily="34" charset="0"/>
              <a:cs typeface="Arial" pitchFamily="34" charset="0"/>
            </a:endParaRPr>
          </a:p>
        </p:txBody>
      </p:sp>
      <p:sp>
        <p:nvSpPr>
          <p:cNvPr id="5" name="TextBox 4"/>
          <p:cNvSpPr txBox="1"/>
          <p:nvPr/>
        </p:nvSpPr>
        <p:spPr>
          <a:xfrm>
            <a:off x="533400" y="1600200"/>
            <a:ext cx="8153400" cy="3416320"/>
          </a:xfrm>
          <a:prstGeom prst="rect">
            <a:avLst/>
          </a:prstGeom>
          <a:noFill/>
        </p:spPr>
        <p:txBody>
          <a:bodyPr wrap="square" rtlCol="0">
            <a:spAutoFit/>
          </a:bodyPr>
          <a:lstStyle/>
          <a:p>
            <a:r>
              <a:rPr lang="en-US" sz="2400" dirty="0" smtClean="0">
                <a:latin typeface="Arial" pitchFamily="34" charset="0"/>
                <a:cs typeface="Arial" pitchFamily="34" charset="0"/>
              </a:rPr>
              <a:t>The supervisor has the most critical role within performance management and also acts as the rater at the time of appraisal.</a:t>
            </a:r>
          </a:p>
          <a:p>
            <a:endParaRPr lang="en-US" sz="2400" dirty="0" smtClean="0">
              <a:latin typeface="Arial" pitchFamily="34" charset="0"/>
              <a:cs typeface="Arial" pitchFamily="34" charset="0"/>
            </a:endParaRPr>
          </a:p>
          <a:p>
            <a:r>
              <a:rPr lang="en-US" sz="2400" dirty="0" smtClean="0">
                <a:latin typeface="Arial" pitchFamily="34" charset="0"/>
                <a:cs typeface="Arial" pitchFamily="34" charset="0"/>
              </a:rPr>
              <a:t>Because you must use ratings and comments that accurately reflect the performance of the employee, it is essential that you correctly understand and implement performance management.  </a:t>
            </a:r>
          </a:p>
          <a:p>
            <a:pPr marL="457200" indent="-457200">
              <a:buFont typeface="+mj-lt"/>
              <a:buAutoNum type="arabicPeriod"/>
            </a:pPr>
            <a:endParaRPr lang="en-US" sz="2400" dirty="0">
              <a:latin typeface="Arial" pitchFamily="34" charset="0"/>
              <a:cs typeface="Arial" pitchFamily="34" charset="0"/>
            </a:endParaRPr>
          </a:p>
        </p:txBody>
      </p:sp>
      <p:pic>
        <p:nvPicPr>
          <p:cNvPr id="9" name="Picture 8" descr="bulbfinal.png"/>
          <p:cNvPicPr>
            <a:picLocks noChangeAspect="1"/>
          </p:cNvPicPr>
          <p:nvPr/>
        </p:nvPicPr>
        <p:blipFill>
          <a:blip r:embed="rId3" cstate="print"/>
          <a:stretch>
            <a:fillRect/>
          </a:stretch>
        </p:blipFill>
        <p:spPr>
          <a:xfrm>
            <a:off x="111050" y="4996532"/>
            <a:ext cx="730910" cy="901720"/>
          </a:xfrm>
          <a:prstGeom prst="rect">
            <a:avLst/>
          </a:prstGeom>
        </p:spPr>
      </p:pic>
      <p:cxnSp>
        <p:nvCxnSpPr>
          <p:cNvPr id="11" name="Straight Connector 10"/>
          <p:cNvCxnSpPr/>
          <p:nvPr/>
        </p:nvCxnSpPr>
        <p:spPr>
          <a:xfrm>
            <a:off x="0" y="6400800"/>
            <a:ext cx="9144000" cy="0"/>
          </a:xfrm>
          <a:prstGeom prst="line">
            <a:avLst/>
          </a:prstGeom>
          <a:ln w="76200" cmpd="sng">
            <a:solidFill>
              <a:srgbClr val="006699"/>
            </a:solidFill>
          </a:ln>
        </p:spPr>
        <p:style>
          <a:lnRef idx="2">
            <a:schemeClr val="accent1"/>
          </a:lnRef>
          <a:fillRef idx="0">
            <a:schemeClr val="accent1"/>
          </a:fillRef>
          <a:effectRef idx="1">
            <a:schemeClr val="accent1"/>
          </a:effectRef>
          <a:fontRef idx="minor">
            <a:schemeClr val="tx1"/>
          </a:fontRef>
        </p:style>
      </p:cxnSp>
      <p:pic>
        <p:nvPicPr>
          <p:cNvPr id="12" name="Picture 11" descr="Performance-Matters_Icon_outlines.pn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239000" y="6172200"/>
            <a:ext cx="1666875" cy="533400"/>
          </a:xfrm>
          <a:prstGeom prst="rect">
            <a:avLst/>
          </a:prstGeom>
          <a:ln>
            <a:solidFill>
              <a:srgbClr val="006699"/>
            </a:solidFill>
          </a:ln>
        </p:spPr>
        <p:style>
          <a:lnRef idx="2">
            <a:schemeClr val="accent1"/>
          </a:lnRef>
          <a:fillRef idx="1">
            <a:schemeClr val="lt1"/>
          </a:fillRef>
          <a:effectRef idx="0">
            <a:schemeClr val="accent1"/>
          </a:effectRef>
          <a:fontRef idx="minor">
            <a:schemeClr val="dk1"/>
          </a:fontRef>
        </p:style>
      </p:pic>
    </p:spTree>
    <p:extLst>
      <p:ext uri="{BB962C8B-B14F-4D97-AF65-F5344CB8AC3E}">
        <p14:creationId xmlns:p14="http://schemas.microsoft.com/office/powerpoint/2010/main" val="3611833929"/>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3"/>
          <p:cNvSpPr txBox="1">
            <a:spLocks/>
          </p:cNvSpPr>
          <p:nvPr/>
        </p:nvSpPr>
        <p:spPr>
          <a:xfrm>
            <a:off x="457200" y="274638"/>
            <a:ext cx="8229600" cy="1143000"/>
          </a:xfrm>
          <a:prstGeom prst="rect">
            <a:avLst/>
          </a:prstGeom>
        </p:spPr>
        <p:txBody>
          <a:bodyP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4800" dirty="0" smtClean="0">
                <a:latin typeface="Arial" pitchFamily="34" charset="0"/>
                <a:cs typeface="Arial" pitchFamily="34" charset="0"/>
              </a:rPr>
              <a:t>Reviewer’s Role</a:t>
            </a:r>
            <a:endParaRPr lang="en-US" sz="4800" dirty="0">
              <a:latin typeface="Arial" pitchFamily="34" charset="0"/>
              <a:cs typeface="Arial" pitchFamily="34" charset="0"/>
            </a:endParaRPr>
          </a:p>
        </p:txBody>
      </p:sp>
      <p:sp>
        <p:nvSpPr>
          <p:cNvPr id="3" name="TextBox 2"/>
          <p:cNvSpPr txBox="1"/>
          <p:nvPr/>
        </p:nvSpPr>
        <p:spPr>
          <a:xfrm>
            <a:off x="1066800" y="5334000"/>
            <a:ext cx="7239000" cy="584775"/>
          </a:xfrm>
          <a:prstGeom prst="rect">
            <a:avLst/>
          </a:prstGeom>
          <a:solidFill>
            <a:srgbClr val="006699"/>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r>
              <a:rPr lang="en-US" sz="1600" b="1" dirty="0" smtClean="0">
                <a:solidFill>
                  <a:srgbClr val="FFFFFF"/>
                </a:solidFill>
                <a:latin typeface="Arial" pitchFamily="34" charset="0"/>
                <a:cs typeface="Arial" pitchFamily="34" charset="0"/>
              </a:rPr>
              <a:t>Reviewer </a:t>
            </a:r>
          </a:p>
          <a:p>
            <a:r>
              <a:rPr lang="en-US" sz="1600" dirty="0" smtClean="0">
                <a:solidFill>
                  <a:srgbClr val="FFFFFF"/>
                </a:solidFill>
                <a:latin typeface="Arial" pitchFamily="34" charset="0"/>
                <a:cs typeface="Arial" pitchFamily="34" charset="0"/>
              </a:rPr>
              <a:t>The reviewer is the supervisor’s manager or his/her designee.</a:t>
            </a:r>
            <a:endParaRPr lang="en-US" sz="1600" dirty="0">
              <a:solidFill>
                <a:srgbClr val="FFFFFF"/>
              </a:solidFill>
              <a:latin typeface="Arial" pitchFamily="34" charset="0"/>
              <a:cs typeface="Arial" pitchFamily="34" charset="0"/>
            </a:endParaRPr>
          </a:p>
        </p:txBody>
      </p:sp>
      <p:sp>
        <p:nvSpPr>
          <p:cNvPr id="4" name="TextBox 3"/>
          <p:cNvSpPr txBox="1"/>
          <p:nvPr/>
        </p:nvSpPr>
        <p:spPr>
          <a:xfrm>
            <a:off x="533400" y="1600200"/>
            <a:ext cx="8153400" cy="3416320"/>
          </a:xfrm>
          <a:prstGeom prst="rect">
            <a:avLst/>
          </a:prstGeom>
          <a:noFill/>
        </p:spPr>
        <p:txBody>
          <a:bodyPr wrap="square" rtlCol="0">
            <a:spAutoFit/>
          </a:bodyPr>
          <a:lstStyle/>
          <a:p>
            <a:r>
              <a:rPr lang="en-US" sz="2400" dirty="0" smtClean="0">
                <a:latin typeface="Arial" pitchFamily="34" charset="0"/>
                <a:cs typeface="Arial" pitchFamily="34" charset="0"/>
              </a:rPr>
              <a:t>A reviewer has two critical roles within performance management:</a:t>
            </a:r>
          </a:p>
          <a:p>
            <a:endParaRPr lang="en-US" sz="2400" dirty="0" smtClean="0">
              <a:latin typeface="Arial" pitchFamily="34" charset="0"/>
              <a:cs typeface="Arial" pitchFamily="34" charset="0"/>
            </a:endParaRPr>
          </a:p>
          <a:p>
            <a:pPr marL="457200" indent="-457200">
              <a:buFont typeface="+mj-lt"/>
              <a:buAutoNum type="arabicPeriod"/>
            </a:pPr>
            <a:r>
              <a:rPr lang="en-US" sz="2400" dirty="0" smtClean="0">
                <a:latin typeface="Arial" pitchFamily="34" charset="0"/>
                <a:cs typeface="Arial" pitchFamily="34" charset="0"/>
              </a:rPr>
              <a:t>Verify that employee expectations are linked throughout the work unit with the agency goals.</a:t>
            </a:r>
          </a:p>
          <a:p>
            <a:pPr marL="457200" indent="-457200">
              <a:buFont typeface="+mj-lt"/>
              <a:buAutoNum type="arabicPeriod"/>
            </a:pPr>
            <a:endParaRPr lang="en-US" sz="2400" dirty="0" smtClean="0">
              <a:latin typeface="Arial" pitchFamily="34" charset="0"/>
              <a:cs typeface="Arial" pitchFamily="34" charset="0"/>
            </a:endParaRPr>
          </a:p>
          <a:p>
            <a:pPr marL="457200" indent="-457200">
              <a:buFont typeface="+mj-lt"/>
              <a:buAutoNum type="arabicPeriod"/>
            </a:pPr>
            <a:r>
              <a:rPr lang="en-US" sz="2400" dirty="0" smtClean="0">
                <a:latin typeface="Arial" pitchFamily="34" charset="0"/>
                <a:cs typeface="Arial" pitchFamily="34" charset="0"/>
              </a:rPr>
              <a:t>Verify that ratings and comments are accurate and reflect a true picture of performance.</a:t>
            </a:r>
          </a:p>
          <a:p>
            <a:pPr marL="457200" indent="-457200">
              <a:buFont typeface="+mj-lt"/>
              <a:buAutoNum type="arabicPeriod"/>
            </a:pPr>
            <a:endParaRPr lang="en-US" sz="2400" dirty="0">
              <a:latin typeface="Arial" pitchFamily="34" charset="0"/>
              <a:cs typeface="Arial" pitchFamily="34" charset="0"/>
            </a:endParaRPr>
          </a:p>
        </p:txBody>
      </p:sp>
      <p:pic>
        <p:nvPicPr>
          <p:cNvPr id="8" name="Picture 7" descr="bulbfinal.png"/>
          <p:cNvPicPr>
            <a:picLocks noChangeAspect="1"/>
          </p:cNvPicPr>
          <p:nvPr/>
        </p:nvPicPr>
        <p:blipFill>
          <a:blip r:embed="rId3" cstate="print"/>
          <a:stretch>
            <a:fillRect/>
          </a:stretch>
        </p:blipFill>
        <p:spPr>
          <a:xfrm>
            <a:off x="212372" y="4982308"/>
            <a:ext cx="797081" cy="983355"/>
          </a:xfrm>
          <a:prstGeom prst="rect">
            <a:avLst/>
          </a:prstGeom>
        </p:spPr>
      </p:pic>
      <p:cxnSp>
        <p:nvCxnSpPr>
          <p:cNvPr id="10" name="Straight Connector 9"/>
          <p:cNvCxnSpPr/>
          <p:nvPr/>
        </p:nvCxnSpPr>
        <p:spPr>
          <a:xfrm>
            <a:off x="-76200" y="6400800"/>
            <a:ext cx="9220200" cy="0"/>
          </a:xfrm>
          <a:prstGeom prst="line">
            <a:avLst/>
          </a:prstGeom>
          <a:ln w="76200" cmpd="sng">
            <a:solidFill>
              <a:srgbClr val="006699"/>
            </a:solidFill>
          </a:ln>
        </p:spPr>
        <p:style>
          <a:lnRef idx="2">
            <a:schemeClr val="accent1"/>
          </a:lnRef>
          <a:fillRef idx="0">
            <a:schemeClr val="accent1"/>
          </a:fillRef>
          <a:effectRef idx="1">
            <a:schemeClr val="accent1"/>
          </a:effectRef>
          <a:fontRef idx="minor">
            <a:schemeClr val="tx1"/>
          </a:fontRef>
        </p:style>
      </p:cxnSp>
      <p:pic>
        <p:nvPicPr>
          <p:cNvPr id="11" name="Picture 10" descr="Performance-Matters_Icon_outlines.pn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239000" y="6172200"/>
            <a:ext cx="1666875" cy="533400"/>
          </a:xfrm>
          <a:prstGeom prst="rect">
            <a:avLst/>
          </a:prstGeom>
          <a:ln>
            <a:solidFill>
              <a:srgbClr val="006699"/>
            </a:solidFill>
          </a:ln>
        </p:spPr>
        <p:style>
          <a:lnRef idx="2">
            <a:schemeClr val="accent1"/>
          </a:lnRef>
          <a:fillRef idx="1">
            <a:schemeClr val="lt1"/>
          </a:fillRef>
          <a:effectRef idx="0">
            <a:schemeClr val="accent1"/>
          </a:effectRef>
          <a:fontRef idx="minor">
            <a:schemeClr val="dk1"/>
          </a:fontRef>
        </p:style>
      </p:pic>
    </p:spTree>
    <p:extLst>
      <p:ext uri="{BB962C8B-B14F-4D97-AF65-F5344CB8AC3E}">
        <p14:creationId xmlns:p14="http://schemas.microsoft.com/office/powerpoint/2010/main" val="2142193484"/>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457200" y="274638"/>
            <a:ext cx="8229600" cy="1143000"/>
          </a:xfrm>
          <a:prstGeom prst="rect">
            <a:avLst/>
          </a:prstGeom>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4800" dirty="0" smtClean="0">
                <a:latin typeface="Arial" pitchFamily="34" charset="0"/>
                <a:cs typeface="Arial" pitchFamily="34" charset="0"/>
              </a:rPr>
              <a:t>What are the benefits?</a:t>
            </a:r>
            <a:endParaRPr lang="en-US" sz="4800" dirty="0">
              <a:latin typeface="Arial" pitchFamily="34" charset="0"/>
              <a:cs typeface="Arial" pitchFamily="34" charset="0"/>
            </a:endParaRPr>
          </a:p>
        </p:txBody>
      </p:sp>
      <p:sp>
        <p:nvSpPr>
          <p:cNvPr id="3" name="Content Placeholder 2"/>
          <p:cNvSpPr txBox="1">
            <a:spLocks/>
          </p:cNvSpPr>
          <p:nvPr/>
        </p:nvSpPr>
        <p:spPr>
          <a:xfrm>
            <a:off x="457200" y="1600200"/>
            <a:ext cx="8229600" cy="3497333"/>
          </a:xfrm>
          <a:prstGeom prst="rect">
            <a:avLst/>
          </a:prstGeom>
        </p:spPr>
        <p:txBody>
          <a:bodyPr>
            <a:normAutofit fontScale="92500" lnSpcReduction="2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Font typeface="Arial" pitchFamily="34" charset="0"/>
              <a:buNone/>
            </a:pPr>
            <a:r>
              <a:rPr lang="en-US" sz="2400" dirty="0" smtClean="0">
                <a:latin typeface="Arial" pitchFamily="34" charset="0"/>
                <a:cs typeface="Arial" pitchFamily="34" charset="0"/>
              </a:rPr>
              <a:t>The time and effort you invest in performance management will provide added value to the:</a:t>
            </a:r>
          </a:p>
          <a:p>
            <a:pPr marL="0" indent="0">
              <a:buFont typeface="Arial" pitchFamily="34" charset="0"/>
              <a:buNone/>
            </a:pPr>
            <a:endParaRPr lang="en-US" sz="2400" dirty="0" smtClean="0">
              <a:latin typeface="Arial" pitchFamily="34" charset="0"/>
              <a:cs typeface="Arial" pitchFamily="34" charset="0"/>
            </a:endParaRPr>
          </a:p>
          <a:p>
            <a:pPr marL="0" indent="0">
              <a:buFont typeface="Arial" pitchFamily="34" charset="0"/>
              <a:buNone/>
            </a:pPr>
            <a:r>
              <a:rPr lang="en-US" sz="2400" dirty="0" smtClean="0">
                <a:latin typeface="Arial" pitchFamily="34" charset="0"/>
                <a:cs typeface="Arial" pitchFamily="34" charset="0"/>
              </a:rPr>
              <a:t>	</a:t>
            </a:r>
            <a:r>
              <a:rPr lang="en-US" sz="4000" dirty="0" smtClean="0">
                <a:solidFill>
                  <a:schemeClr val="accent1">
                    <a:lumMod val="75000"/>
                  </a:schemeClr>
                </a:solidFill>
                <a:latin typeface="Arial" pitchFamily="34" charset="0"/>
                <a:cs typeface="Arial" pitchFamily="34" charset="0"/>
                <a:sym typeface="Wingdings"/>
              </a:rPr>
              <a:t></a:t>
            </a:r>
            <a:r>
              <a:rPr lang="en-US" sz="2400" dirty="0" smtClean="0">
                <a:latin typeface="Arial" pitchFamily="34" charset="0"/>
                <a:cs typeface="Arial" pitchFamily="34" charset="0"/>
              </a:rPr>
              <a:t>Employee</a:t>
            </a:r>
          </a:p>
          <a:p>
            <a:pPr marL="0" indent="0">
              <a:buFont typeface="Arial" pitchFamily="34" charset="0"/>
              <a:buNone/>
            </a:pPr>
            <a:endParaRPr lang="en-US" sz="2400" dirty="0" smtClean="0">
              <a:latin typeface="Arial" pitchFamily="34" charset="0"/>
              <a:cs typeface="Arial" pitchFamily="34" charset="0"/>
            </a:endParaRPr>
          </a:p>
          <a:p>
            <a:pPr marL="0" indent="0">
              <a:buFont typeface="Arial" pitchFamily="34" charset="0"/>
              <a:buNone/>
            </a:pPr>
            <a:r>
              <a:rPr lang="en-US" sz="2400" dirty="0" smtClean="0">
                <a:latin typeface="Arial" pitchFamily="34" charset="0"/>
                <a:cs typeface="Arial" pitchFamily="34" charset="0"/>
              </a:rPr>
              <a:t>			</a:t>
            </a:r>
            <a:r>
              <a:rPr lang="en-US" sz="2400" dirty="0" smtClean="0">
                <a:solidFill>
                  <a:schemeClr val="accent1">
                    <a:lumMod val="75000"/>
                  </a:schemeClr>
                </a:solidFill>
                <a:latin typeface="Arial" pitchFamily="34" charset="0"/>
                <a:cs typeface="Arial" pitchFamily="34" charset="0"/>
                <a:sym typeface="Wingdings"/>
              </a:rPr>
              <a:t> </a:t>
            </a:r>
            <a:r>
              <a:rPr lang="en-US" sz="4000" dirty="0" smtClean="0">
                <a:solidFill>
                  <a:schemeClr val="accent1">
                    <a:lumMod val="75000"/>
                  </a:schemeClr>
                </a:solidFill>
                <a:latin typeface="Arial" pitchFamily="34" charset="0"/>
                <a:cs typeface="Arial" pitchFamily="34" charset="0"/>
                <a:sym typeface="Wingdings"/>
              </a:rPr>
              <a:t></a:t>
            </a:r>
            <a:r>
              <a:rPr lang="en-US" sz="2400" dirty="0" smtClean="0">
                <a:solidFill>
                  <a:schemeClr val="accent1">
                    <a:lumMod val="75000"/>
                  </a:schemeClr>
                </a:solidFill>
                <a:latin typeface="Arial" pitchFamily="34" charset="0"/>
                <a:cs typeface="Arial" pitchFamily="34" charset="0"/>
                <a:sym typeface="Wingdings"/>
              </a:rPr>
              <a:t> </a:t>
            </a:r>
            <a:r>
              <a:rPr lang="en-US" sz="2400" dirty="0" smtClean="0">
                <a:latin typeface="Arial" pitchFamily="34" charset="0"/>
                <a:cs typeface="Arial" pitchFamily="34" charset="0"/>
              </a:rPr>
              <a:t>Supervisor</a:t>
            </a:r>
          </a:p>
          <a:p>
            <a:pPr marL="0" indent="0">
              <a:buFont typeface="Arial" pitchFamily="34" charset="0"/>
              <a:buNone/>
            </a:pPr>
            <a:endParaRPr lang="en-US" sz="2400" dirty="0" smtClean="0">
              <a:latin typeface="Arial" pitchFamily="34" charset="0"/>
              <a:cs typeface="Arial" pitchFamily="34" charset="0"/>
            </a:endParaRPr>
          </a:p>
          <a:p>
            <a:pPr marL="0" indent="0">
              <a:buFont typeface="Arial" pitchFamily="34" charset="0"/>
              <a:buNone/>
            </a:pPr>
            <a:r>
              <a:rPr lang="en-US" sz="2400" dirty="0" smtClean="0">
                <a:latin typeface="Arial" pitchFamily="34" charset="0"/>
                <a:cs typeface="Arial" pitchFamily="34" charset="0"/>
              </a:rPr>
              <a:t>						</a:t>
            </a:r>
            <a:r>
              <a:rPr lang="en-US" sz="4000" dirty="0" smtClean="0">
                <a:solidFill>
                  <a:schemeClr val="accent1">
                    <a:lumMod val="75000"/>
                  </a:schemeClr>
                </a:solidFill>
                <a:latin typeface="Arial" pitchFamily="34" charset="0"/>
                <a:cs typeface="Arial" pitchFamily="34" charset="0"/>
                <a:sym typeface="Wingdings"/>
              </a:rPr>
              <a:t></a:t>
            </a:r>
            <a:r>
              <a:rPr lang="en-US" sz="2400" dirty="0" smtClean="0">
                <a:solidFill>
                  <a:schemeClr val="accent1">
                    <a:lumMod val="75000"/>
                  </a:schemeClr>
                </a:solidFill>
                <a:latin typeface="Arial" pitchFamily="34" charset="0"/>
                <a:cs typeface="Arial" pitchFamily="34" charset="0"/>
                <a:sym typeface="Wingdings"/>
              </a:rPr>
              <a:t> </a:t>
            </a:r>
            <a:r>
              <a:rPr lang="en-US" sz="2400" dirty="0" smtClean="0">
                <a:latin typeface="Arial" pitchFamily="34" charset="0"/>
                <a:cs typeface="Arial" pitchFamily="34" charset="0"/>
              </a:rPr>
              <a:t>Agency</a:t>
            </a:r>
          </a:p>
          <a:p>
            <a:pPr marL="0" indent="0">
              <a:buFont typeface="Arial" pitchFamily="34" charset="0"/>
              <a:buNone/>
            </a:pPr>
            <a:endParaRPr lang="en-US" sz="2400" dirty="0">
              <a:latin typeface="Arial" pitchFamily="34" charset="0"/>
              <a:cs typeface="Arial" pitchFamily="34" charset="0"/>
            </a:endParaRPr>
          </a:p>
        </p:txBody>
      </p:sp>
      <p:sp>
        <p:nvSpPr>
          <p:cNvPr id="4" name="Rectangle 3"/>
          <p:cNvSpPr/>
          <p:nvPr/>
        </p:nvSpPr>
        <p:spPr>
          <a:xfrm>
            <a:off x="7543800" y="5943601"/>
            <a:ext cx="1447800" cy="86627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TextBox 4"/>
          <p:cNvSpPr txBox="1"/>
          <p:nvPr/>
        </p:nvSpPr>
        <p:spPr>
          <a:xfrm>
            <a:off x="653955" y="5520567"/>
            <a:ext cx="1066800" cy="369332"/>
          </a:xfrm>
          <a:prstGeom prst="rect">
            <a:avLst/>
          </a:prstGeom>
          <a:noFill/>
          <a:ln>
            <a:noFill/>
          </a:ln>
        </p:spPr>
        <p:txBody>
          <a:bodyPr wrap="square" rtlCol="0">
            <a:spAutoFit/>
          </a:bodyPr>
          <a:lstStyle/>
          <a:p>
            <a:pPr algn="ctr"/>
            <a:r>
              <a:rPr lang="en-US" b="1" dirty="0" smtClean="0">
                <a:latin typeface="Arial" pitchFamily="34" charset="0"/>
                <a:cs typeface="Arial" pitchFamily="34" charset="0"/>
              </a:rPr>
              <a:t>Value</a:t>
            </a:r>
            <a:endParaRPr lang="en-US" b="1" dirty="0">
              <a:latin typeface="Arial" pitchFamily="34" charset="0"/>
              <a:cs typeface="Arial" pitchFamily="34" charset="0"/>
            </a:endParaRPr>
          </a:p>
        </p:txBody>
      </p:sp>
      <p:pic>
        <p:nvPicPr>
          <p:cNvPr id="6" name="Picture 5" descr="bulbfinal.png"/>
          <p:cNvPicPr>
            <a:picLocks noChangeAspect="1"/>
          </p:cNvPicPr>
          <p:nvPr/>
        </p:nvPicPr>
        <p:blipFill>
          <a:blip r:embed="rId3" cstate="print"/>
          <a:stretch>
            <a:fillRect/>
          </a:stretch>
        </p:blipFill>
        <p:spPr>
          <a:xfrm>
            <a:off x="76201" y="5097533"/>
            <a:ext cx="685800" cy="846068"/>
          </a:xfrm>
          <a:prstGeom prst="rect">
            <a:avLst/>
          </a:prstGeom>
        </p:spPr>
      </p:pic>
      <p:cxnSp>
        <p:nvCxnSpPr>
          <p:cNvPr id="11" name="Straight Connector 10"/>
          <p:cNvCxnSpPr/>
          <p:nvPr/>
        </p:nvCxnSpPr>
        <p:spPr>
          <a:xfrm>
            <a:off x="-76200" y="6400800"/>
            <a:ext cx="9220200" cy="0"/>
          </a:xfrm>
          <a:prstGeom prst="line">
            <a:avLst/>
          </a:prstGeom>
          <a:ln w="76200" cmpd="sng">
            <a:solidFill>
              <a:srgbClr val="006699"/>
            </a:solidFill>
          </a:ln>
        </p:spPr>
        <p:style>
          <a:lnRef idx="2">
            <a:schemeClr val="accent1"/>
          </a:lnRef>
          <a:fillRef idx="0">
            <a:schemeClr val="accent1"/>
          </a:fillRef>
          <a:effectRef idx="1">
            <a:schemeClr val="accent1"/>
          </a:effectRef>
          <a:fontRef idx="minor">
            <a:schemeClr val="tx1"/>
          </a:fontRef>
        </p:style>
      </p:cxnSp>
      <p:pic>
        <p:nvPicPr>
          <p:cNvPr id="12" name="Picture 11" descr="Performance-Matters_Icon_outlines.pn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239000" y="6172200"/>
            <a:ext cx="1666875" cy="533400"/>
          </a:xfrm>
          <a:prstGeom prst="rect">
            <a:avLst/>
          </a:prstGeom>
          <a:ln>
            <a:solidFill>
              <a:srgbClr val="006699"/>
            </a:solidFill>
          </a:ln>
        </p:spPr>
        <p:style>
          <a:lnRef idx="2">
            <a:schemeClr val="accent1"/>
          </a:lnRef>
          <a:fillRef idx="1">
            <a:schemeClr val="lt1"/>
          </a:fillRef>
          <a:effectRef idx="0">
            <a:schemeClr val="accent1"/>
          </a:effectRef>
          <a:fontRef idx="minor">
            <a:schemeClr val="dk1"/>
          </a:fontRef>
        </p:style>
      </p:pic>
    </p:spTree>
    <p:extLst>
      <p:ext uri="{BB962C8B-B14F-4D97-AF65-F5344CB8AC3E}">
        <p14:creationId xmlns:p14="http://schemas.microsoft.com/office/powerpoint/2010/main" val="3121361636"/>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457200" y="274638"/>
            <a:ext cx="8229600" cy="868362"/>
          </a:xfrm>
          <a:prstGeom prst="rect">
            <a:avLst/>
          </a:prstGeom>
        </p:spPr>
        <p:txBody>
          <a:bodyP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4800" dirty="0" smtClean="0">
                <a:latin typeface="Arial" pitchFamily="34" charset="0"/>
                <a:cs typeface="Arial" pitchFamily="34" charset="0"/>
              </a:rPr>
              <a:t>Value to Employee</a:t>
            </a:r>
            <a:endParaRPr lang="en-US" sz="4800" dirty="0">
              <a:latin typeface="Arial" pitchFamily="34" charset="0"/>
              <a:cs typeface="Arial" pitchFamily="34" charset="0"/>
            </a:endParaRPr>
          </a:p>
        </p:txBody>
      </p:sp>
      <p:sp>
        <p:nvSpPr>
          <p:cNvPr id="3" name="Content Placeholder 2"/>
          <p:cNvSpPr txBox="1">
            <a:spLocks/>
          </p:cNvSpPr>
          <p:nvPr/>
        </p:nvSpPr>
        <p:spPr>
          <a:xfrm>
            <a:off x="457200" y="1371600"/>
            <a:ext cx="8077200" cy="4525963"/>
          </a:xfrm>
          <a:prstGeom prst="rect">
            <a:avLst/>
          </a:prstGeom>
        </p:spPr>
        <p:txBody>
          <a:bodyPr>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buFont typeface="Arial" pitchFamily="34" charset="0"/>
              <a:buNone/>
            </a:pPr>
            <a:r>
              <a:rPr lang="en-US" sz="2400" dirty="0" smtClean="0">
                <a:latin typeface="Arial" pitchFamily="34" charset="0"/>
                <a:cs typeface="Arial" pitchFamily="34" charset="0"/>
              </a:rPr>
              <a:t>				</a:t>
            </a:r>
          </a:p>
          <a:p>
            <a:endParaRPr lang="en-US" sz="2400" dirty="0" smtClean="0">
              <a:latin typeface="Arial" pitchFamily="34" charset="0"/>
              <a:cs typeface="Arial" pitchFamily="34" charset="0"/>
            </a:endParaRPr>
          </a:p>
          <a:p>
            <a:endParaRPr lang="en-US" sz="2400" dirty="0">
              <a:latin typeface="Arial" pitchFamily="34" charset="0"/>
              <a:cs typeface="Arial" pitchFamily="34" charset="0"/>
            </a:endParaRPr>
          </a:p>
        </p:txBody>
      </p:sp>
      <p:sp>
        <p:nvSpPr>
          <p:cNvPr id="4" name="Rectangle 3"/>
          <p:cNvSpPr/>
          <p:nvPr/>
        </p:nvSpPr>
        <p:spPr>
          <a:xfrm>
            <a:off x="533400" y="1149512"/>
            <a:ext cx="8077200" cy="4364671"/>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TextBox 4"/>
          <p:cNvSpPr txBox="1"/>
          <p:nvPr/>
        </p:nvSpPr>
        <p:spPr>
          <a:xfrm>
            <a:off x="717688" y="1654841"/>
            <a:ext cx="6248400" cy="461665"/>
          </a:xfrm>
          <a:prstGeom prst="rect">
            <a:avLst/>
          </a:prstGeom>
          <a:noFill/>
          <a:ln>
            <a:noFill/>
          </a:ln>
        </p:spPr>
        <p:txBody>
          <a:bodyPr wrap="square" rtlCol="0">
            <a:spAutoFit/>
          </a:bodyPr>
          <a:lstStyle/>
          <a:p>
            <a:r>
              <a:rPr lang="en-US" sz="2400" dirty="0">
                <a:latin typeface="Arial" pitchFamily="34" charset="0"/>
                <a:cs typeface="Arial" pitchFamily="34" charset="0"/>
              </a:rPr>
              <a:t>P</a:t>
            </a:r>
            <a:r>
              <a:rPr lang="en-US" sz="2400" dirty="0" smtClean="0">
                <a:latin typeface="Arial" pitchFamily="34" charset="0"/>
                <a:cs typeface="Arial" pitchFamily="34" charset="0"/>
              </a:rPr>
              <a:t>rovides clear parameters:  what &amp; why</a:t>
            </a:r>
            <a:r>
              <a:rPr lang="en-US" dirty="0" smtClean="0">
                <a:latin typeface="Arial" pitchFamily="34" charset="0"/>
                <a:cs typeface="Arial" pitchFamily="34" charset="0"/>
              </a:rPr>
              <a:t>	</a:t>
            </a:r>
            <a:endParaRPr lang="en-US" dirty="0"/>
          </a:p>
        </p:txBody>
      </p:sp>
      <p:sp>
        <p:nvSpPr>
          <p:cNvPr id="6" name="Rectangle 5"/>
          <p:cNvSpPr/>
          <p:nvPr/>
        </p:nvSpPr>
        <p:spPr>
          <a:xfrm>
            <a:off x="838200" y="4572000"/>
            <a:ext cx="604653" cy="923330"/>
          </a:xfrm>
          <a:prstGeom prst="rect">
            <a:avLst/>
          </a:prstGeom>
          <a:noFill/>
          <a:ln>
            <a:noFill/>
          </a:ln>
        </p:spPr>
        <p:txBody>
          <a:bodyPr wrap="none" lIns="91440" tIns="45720" rIns="91440" bIns="45720">
            <a:spAutoFit/>
          </a:bodyPr>
          <a:lstStyle/>
          <a:p>
            <a:pPr algn="ctr"/>
            <a:r>
              <a:rPr lang="en-US" sz="54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A</a:t>
            </a:r>
            <a:endParaRPr lang="en-US" sz="54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ndParaRPr>
          </a:p>
        </p:txBody>
      </p:sp>
      <p:sp>
        <p:nvSpPr>
          <p:cNvPr id="7" name="Rectangle 6"/>
          <p:cNvSpPr/>
          <p:nvPr/>
        </p:nvSpPr>
        <p:spPr>
          <a:xfrm>
            <a:off x="7848600" y="1293599"/>
            <a:ext cx="572593" cy="923330"/>
          </a:xfrm>
          <a:prstGeom prst="rect">
            <a:avLst/>
          </a:prstGeom>
          <a:noFill/>
          <a:ln>
            <a:noFill/>
          </a:ln>
        </p:spPr>
        <p:txBody>
          <a:bodyPr wrap="none" lIns="91440" tIns="45720" rIns="91440" bIns="45720">
            <a:spAutoFit/>
          </a:bodyPr>
          <a:lstStyle/>
          <a:p>
            <a:pPr algn="ctr"/>
            <a:r>
              <a:rPr lang="en-US" sz="54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B</a:t>
            </a:r>
            <a:endParaRPr lang="en-US" sz="54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ndParaRPr>
          </a:p>
        </p:txBody>
      </p:sp>
      <p:cxnSp>
        <p:nvCxnSpPr>
          <p:cNvPr id="8" name="Straight Arrow Connector 7"/>
          <p:cNvCxnSpPr/>
          <p:nvPr/>
        </p:nvCxnSpPr>
        <p:spPr>
          <a:xfrm flipV="1">
            <a:off x="1450075" y="2097756"/>
            <a:ext cx="6400800" cy="2997313"/>
          </a:xfrm>
          <a:prstGeom prst="straightConnector1">
            <a:avLst/>
          </a:prstGeom>
          <a:ln w="1270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9" name="TextBox 8"/>
          <p:cNvSpPr txBox="1"/>
          <p:nvPr/>
        </p:nvSpPr>
        <p:spPr>
          <a:xfrm>
            <a:off x="2212075" y="4232245"/>
            <a:ext cx="2057400" cy="830997"/>
          </a:xfrm>
          <a:prstGeom prst="rect">
            <a:avLst/>
          </a:prstGeom>
          <a:solidFill>
            <a:srgbClr val="FFFFCC"/>
          </a:solidFill>
          <a:ln>
            <a:solidFill>
              <a:schemeClr val="tx1"/>
            </a:solidFill>
          </a:ln>
        </p:spPr>
        <p:txBody>
          <a:bodyPr wrap="square" rtlCol="0">
            <a:spAutoFit/>
          </a:bodyPr>
          <a:lstStyle/>
          <a:p>
            <a:pPr algn="ctr"/>
            <a:r>
              <a:rPr lang="en-US" sz="2400" dirty="0" smtClean="0">
                <a:latin typeface="Arial" pitchFamily="34" charset="0"/>
                <a:cs typeface="Arial" pitchFamily="34" charset="0"/>
              </a:rPr>
              <a:t>Feedback</a:t>
            </a:r>
          </a:p>
          <a:p>
            <a:pPr algn="ctr"/>
            <a:r>
              <a:rPr lang="en-US" sz="2400" dirty="0" smtClean="0">
                <a:latin typeface="Arial" pitchFamily="34" charset="0"/>
                <a:cs typeface="Arial" pitchFamily="34" charset="0"/>
              </a:rPr>
              <a:t>Improvement</a:t>
            </a:r>
            <a:endParaRPr lang="en-US" sz="2400" dirty="0">
              <a:latin typeface="Arial" pitchFamily="34" charset="0"/>
              <a:cs typeface="Arial" pitchFamily="34" charset="0"/>
            </a:endParaRPr>
          </a:p>
        </p:txBody>
      </p:sp>
      <p:sp>
        <p:nvSpPr>
          <p:cNvPr id="10" name="TextBox 9"/>
          <p:cNvSpPr txBox="1"/>
          <p:nvPr/>
        </p:nvSpPr>
        <p:spPr>
          <a:xfrm>
            <a:off x="5412475" y="2916350"/>
            <a:ext cx="2362200" cy="830997"/>
          </a:xfrm>
          <a:prstGeom prst="rect">
            <a:avLst/>
          </a:prstGeom>
          <a:solidFill>
            <a:srgbClr val="FFFFCC"/>
          </a:solidFill>
          <a:ln>
            <a:solidFill>
              <a:schemeClr val="tx1"/>
            </a:solidFill>
          </a:ln>
        </p:spPr>
        <p:txBody>
          <a:bodyPr wrap="square" rtlCol="0">
            <a:spAutoFit/>
          </a:bodyPr>
          <a:lstStyle/>
          <a:p>
            <a:pPr algn="ctr"/>
            <a:r>
              <a:rPr lang="en-US" sz="2400" dirty="0" smtClean="0">
                <a:latin typeface="Arial" pitchFamily="34" charset="0"/>
                <a:cs typeface="Arial" pitchFamily="34" charset="0"/>
              </a:rPr>
              <a:t>Recognition</a:t>
            </a:r>
          </a:p>
          <a:p>
            <a:pPr algn="ctr"/>
            <a:r>
              <a:rPr lang="en-US" sz="2400" dirty="0" smtClean="0">
                <a:latin typeface="Arial" pitchFamily="34" charset="0"/>
                <a:cs typeface="Arial" pitchFamily="34" charset="0"/>
              </a:rPr>
              <a:t>Development</a:t>
            </a:r>
            <a:endParaRPr lang="en-US" sz="2400" dirty="0">
              <a:latin typeface="Arial" pitchFamily="34" charset="0"/>
              <a:cs typeface="Arial" pitchFamily="34" charset="0"/>
            </a:endParaRPr>
          </a:p>
        </p:txBody>
      </p:sp>
      <p:pic>
        <p:nvPicPr>
          <p:cNvPr id="11" name="Picture 10" descr="MC910216340.PNG"/>
          <p:cNvPicPr>
            <a:picLocks noChangeAspect="1"/>
          </p:cNvPicPr>
          <p:nvPr/>
        </p:nvPicPr>
        <p:blipFill>
          <a:blip r:embed="rId3" cstate="print"/>
          <a:stretch>
            <a:fillRect/>
          </a:stretch>
        </p:blipFill>
        <p:spPr>
          <a:xfrm rot="4703679">
            <a:off x="3185206" y="2787132"/>
            <a:ext cx="1313364" cy="1335125"/>
          </a:xfrm>
          <a:prstGeom prst="rect">
            <a:avLst/>
          </a:prstGeom>
          <a:ln>
            <a:noFill/>
          </a:ln>
        </p:spPr>
      </p:pic>
      <p:pic>
        <p:nvPicPr>
          <p:cNvPr id="12" name="Picture 11" descr="MC910216340.PNG"/>
          <p:cNvPicPr>
            <a:picLocks noChangeAspect="1"/>
          </p:cNvPicPr>
          <p:nvPr/>
        </p:nvPicPr>
        <p:blipFill>
          <a:blip r:embed="rId3" cstate="print"/>
          <a:stretch>
            <a:fillRect/>
          </a:stretch>
        </p:blipFill>
        <p:spPr>
          <a:xfrm rot="4703679">
            <a:off x="5928405" y="1471237"/>
            <a:ext cx="1313364" cy="1335125"/>
          </a:xfrm>
          <a:prstGeom prst="rect">
            <a:avLst/>
          </a:prstGeom>
          <a:ln>
            <a:noFill/>
          </a:ln>
        </p:spPr>
      </p:pic>
      <p:sp>
        <p:nvSpPr>
          <p:cNvPr id="13" name="TextBox 12"/>
          <p:cNvSpPr txBox="1"/>
          <p:nvPr/>
        </p:nvSpPr>
        <p:spPr>
          <a:xfrm>
            <a:off x="581366" y="5587434"/>
            <a:ext cx="1066800" cy="369332"/>
          </a:xfrm>
          <a:prstGeom prst="rect">
            <a:avLst/>
          </a:prstGeom>
          <a:noFill/>
          <a:ln>
            <a:noFill/>
          </a:ln>
        </p:spPr>
        <p:txBody>
          <a:bodyPr wrap="square" rtlCol="0">
            <a:spAutoFit/>
          </a:bodyPr>
          <a:lstStyle/>
          <a:p>
            <a:r>
              <a:rPr lang="en-US" b="1" dirty="0" smtClean="0">
                <a:latin typeface="Arial" pitchFamily="34" charset="0"/>
                <a:cs typeface="Arial" pitchFamily="34" charset="0"/>
              </a:rPr>
              <a:t>Clarity</a:t>
            </a:r>
            <a:endParaRPr lang="en-US" b="1" dirty="0">
              <a:latin typeface="Arial" pitchFamily="34" charset="0"/>
              <a:cs typeface="Arial" pitchFamily="34" charset="0"/>
            </a:endParaRPr>
          </a:p>
        </p:txBody>
      </p:sp>
      <p:pic>
        <p:nvPicPr>
          <p:cNvPr id="17" name="Picture 16" descr="bulbfinal.png"/>
          <p:cNvPicPr>
            <a:picLocks noChangeAspect="1"/>
          </p:cNvPicPr>
          <p:nvPr/>
        </p:nvPicPr>
        <p:blipFill>
          <a:blip r:embed="rId4" cstate="print"/>
          <a:stretch>
            <a:fillRect/>
          </a:stretch>
        </p:blipFill>
        <p:spPr>
          <a:xfrm>
            <a:off x="3213" y="5205654"/>
            <a:ext cx="618921" cy="763560"/>
          </a:xfrm>
          <a:prstGeom prst="rect">
            <a:avLst/>
          </a:prstGeom>
        </p:spPr>
      </p:pic>
      <p:cxnSp>
        <p:nvCxnSpPr>
          <p:cNvPr id="19" name="Straight Connector 18"/>
          <p:cNvCxnSpPr/>
          <p:nvPr/>
        </p:nvCxnSpPr>
        <p:spPr>
          <a:xfrm>
            <a:off x="0" y="6400800"/>
            <a:ext cx="9144000" cy="0"/>
          </a:xfrm>
          <a:prstGeom prst="line">
            <a:avLst/>
          </a:prstGeom>
          <a:ln w="76200" cmpd="sng">
            <a:solidFill>
              <a:srgbClr val="006699"/>
            </a:solidFill>
          </a:ln>
        </p:spPr>
        <p:style>
          <a:lnRef idx="2">
            <a:schemeClr val="accent1"/>
          </a:lnRef>
          <a:fillRef idx="0">
            <a:schemeClr val="accent1"/>
          </a:fillRef>
          <a:effectRef idx="1">
            <a:schemeClr val="accent1"/>
          </a:effectRef>
          <a:fontRef idx="minor">
            <a:schemeClr val="tx1"/>
          </a:fontRef>
        </p:style>
      </p:cxnSp>
      <p:pic>
        <p:nvPicPr>
          <p:cNvPr id="20" name="Picture 19" descr="Performance-Matters_Icon_outlines.png"/>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239000" y="6172200"/>
            <a:ext cx="1666875" cy="533400"/>
          </a:xfrm>
          <a:prstGeom prst="rect">
            <a:avLst/>
          </a:prstGeom>
          <a:ln>
            <a:solidFill>
              <a:srgbClr val="006699"/>
            </a:solidFill>
          </a:ln>
        </p:spPr>
        <p:style>
          <a:lnRef idx="2">
            <a:schemeClr val="accent1"/>
          </a:lnRef>
          <a:fillRef idx="1">
            <a:schemeClr val="lt1"/>
          </a:fillRef>
          <a:effectRef idx="0">
            <a:schemeClr val="accent1"/>
          </a:effectRef>
          <a:fontRef idx="minor">
            <a:schemeClr val="dk1"/>
          </a:fontRef>
        </p:style>
      </p:pic>
    </p:spTree>
    <p:extLst>
      <p:ext uri="{BB962C8B-B14F-4D97-AF65-F5344CB8AC3E}">
        <p14:creationId xmlns:p14="http://schemas.microsoft.com/office/powerpoint/2010/main" val="302911769"/>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127</TotalTime>
  <Words>1645</Words>
  <Application>Microsoft Macintosh PowerPoint</Application>
  <PresentationFormat>On-screen Show (4:3)</PresentationFormat>
  <Paragraphs>178</Paragraphs>
  <Slides>14</Slides>
  <Notes>10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Office Theme</vt:lpstr>
      <vt:lpstr>State of Florida  Performance Management </vt:lpstr>
      <vt:lpstr>PowerPoint Presentation</vt:lpstr>
      <vt:lpstr>PowerPoint Presentation</vt:lpstr>
      <vt:lpstr>PowerPoint Presentation</vt:lpstr>
      <vt:lpstr>What are SMART Expectations?</vt:lpstr>
      <vt:lpstr>PowerPoint Presentation</vt:lpstr>
      <vt:lpstr>PowerPoint Presentation</vt:lpstr>
      <vt:lpstr>PowerPoint Presentation</vt:lpstr>
      <vt:lpstr>PowerPoint Presentation</vt:lpstr>
      <vt:lpstr>PowerPoint Presentation</vt:lpstr>
      <vt:lpstr>PowerPoint Presentation</vt:lpstr>
      <vt:lpstr>Summary of Performance  Management’s Value</vt:lpstr>
      <vt:lpstr>Performance Management  Initiative Objectives</vt:lpstr>
      <vt:lpstr>PowerPoint Presentation</vt:lpstr>
    </vt:vector>
  </TitlesOfParts>
  <Company>Department of Management Services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State of Florida  Performance Management </dc:title>
  <dc:creator>Windows User</dc:creator>
  <cp:lastModifiedBy>Linda Ogle</cp:lastModifiedBy>
  <cp:revision>14</cp:revision>
  <dcterms:created xsi:type="dcterms:W3CDTF">2013-05-14T14:16:08Z</dcterms:created>
  <dcterms:modified xsi:type="dcterms:W3CDTF">2013-05-14T19:33:35Z</dcterms:modified>
</cp:coreProperties>
</file>