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76" r:id="rId3"/>
    <p:sldId id="273" r:id="rId4"/>
    <p:sldId id="272" r:id="rId5"/>
    <p:sldId id="258" r:id="rId6"/>
    <p:sldId id="275" r:id="rId7"/>
    <p:sldId id="259" r:id="rId8"/>
    <p:sldId id="266" r:id="rId9"/>
    <p:sldId id="260" r:id="rId10"/>
    <p:sldId id="274" r:id="rId11"/>
    <p:sldId id="269" r:id="rId12"/>
    <p:sldId id="277" r:id="rId13"/>
    <p:sldId id="278" r:id="rId14"/>
    <p:sldId id="267" r:id="rId15"/>
    <p:sldId id="268" r:id="rId16"/>
    <p:sldId id="282" r:id="rId17"/>
    <p:sldId id="280" r:id="rId18"/>
    <p:sldId id="262" r:id="rId19"/>
    <p:sldId id="263" r:id="rId20"/>
    <p:sldId id="270" r:id="rId21"/>
    <p:sldId id="271" r:id="rId22"/>
    <p:sldId id="284" r:id="rId23"/>
    <p:sldId id="281" r:id="rId24"/>
  </p:sldIdLst>
  <p:sldSz cx="9144000" cy="6858000" type="screen4x3"/>
  <p:notesSz cx="147828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64820"/>
          </a:xfrm>
          <a:prstGeom prst="rect">
            <a:avLst/>
          </a:prstGeom>
        </p:spPr>
        <p:txBody>
          <a:bodyPr vert="horz" lIns="137590" tIns="68795" rIns="137590" bIns="68795" rtlCol="0"/>
          <a:lstStyle>
            <a:lvl1pPr algn="l">
              <a:defRPr sz="1800"/>
            </a:lvl1pPr>
          </a:lstStyle>
          <a:p>
            <a:endParaRPr lang="en-US"/>
          </a:p>
        </p:txBody>
      </p:sp>
      <p:sp>
        <p:nvSpPr>
          <p:cNvPr id="3" name="Date Placeholder 2"/>
          <p:cNvSpPr>
            <a:spLocks noGrp="1"/>
          </p:cNvSpPr>
          <p:nvPr>
            <p:ph type="dt" sz="quarter" idx="1"/>
          </p:nvPr>
        </p:nvSpPr>
        <p:spPr>
          <a:xfrm>
            <a:off x="8373499" y="0"/>
            <a:ext cx="6405880" cy="464820"/>
          </a:xfrm>
          <a:prstGeom prst="rect">
            <a:avLst/>
          </a:prstGeom>
        </p:spPr>
        <p:txBody>
          <a:bodyPr vert="horz" lIns="137590" tIns="68795" rIns="137590" bIns="68795" rtlCol="0"/>
          <a:lstStyle>
            <a:lvl1pPr algn="r">
              <a:defRPr sz="1800"/>
            </a:lvl1pPr>
          </a:lstStyle>
          <a:p>
            <a:fld id="{09614780-2149-4EBA-BAA6-67DE97EB9EB9}" type="datetimeFigureOut">
              <a:rPr lang="en-US" smtClean="0"/>
              <a:t>10/1/2013</a:t>
            </a:fld>
            <a:endParaRPr lang="en-US"/>
          </a:p>
        </p:txBody>
      </p:sp>
      <p:sp>
        <p:nvSpPr>
          <p:cNvPr id="4" name="Footer Placeholder 3"/>
          <p:cNvSpPr>
            <a:spLocks noGrp="1"/>
          </p:cNvSpPr>
          <p:nvPr>
            <p:ph type="ftr" sz="quarter" idx="2"/>
          </p:nvPr>
        </p:nvSpPr>
        <p:spPr>
          <a:xfrm>
            <a:off x="0" y="8829967"/>
            <a:ext cx="6405880" cy="464820"/>
          </a:xfrm>
          <a:prstGeom prst="rect">
            <a:avLst/>
          </a:prstGeom>
        </p:spPr>
        <p:txBody>
          <a:bodyPr vert="horz" lIns="137590" tIns="68795" rIns="137590" bIns="68795" rtlCol="0" anchor="b"/>
          <a:lstStyle>
            <a:lvl1pPr algn="l">
              <a:defRPr sz="1800"/>
            </a:lvl1pPr>
          </a:lstStyle>
          <a:p>
            <a:endParaRPr lang="en-US"/>
          </a:p>
        </p:txBody>
      </p:sp>
      <p:sp>
        <p:nvSpPr>
          <p:cNvPr id="5" name="Slide Number Placeholder 4"/>
          <p:cNvSpPr>
            <a:spLocks noGrp="1"/>
          </p:cNvSpPr>
          <p:nvPr>
            <p:ph type="sldNum" sz="quarter" idx="3"/>
          </p:nvPr>
        </p:nvSpPr>
        <p:spPr>
          <a:xfrm>
            <a:off x="8373499" y="8829967"/>
            <a:ext cx="6405880" cy="464820"/>
          </a:xfrm>
          <a:prstGeom prst="rect">
            <a:avLst/>
          </a:prstGeom>
        </p:spPr>
        <p:txBody>
          <a:bodyPr vert="horz" lIns="137590" tIns="68795" rIns="137590" bIns="68795" rtlCol="0" anchor="b"/>
          <a:lstStyle>
            <a:lvl1pPr algn="r">
              <a:defRPr sz="1800"/>
            </a:lvl1pPr>
          </a:lstStyle>
          <a:p>
            <a:fld id="{0BF3E3A7-B3C3-4631-BB78-960F349296C2}" type="slidenum">
              <a:rPr lang="en-US" smtClean="0"/>
              <a:t>‹#›</a:t>
            </a:fld>
            <a:endParaRPr lang="en-US"/>
          </a:p>
        </p:txBody>
      </p:sp>
    </p:spTree>
    <p:extLst>
      <p:ext uri="{BB962C8B-B14F-4D97-AF65-F5344CB8AC3E}">
        <p14:creationId xmlns:p14="http://schemas.microsoft.com/office/powerpoint/2010/main" val="24926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64820"/>
          </a:xfrm>
          <a:prstGeom prst="rect">
            <a:avLst/>
          </a:prstGeom>
        </p:spPr>
        <p:txBody>
          <a:bodyPr vert="horz" lIns="137590" tIns="68795" rIns="137590" bIns="68795" rtlCol="0"/>
          <a:lstStyle>
            <a:lvl1pPr algn="l">
              <a:defRPr sz="1800"/>
            </a:lvl1pPr>
          </a:lstStyle>
          <a:p>
            <a:endParaRPr lang="en-US"/>
          </a:p>
        </p:txBody>
      </p:sp>
      <p:sp>
        <p:nvSpPr>
          <p:cNvPr id="3" name="Date Placeholder 2"/>
          <p:cNvSpPr>
            <a:spLocks noGrp="1"/>
          </p:cNvSpPr>
          <p:nvPr>
            <p:ph type="dt" idx="1"/>
          </p:nvPr>
        </p:nvSpPr>
        <p:spPr>
          <a:xfrm>
            <a:off x="8373499" y="0"/>
            <a:ext cx="6405880" cy="464820"/>
          </a:xfrm>
          <a:prstGeom prst="rect">
            <a:avLst/>
          </a:prstGeom>
        </p:spPr>
        <p:txBody>
          <a:bodyPr vert="horz" lIns="137590" tIns="68795" rIns="137590" bIns="68795" rtlCol="0"/>
          <a:lstStyle>
            <a:lvl1pPr algn="r">
              <a:defRPr sz="1800"/>
            </a:lvl1pPr>
          </a:lstStyle>
          <a:p>
            <a:fld id="{1EA9F437-C6C8-4BF6-9E07-5E480E1DF264}" type="datetimeFigureOut">
              <a:rPr lang="en-US" smtClean="0"/>
              <a:t>10/1/2013</a:t>
            </a:fld>
            <a:endParaRPr lang="en-US"/>
          </a:p>
        </p:txBody>
      </p:sp>
      <p:sp>
        <p:nvSpPr>
          <p:cNvPr id="4" name="Slide Image Placeholder 3"/>
          <p:cNvSpPr>
            <a:spLocks noGrp="1" noRot="1" noChangeAspect="1"/>
          </p:cNvSpPr>
          <p:nvPr>
            <p:ph type="sldImg" idx="2"/>
          </p:nvPr>
        </p:nvSpPr>
        <p:spPr>
          <a:xfrm>
            <a:off x="5067300" y="696913"/>
            <a:ext cx="4648200" cy="3486150"/>
          </a:xfrm>
          <a:prstGeom prst="rect">
            <a:avLst/>
          </a:prstGeom>
          <a:noFill/>
          <a:ln w="12700">
            <a:solidFill>
              <a:prstClr val="black"/>
            </a:solidFill>
          </a:ln>
        </p:spPr>
        <p:txBody>
          <a:bodyPr vert="horz" lIns="137590" tIns="68795" rIns="137590" bIns="68795" rtlCol="0" anchor="ctr"/>
          <a:lstStyle/>
          <a:p>
            <a:endParaRPr lang="en-US"/>
          </a:p>
        </p:txBody>
      </p:sp>
      <p:sp>
        <p:nvSpPr>
          <p:cNvPr id="5" name="Notes Placeholder 4"/>
          <p:cNvSpPr>
            <a:spLocks noGrp="1"/>
          </p:cNvSpPr>
          <p:nvPr>
            <p:ph type="body" sz="quarter" idx="3"/>
          </p:nvPr>
        </p:nvSpPr>
        <p:spPr>
          <a:xfrm>
            <a:off x="1478280" y="4415790"/>
            <a:ext cx="11826240" cy="4183380"/>
          </a:xfrm>
          <a:prstGeom prst="rect">
            <a:avLst/>
          </a:prstGeom>
        </p:spPr>
        <p:txBody>
          <a:bodyPr vert="horz" lIns="137590" tIns="68795" rIns="137590" bIns="687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6405880" cy="464820"/>
          </a:xfrm>
          <a:prstGeom prst="rect">
            <a:avLst/>
          </a:prstGeom>
        </p:spPr>
        <p:txBody>
          <a:bodyPr vert="horz" lIns="137590" tIns="68795" rIns="137590" bIns="68795" rtlCol="0" anchor="b"/>
          <a:lstStyle>
            <a:lvl1pPr algn="l">
              <a:defRPr sz="1800"/>
            </a:lvl1pPr>
          </a:lstStyle>
          <a:p>
            <a:endParaRPr lang="en-US"/>
          </a:p>
        </p:txBody>
      </p:sp>
      <p:sp>
        <p:nvSpPr>
          <p:cNvPr id="7" name="Slide Number Placeholder 6"/>
          <p:cNvSpPr>
            <a:spLocks noGrp="1"/>
          </p:cNvSpPr>
          <p:nvPr>
            <p:ph type="sldNum" sz="quarter" idx="5"/>
          </p:nvPr>
        </p:nvSpPr>
        <p:spPr>
          <a:xfrm>
            <a:off x="8373499" y="8829967"/>
            <a:ext cx="6405880" cy="464820"/>
          </a:xfrm>
          <a:prstGeom prst="rect">
            <a:avLst/>
          </a:prstGeom>
        </p:spPr>
        <p:txBody>
          <a:bodyPr vert="horz" lIns="137590" tIns="68795" rIns="137590" bIns="68795" rtlCol="0" anchor="b"/>
          <a:lstStyle>
            <a:lvl1pPr algn="r">
              <a:defRPr sz="1800"/>
            </a:lvl1pPr>
          </a:lstStyle>
          <a:p>
            <a:fld id="{8A0EDDD9-F58E-4307-846F-7E57AD7E470D}" type="slidenum">
              <a:rPr lang="en-US" smtClean="0"/>
              <a:t>‹#›</a:t>
            </a:fld>
            <a:endParaRPr lang="en-US"/>
          </a:p>
        </p:txBody>
      </p:sp>
    </p:spTree>
    <p:extLst>
      <p:ext uri="{BB962C8B-B14F-4D97-AF65-F5344CB8AC3E}">
        <p14:creationId xmlns:p14="http://schemas.microsoft.com/office/powerpoint/2010/main" val="32110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2</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11</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12</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13</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14</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15</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16</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17</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18</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19</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20</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3</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21</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22</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23</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4</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5</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6</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7</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8</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9</a:t>
            </a:fld>
            <a:endParaRPr lang="en-US"/>
          </a:p>
        </p:txBody>
      </p:sp>
    </p:spTree>
    <p:extLst>
      <p:ext uri="{BB962C8B-B14F-4D97-AF65-F5344CB8AC3E}">
        <p14:creationId xmlns:p14="http://schemas.microsoft.com/office/powerpoint/2010/main" val="76307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EDDD9-F58E-4307-846F-7E57AD7E470D}" type="slidenum">
              <a:rPr lang="en-US" smtClean="0"/>
              <a:t>10</a:t>
            </a:fld>
            <a:endParaRPr lang="en-US"/>
          </a:p>
        </p:txBody>
      </p:sp>
    </p:spTree>
    <p:extLst>
      <p:ext uri="{BB962C8B-B14F-4D97-AF65-F5344CB8AC3E}">
        <p14:creationId xmlns:p14="http://schemas.microsoft.com/office/powerpoint/2010/main" val="76307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84908FB-5414-4BC7-92C7-8658E3B9104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C901-5000-465B-9D0F-C98BD65DE64E}"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908FB-5414-4BC7-92C7-8658E3B9104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908FB-5414-4BC7-92C7-8658E3B9104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84908FB-5414-4BC7-92C7-8658E3B9104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C901-5000-465B-9D0F-C98BD65DE64E}"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908FB-5414-4BC7-92C7-8658E3B9104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4908FB-5414-4BC7-92C7-8658E3B9104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4908FB-5414-4BC7-92C7-8658E3B9104B}"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4908FB-5414-4BC7-92C7-8658E3B9104B}"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908FB-5414-4BC7-92C7-8658E3B9104B}"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908FB-5414-4BC7-92C7-8658E3B9104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908FB-5414-4BC7-92C7-8658E3B9104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C901-5000-465B-9D0F-C98BD65DE6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84908FB-5414-4BC7-92C7-8658E3B9104B}" type="datetimeFigureOut">
              <a:rPr lang="en-US" smtClean="0"/>
              <a:t>10/1/2013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78C901-5000-465B-9D0F-C98BD65DE64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enant.improvement@dms.myflorida.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ahul.kamath@dms.myflorid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enant.improvement@dms.myflorida.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enant.improvement@dms.myflorid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066800"/>
            <a:ext cx="6400800" cy="609600"/>
          </a:xfrm>
        </p:spPr>
        <p:txBody>
          <a:bodyPr>
            <a:normAutofit/>
          </a:bodyPr>
          <a:lstStyle/>
          <a:p>
            <a:r>
              <a:rPr lang="en-US" sz="3200" b="1" dirty="0" smtClean="0">
                <a:solidFill>
                  <a:schemeClr val="accent1"/>
                </a:solidFill>
              </a:rPr>
              <a:t>Agency Representative Training</a:t>
            </a:r>
            <a:endParaRPr lang="en-US" sz="3200" b="1" dirty="0">
              <a:solidFill>
                <a:schemeClr val="accent1"/>
              </a:solidFill>
            </a:endParaRPr>
          </a:p>
        </p:txBody>
      </p:sp>
      <p:sp>
        <p:nvSpPr>
          <p:cNvPr id="2" name="Title 1"/>
          <p:cNvSpPr>
            <a:spLocks noGrp="1"/>
          </p:cNvSpPr>
          <p:nvPr>
            <p:ph type="ctrTitle"/>
          </p:nvPr>
        </p:nvSpPr>
        <p:spPr>
          <a:xfrm>
            <a:off x="685800" y="457200"/>
            <a:ext cx="7772400" cy="685801"/>
          </a:xfrm>
        </p:spPr>
        <p:txBody>
          <a:bodyPr/>
          <a:lstStyle/>
          <a:p>
            <a:r>
              <a:rPr lang="en-US" sz="4800" b="1" cap="none" dirty="0" smtClean="0">
                <a:solidFill>
                  <a:schemeClr val="tx2"/>
                </a:solidFill>
              </a:rPr>
              <a:t>Tenant Improvement System</a:t>
            </a:r>
            <a:endParaRPr lang="en-US" sz="4800" b="1" cap="none" dirty="0">
              <a:solidFill>
                <a:schemeClr val="tx2"/>
              </a:solidFill>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466" y="1833562"/>
            <a:ext cx="3591917" cy="4643438"/>
          </a:xfrm>
          <a:prstGeom prst="rect">
            <a:avLst/>
          </a:prstGeom>
        </p:spPr>
      </p:pic>
    </p:spTree>
    <p:extLst>
      <p:ext uri="{BB962C8B-B14F-4D97-AF65-F5344CB8AC3E}">
        <p14:creationId xmlns:p14="http://schemas.microsoft.com/office/powerpoint/2010/main" val="147633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REQUEST PACKET (cont.)</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Autofit/>
          </a:bodyPr>
          <a:lstStyle/>
          <a:p>
            <a:pPr marL="231775" indent="-231775">
              <a:spcBef>
                <a:spcPts val="0"/>
              </a:spcBef>
              <a:spcAft>
                <a:spcPts val="200"/>
              </a:spcAft>
            </a:pPr>
            <a:r>
              <a:rPr lang="en-US" sz="2000" b="1" dirty="0" smtClean="0">
                <a:solidFill>
                  <a:schemeClr val="accent1"/>
                </a:solidFill>
              </a:rPr>
              <a:t>Criminal </a:t>
            </a:r>
            <a:r>
              <a:rPr lang="en-US" sz="2000" b="1" dirty="0">
                <a:solidFill>
                  <a:schemeClr val="accent1"/>
                </a:solidFill>
              </a:rPr>
              <a:t>Background Check Process</a:t>
            </a:r>
          </a:p>
          <a:p>
            <a:pPr marL="457200" lvl="1" indent="-225425">
              <a:spcBef>
                <a:spcPts val="0"/>
              </a:spcBef>
              <a:spcAft>
                <a:spcPts val="200"/>
              </a:spcAft>
            </a:pPr>
            <a:r>
              <a:rPr lang="en-US" sz="2000" dirty="0" smtClean="0"/>
              <a:t>Provides </a:t>
            </a:r>
            <a:r>
              <a:rPr lang="en-US" sz="2000" dirty="0"/>
              <a:t>details regarding criminal background checks for access to DMS-managed facilities by contractors.</a:t>
            </a:r>
          </a:p>
          <a:p>
            <a:pPr marL="457200" lvl="1" indent="-225425">
              <a:spcBef>
                <a:spcPts val="0"/>
              </a:spcBef>
              <a:spcAft>
                <a:spcPts val="200"/>
              </a:spcAft>
            </a:pPr>
            <a:r>
              <a:rPr lang="en-US" sz="2000" dirty="0" smtClean="0"/>
              <a:t>Contractors </a:t>
            </a:r>
            <a:r>
              <a:rPr lang="en-US" sz="2000" dirty="0"/>
              <a:t>will not be allowed access to DMS-managed facilities without a current approval.  Contractors must possess approved identification, along with a copy of the approval notice provided by </a:t>
            </a:r>
            <a:r>
              <a:rPr lang="en-US" sz="2000" dirty="0" smtClean="0"/>
              <a:t>DMS.</a:t>
            </a:r>
          </a:p>
          <a:p>
            <a:pPr marL="288925" indent="-231775">
              <a:spcBef>
                <a:spcPts val="0"/>
              </a:spcBef>
              <a:spcAft>
                <a:spcPts val="200"/>
              </a:spcAft>
            </a:pPr>
            <a:endParaRPr lang="en-US" sz="2000" b="1" dirty="0" smtClean="0">
              <a:solidFill>
                <a:schemeClr val="accent1"/>
              </a:solidFill>
            </a:endParaRPr>
          </a:p>
          <a:p>
            <a:pPr marL="288925" indent="-231775">
              <a:spcBef>
                <a:spcPts val="0"/>
              </a:spcBef>
              <a:spcAft>
                <a:spcPts val="200"/>
              </a:spcAft>
            </a:pPr>
            <a:r>
              <a:rPr lang="en-US" sz="2000" b="1" dirty="0" smtClean="0">
                <a:solidFill>
                  <a:schemeClr val="accent1"/>
                </a:solidFill>
              </a:rPr>
              <a:t>Additional Items (provided by ARs)</a:t>
            </a:r>
          </a:p>
          <a:p>
            <a:pPr marL="457200" lvl="1" indent="-225425">
              <a:spcBef>
                <a:spcPts val="0"/>
              </a:spcBef>
              <a:spcAft>
                <a:spcPts val="200"/>
              </a:spcAft>
            </a:pPr>
            <a:r>
              <a:rPr lang="en-US" sz="2000" dirty="0" smtClean="0">
                <a:solidFill>
                  <a:schemeClr val="accent1"/>
                </a:solidFill>
              </a:rPr>
              <a:t>Quotes</a:t>
            </a:r>
            <a:endParaRPr lang="en-US" sz="2000" dirty="0">
              <a:solidFill>
                <a:schemeClr val="accent1"/>
              </a:solidFill>
            </a:endParaRPr>
          </a:p>
          <a:p>
            <a:pPr marL="688975" lvl="2" indent="-231775">
              <a:spcBef>
                <a:spcPts val="0"/>
              </a:spcBef>
              <a:spcAft>
                <a:spcPts val="200"/>
              </a:spcAft>
            </a:pPr>
            <a:r>
              <a:rPr lang="en-US" sz="2000" i="1" dirty="0" smtClean="0"/>
              <a:t>Less </a:t>
            </a:r>
            <a:r>
              <a:rPr lang="en-US" sz="2000" i="1" dirty="0"/>
              <a:t>than or equal to $2,500</a:t>
            </a:r>
            <a:r>
              <a:rPr lang="en-US" sz="2000" dirty="0"/>
              <a:t>: one quote</a:t>
            </a:r>
          </a:p>
          <a:p>
            <a:pPr marL="688975" lvl="2" indent="-231775">
              <a:spcBef>
                <a:spcPts val="0"/>
              </a:spcBef>
              <a:spcAft>
                <a:spcPts val="200"/>
              </a:spcAft>
            </a:pPr>
            <a:r>
              <a:rPr lang="en-US" sz="2000" i="1" dirty="0" smtClean="0"/>
              <a:t>$</a:t>
            </a:r>
            <a:r>
              <a:rPr lang="en-US" sz="2000" i="1" dirty="0"/>
              <a:t>2,501-$35,000</a:t>
            </a:r>
            <a:r>
              <a:rPr lang="en-US" sz="2000" dirty="0"/>
              <a:t>: two quotes (minimum)</a:t>
            </a:r>
          </a:p>
          <a:p>
            <a:pPr marL="688975" lvl="2" indent="-231775">
              <a:spcBef>
                <a:spcPts val="0"/>
              </a:spcBef>
              <a:spcAft>
                <a:spcPts val="200"/>
              </a:spcAft>
            </a:pPr>
            <a:r>
              <a:rPr lang="en-US" sz="2000" i="1" dirty="0" smtClean="0"/>
              <a:t>More </a:t>
            </a:r>
            <a:r>
              <a:rPr lang="en-US" sz="2000" i="1" dirty="0"/>
              <a:t>than $35,000</a:t>
            </a:r>
            <a:r>
              <a:rPr lang="en-US" sz="2000" dirty="0"/>
              <a:t>: competitive </a:t>
            </a:r>
            <a:r>
              <a:rPr lang="en-US" sz="2000" dirty="0" smtClean="0"/>
              <a:t>solicitation</a:t>
            </a:r>
            <a:endParaRPr lang="en-US" sz="2000" dirty="0"/>
          </a:p>
          <a:p>
            <a:pPr marL="457200" lvl="1" indent="-225425">
              <a:spcBef>
                <a:spcPts val="0"/>
              </a:spcBef>
              <a:spcAft>
                <a:spcPts val="200"/>
              </a:spcAft>
            </a:pPr>
            <a:r>
              <a:rPr lang="en-US" sz="2000" dirty="0" smtClean="0">
                <a:solidFill>
                  <a:schemeClr val="accent1"/>
                </a:solidFill>
              </a:rPr>
              <a:t>Before/After Drawings</a:t>
            </a:r>
            <a:endParaRPr lang="en-US" sz="2000" dirty="0">
              <a:solidFill>
                <a:schemeClr val="accent1"/>
              </a:solidFill>
            </a:endParaRPr>
          </a:p>
          <a:p>
            <a:pPr marL="457200" lvl="1" indent="-225425">
              <a:spcBef>
                <a:spcPts val="0"/>
              </a:spcBef>
              <a:spcAft>
                <a:spcPts val="200"/>
              </a:spcAft>
            </a:pPr>
            <a:r>
              <a:rPr lang="en-US" sz="2000" dirty="0" smtClean="0">
                <a:solidFill>
                  <a:schemeClr val="accent1"/>
                </a:solidFill>
              </a:rPr>
              <a:t>Schedule </a:t>
            </a:r>
            <a:r>
              <a:rPr lang="en-US" sz="2000" dirty="0">
                <a:solidFill>
                  <a:schemeClr val="accent1"/>
                </a:solidFill>
              </a:rPr>
              <a:t>of </a:t>
            </a:r>
            <a:r>
              <a:rPr lang="en-US" sz="2000" dirty="0" smtClean="0">
                <a:solidFill>
                  <a:schemeClr val="accent1"/>
                </a:solidFill>
              </a:rPr>
              <a:t>Work</a:t>
            </a:r>
            <a:endParaRPr lang="en-US" sz="2000" dirty="0">
              <a:solidFill>
                <a:schemeClr val="accent1"/>
              </a:solidFill>
            </a:endParaRPr>
          </a:p>
        </p:txBody>
      </p:sp>
    </p:spTree>
    <p:extLst>
      <p:ext uri="{BB962C8B-B14F-4D97-AF65-F5344CB8AC3E}">
        <p14:creationId xmlns:p14="http://schemas.microsoft.com/office/powerpoint/2010/main" val="316330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REQUEST PACKET - 4048</a:t>
            </a:r>
            <a:endParaRPr lang="en-US" sz="2400" b="1" u="sng" cap="none"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1005840"/>
            <a:ext cx="3600450" cy="4648200"/>
          </a:xfrm>
          <a:prstGeom prst="rect">
            <a:avLst/>
          </a:prstGeom>
        </p:spPr>
      </p:pic>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22960" y="1005840"/>
            <a:ext cx="3600450" cy="4643438"/>
          </a:xfrm>
        </p:spPr>
      </p:pic>
    </p:spTree>
    <p:extLst>
      <p:ext uri="{BB962C8B-B14F-4D97-AF65-F5344CB8AC3E}">
        <p14:creationId xmlns:p14="http://schemas.microsoft.com/office/powerpoint/2010/main" val="104730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640" y="2076450"/>
            <a:ext cx="2880360" cy="37147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640" y="1695450"/>
            <a:ext cx="2880360" cy="3714750"/>
          </a:xfrm>
          <a:prstGeom prst="rect">
            <a:avLst/>
          </a:prstGeom>
        </p:spPr>
      </p:pic>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REQUEST PACKET - 4048A</a:t>
            </a:r>
            <a:endParaRPr lang="en-US" sz="2400" b="1" u="sng" cap="none" dirty="0">
              <a:solidFill>
                <a:schemeClr val="tx2"/>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1295400"/>
            <a:ext cx="2880360" cy="3714750"/>
          </a:xfrm>
          <a:prstGeom prst="rect">
            <a:avLst/>
          </a:prstGeom>
        </p:spPr>
      </p:pic>
      <p:pic>
        <p:nvPicPr>
          <p:cNvPr id="4" name="Content Placeholder 3"/>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838200" y="990600"/>
            <a:ext cx="2880360" cy="3714750"/>
          </a:xfrm>
        </p:spPr>
      </p:pic>
    </p:spTree>
    <p:extLst>
      <p:ext uri="{BB962C8B-B14F-4D97-AF65-F5344CB8AC3E}">
        <p14:creationId xmlns:p14="http://schemas.microsoft.com/office/powerpoint/2010/main" val="3136677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REQUEST PACKET - 4106</a:t>
            </a:r>
            <a:endParaRPr lang="en-US" sz="2400" b="1" u="sng" cap="none" dirty="0">
              <a:solidFill>
                <a:schemeClr val="tx2"/>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43200" y="1005840"/>
            <a:ext cx="3600450" cy="4643438"/>
          </a:xfrm>
        </p:spPr>
      </p:pic>
    </p:spTree>
    <p:extLst>
      <p:ext uri="{BB962C8B-B14F-4D97-AF65-F5344CB8AC3E}">
        <p14:creationId xmlns:p14="http://schemas.microsoft.com/office/powerpoint/2010/main" val="417472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STAGES OF THE TENANT IMPROVEMENT SYSTEM</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Autofit/>
          </a:bodyPr>
          <a:lstStyle/>
          <a:p>
            <a:pPr marL="0" indent="0">
              <a:spcBef>
                <a:spcPts val="0"/>
              </a:spcBef>
              <a:spcAft>
                <a:spcPts val="200"/>
              </a:spcAft>
              <a:buNone/>
            </a:pPr>
            <a:r>
              <a:rPr lang="en-US" sz="2000" b="1" dirty="0">
                <a:solidFill>
                  <a:schemeClr val="accent1"/>
                </a:solidFill>
              </a:rPr>
              <a:t>Stage 1: Inception &amp; Approval</a:t>
            </a:r>
          </a:p>
          <a:p>
            <a:pPr marL="457200" lvl="1" indent="-225425">
              <a:spcBef>
                <a:spcPts val="0"/>
              </a:spcBef>
              <a:spcAft>
                <a:spcPts val="200"/>
              </a:spcAft>
              <a:buFont typeface="+mj-lt"/>
              <a:buAutoNum type="arabicPeriod"/>
            </a:pPr>
            <a:r>
              <a:rPr lang="en-US" sz="2000" dirty="0"/>
              <a:t>Tenant agency consults the FM regarding TI request.</a:t>
            </a:r>
          </a:p>
          <a:p>
            <a:pPr marL="457200" lvl="1" indent="-225425">
              <a:spcBef>
                <a:spcPts val="0"/>
              </a:spcBef>
              <a:spcAft>
                <a:spcPts val="200"/>
              </a:spcAft>
              <a:buFont typeface="+mj-lt"/>
              <a:buAutoNum type="arabicPeriod"/>
            </a:pPr>
            <a:r>
              <a:rPr lang="en-US" sz="2000" dirty="0"/>
              <a:t>ARs are contacted to submit TI request packet.</a:t>
            </a:r>
          </a:p>
          <a:p>
            <a:pPr marL="457200" lvl="1" indent="-225425">
              <a:spcBef>
                <a:spcPts val="0"/>
              </a:spcBef>
              <a:spcAft>
                <a:spcPts val="200"/>
              </a:spcAft>
              <a:buFont typeface="+mj-lt"/>
              <a:buAutoNum type="arabicPeriod"/>
            </a:pPr>
            <a:r>
              <a:rPr lang="en-US" sz="2000" dirty="0"/>
              <a:t>ARs prepare TI request packet (4048, 4048A, </a:t>
            </a:r>
            <a:r>
              <a:rPr lang="en-US" sz="2000" dirty="0" smtClean="0"/>
              <a:t>quotes, </a:t>
            </a:r>
            <a:r>
              <a:rPr lang="en-US" sz="2000" dirty="0"/>
              <a:t>before/after drawings, etc.)</a:t>
            </a:r>
            <a:r>
              <a:rPr lang="en-US" sz="2000" i="1" dirty="0"/>
              <a:t> </a:t>
            </a:r>
            <a:r>
              <a:rPr lang="en-US" sz="2000" dirty="0"/>
              <a:t>and submits to </a:t>
            </a:r>
            <a:r>
              <a:rPr lang="en-US" sz="2000" u="sng" dirty="0">
                <a:hlinkClick r:id="rId3"/>
              </a:rPr>
              <a:t>tenant.improvement@dms.myflorida.com</a:t>
            </a:r>
            <a:r>
              <a:rPr lang="en-US" sz="2000" dirty="0"/>
              <a:t>.</a:t>
            </a:r>
          </a:p>
          <a:p>
            <a:pPr marL="457200" lvl="1" indent="-225425">
              <a:spcBef>
                <a:spcPts val="0"/>
              </a:spcBef>
              <a:spcAft>
                <a:spcPts val="200"/>
              </a:spcAft>
              <a:buFont typeface="+mj-lt"/>
              <a:buAutoNum type="arabicPeriod"/>
            </a:pPr>
            <a:r>
              <a:rPr lang="en-US" sz="2000" dirty="0"/>
              <a:t>TI request packet is processed into the TI system and submitted for review and approval. A notification email is sent to the ARs confirming initiation of the workflow process.</a:t>
            </a:r>
          </a:p>
          <a:p>
            <a:pPr marL="457200" lvl="1" indent="-225425">
              <a:spcBef>
                <a:spcPts val="0"/>
              </a:spcBef>
              <a:spcAft>
                <a:spcPts val="200"/>
              </a:spcAft>
              <a:buFont typeface="+mj-lt"/>
              <a:buAutoNum type="arabicPeriod"/>
            </a:pPr>
            <a:r>
              <a:rPr lang="en-US" sz="2000" dirty="0"/>
              <a:t>The TI request will be </a:t>
            </a:r>
            <a:r>
              <a:rPr lang="en-US" sz="2000" i="1" dirty="0">
                <a:solidFill>
                  <a:srgbClr val="00B050"/>
                </a:solidFill>
              </a:rPr>
              <a:t>Approved</a:t>
            </a:r>
            <a:r>
              <a:rPr lang="en-US" sz="2000" dirty="0"/>
              <a:t>, </a:t>
            </a:r>
            <a:r>
              <a:rPr lang="en-US" sz="2000" i="1" dirty="0">
                <a:solidFill>
                  <a:srgbClr val="FF0000"/>
                </a:solidFill>
              </a:rPr>
              <a:t>Declined</a:t>
            </a:r>
            <a:r>
              <a:rPr lang="en-US" sz="2000" dirty="0"/>
              <a:t> or </a:t>
            </a:r>
            <a:r>
              <a:rPr lang="en-US" sz="2000" i="1" dirty="0">
                <a:solidFill>
                  <a:srgbClr val="FFC000"/>
                </a:solidFill>
              </a:rPr>
              <a:t>Suspended</a:t>
            </a:r>
            <a:r>
              <a:rPr lang="en-US" sz="2000" dirty="0"/>
              <a:t>.</a:t>
            </a:r>
          </a:p>
          <a:p>
            <a:pPr marL="688975" lvl="2" indent="-231775">
              <a:spcBef>
                <a:spcPts val="0"/>
              </a:spcBef>
              <a:spcAft>
                <a:spcPts val="200"/>
              </a:spcAft>
              <a:buFont typeface="+mj-lt"/>
              <a:buAutoNum type="alphaLcPeriod"/>
            </a:pPr>
            <a:r>
              <a:rPr lang="en-US" sz="2000" dirty="0"/>
              <a:t>If a project is </a:t>
            </a:r>
            <a:r>
              <a:rPr lang="en-US" sz="2000" i="1" dirty="0">
                <a:solidFill>
                  <a:srgbClr val="00B050"/>
                </a:solidFill>
              </a:rPr>
              <a:t>Approved</a:t>
            </a:r>
            <a:r>
              <a:rPr lang="en-US" sz="2000" dirty="0" smtClean="0"/>
              <a:t>, </a:t>
            </a:r>
            <a:r>
              <a:rPr lang="en-US" sz="2000" dirty="0"/>
              <a:t>Stage 2 begins.</a:t>
            </a:r>
          </a:p>
          <a:p>
            <a:pPr marL="688975" lvl="2" indent="-231775">
              <a:spcBef>
                <a:spcPts val="0"/>
              </a:spcBef>
              <a:spcAft>
                <a:spcPts val="200"/>
              </a:spcAft>
              <a:buFont typeface="+mj-lt"/>
              <a:buAutoNum type="alphaLcPeriod"/>
            </a:pPr>
            <a:r>
              <a:rPr lang="en-US" sz="2000" dirty="0"/>
              <a:t>If a project is </a:t>
            </a:r>
            <a:r>
              <a:rPr lang="en-US" sz="2000" i="1" dirty="0">
                <a:solidFill>
                  <a:srgbClr val="FF0000"/>
                </a:solidFill>
              </a:rPr>
              <a:t>Declined</a:t>
            </a:r>
            <a:r>
              <a:rPr lang="en-US" sz="2000" dirty="0" smtClean="0"/>
              <a:t>, </a:t>
            </a:r>
            <a:r>
              <a:rPr lang="en-US" sz="2000" dirty="0"/>
              <a:t>the agency may escalate the request.</a:t>
            </a:r>
          </a:p>
          <a:p>
            <a:pPr marL="688975" lvl="2" indent="-231775">
              <a:spcBef>
                <a:spcPts val="0"/>
              </a:spcBef>
              <a:spcAft>
                <a:spcPts val="200"/>
              </a:spcAft>
              <a:buFont typeface="+mj-lt"/>
              <a:buAutoNum type="alphaLcPeriod"/>
            </a:pPr>
            <a:r>
              <a:rPr lang="en-US" sz="2000" dirty="0"/>
              <a:t>If a project is </a:t>
            </a:r>
            <a:r>
              <a:rPr lang="en-US" sz="2000" i="1" dirty="0">
                <a:solidFill>
                  <a:srgbClr val="FFC000"/>
                </a:solidFill>
              </a:rPr>
              <a:t>Suspended</a:t>
            </a:r>
            <a:r>
              <a:rPr lang="en-US" sz="2000" dirty="0" smtClean="0"/>
              <a:t>, </a:t>
            </a:r>
            <a:r>
              <a:rPr lang="en-US" sz="2000" dirty="0"/>
              <a:t>additional information is required. Once the requested information is received, the request is resubmitted for review and approval.</a:t>
            </a:r>
          </a:p>
          <a:p>
            <a:pPr marL="0" indent="0">
              <a:spcBef>
                <a:spcPts val="0"/>
              </a:spcBef>
              <a:spcAft>
                <a:spcPts val="200"/>
              </a:spcAft>
              <a:buNone/>
            </a:pPr>
            <a:endParaRPr lang="en-US" sz="2000" dirty="0" smtClean="0"/>
          </a:p>
        </p:txBody>
      </p:sp>
    </p:spTree>
    <p:extLst>
      <p:ext uri="{BB962C8B-B14F-4D97-AF65-F5344CB8AC3E}">
        <p14:creationId xmlns:p14="http://schemas.microsoft.com/office/powerpoint/2010/main" val="132938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STAGES OF THE TENANT IMPROVEMENT </a:t>
            </a:r>
            <a:r>
              <a:rPr lang="en-US" sz="2400" b="1" u="sng" cap="none" dirty="0">
                <a:solidFill>
                  <a:schemeClr val="tx2"/>
                </a:solidFill>
              </a:rPr>
              <a:t>SYSTEM (cont.)</a:t>
            </a:r>
          </a:p>
        </p:txBody>
      </p:sp>
      <p:sp>
        <p:nvSpPr>
          <p:cNvPr id="3" name="Content Placeholder 2"/>
          <p:cNvSpPr>
            <a:spLocks noGrp="1"/>
          </p:cNvSpPr>
          <p:nvPr>
            <p:ph sz="quarter" idx="13"/>
          </p:nvPr>
        </p:nvSpPr>
        <p:spPr>
          <a:xfrm>
            <a:off x="609600" y="1143000"/>
            <a:ext cx="7924800" cy="4572000"/>
          </a:xfrm>
        </p:spPr>
        <p:txBody>
          <a:bodyPr>
            <a:noAutofit/>
          </a:bodyPr>
          <a:lstStyle/>
          <a:p>
            <a:pPr marL="0" indent="0">
              <a:spcBef>
                <a:spcPts val="0"/>
              </a:spcBef>
              <a:spcAft>
                <a:spcPts val="200"/>
              </a:spcAft>
              <a:buNone/>
            </a:pPr>
            <a:r>
              <a:rPr lang="en-US" sz="2000" b="1" dirty="0" smtClean="0">
                <a:solidFill>
                  <a:schemeClr val="accent1"/>
                </a:solidFill>
              </a:rPr>
              <a:t>Stage </a:t>
            </a:r>
            <a:r>
              <a:rPr lang="en-US" sz="2000" b="1" dirty="0">
                <a:solidFill>
                  <a:schemeClr val="accent1"/>
                </a:solidFill>
              </a:rPr>
              <a:t>2: Project Pre-Execution</a:t>
            </a:r>
          </a:p>
          <a:p>
            <a:pPr marL="457200" lvl="1" indent="-225425">
              <a:spcBef>
                <a:spcPts val="0"/>
              </a:spcBef>
              <a:spcAft>
                <a:spcPts val="200"/>
              </a:spcAft>
              <a:buFont typeface="+mj-lt"/>
              <a:buAutoNum type="arabicPeriod"/>
            </a:pPr>
            <a:r>
              <a:rPr lang="en-US" sz="2000" dirty="0"/>
              <a:t>The NTS letter is issued authorizing the ARs to secure and submit background checks (always required) and </a:t>
            </a:r>
            <a:r>
              <a:rPr lang="en-US" sz="2000" dirty="0" smtClean="0"/>
              <a:t>approvals/permits </a:t>
            </a:r>
            <a:r>
              <a:rPr lang="en-US" sz="2000" dirty="0"/>
              <a:t>(as required). </a:t>
            </a:r>
          </a:p>
          <a:p>
            <a:pPr marL="457200" lvl="1" indent="-225425">
              <a:spcBef>
                <a:spcPts val="0"/>
              </a:spcBef>
              <a:spcAft>
                <a:spcPts val="200"/>
              </a:spcAft>
              <a:buFont typeface="+mj-lt"/>
              <a:buAutoNum type="arabicPeriod"/>
            </a:pPr>
            <a:r>
              <a:rPr lang="en-US" sz="2000" dirty="0"/>
              <a:t>ARs proceed with fulfilling all requirements of the NTS letter.</a:t>
            </a:r>
          </a:p>
          <a:p>
            <a:pPr marL="457200" lvl="1" indent="-225425">
              <a:spcBef>
                <a:spcPts val="0"/>
              </a:spcBef>
              <a:spcAft>
                <a:spcPts val="200"/>
              </a:spcAft>
              <a:buFont typeface="+mj-lt"/>
              <a:buAutoNum type="arabicPeriod"/>
            </a:pPr>
            <a:r>
              <a:rPr lang="en-US" sz="2000" dirty="0"/>
              <a:t>The NTP letter is issued authorizing the ARs to execute project</a:t>
            </a:r>
            <a:r>
              <a:rPr lang="en-US" sz="2000" dirty="0" smtClean="0"/>
              <a:t>.</a:t>
            </a:r>
            <a:endParaRPr lang="en-US" sz="2000" dirty="0"/>
          </a:p>
          <a:p>
            <a:pPr marL="0" indent="0">
              <a:spcBef>
                <a:spcPts val="0"/>
              </a:spcBef>
              <a:spcAft>
                <a:spcPts val="200"/>
              </a:spcAft>
              <a:buNone/>
            </a:pPr>
            <a:r>
              <a:rPr lang="en-US" sz="2000" b="1" dirty="0">
                <a:solidFill>
                  <a:schemeClr val="accent1"/>
                </a:solidFill>
              </a:rPr>
              <a:t>Stage 3: Project Execution</a:t>
            </a:r>
          </a:p>
          <a:p>
            <a:pPr marL="457200" lvl="1" indent="-225425">
              <a:spcBef>
                <a:spcPts val="0"/>
              </a:spcBef>
              <a:spcAft>
                <a:spcPts val="200"/>
              </a:spcAft>
              <a:buFont typeface="+mj-lt"/>
              <a:buAutoNum type="arabicPeriod"/>
            </a:pPr>
            <a:r>
              <a:rPr lang="en-US" sz="2000" dirty="0"/>
              <a:t>Agency coordinates project execution with FM and contractor(s).</a:t>
            </a:r>
          </a:p>
          <a:p>
            <a:pPr marL="457200" lvl="1" indent="-225425">
              <a:spcBef>
                <a:spcPts val="0"/>
              </a:spcBef>
              <a:spcAft>
                <a:spcPts val="200"/>
              </a:spcAft>
              <a:buFont typeface="+mj-lt"/>
              <a:buAutoNum type="arabicPeriod"/>
            </a:pPr>
            <a:r>
              <a:rPr lang="en-US" sz="2000" dirty="0"/>
              <a:t>Project is executed</a:t>
            </a:r>
            <a:r>
              <a:rPr lang="en-US" sz="2000" dirty="0" smtClean="0"/>
              <a:t>.</a:t>
            </a:r>
            <a:endParaRPr lang="en-US" sz="2000" dirty="0"/>
          </a:p>
          <a:p>
            <a:pPr marL="0" indent="0">
              <a:spcBef>
                <a:spcPts val="0"/>
              </a:spcBef>
              <a:spcAft>
                <a:spcPts val="200"/>
              </a:spcAft>
              <a:buNone/>
            </a:pPr>
            <a:r>
              <a:rPr lang="en-US" sz="2000" b="1" dirty="0">
                <a:solidFill>
                  <a:schemeClr val="accent1"/>
                </a:solidFill>
              </a:rPr>
              <a:t>Stage 4: Project Close-Out</a:t>
            </a:r>
          </a:p>
          <a:p>
            <a:pPr marL="457200" lvl="1" indent="-225425">
              <a:spcBef>
                <a:spcPts val="0"/>
              </a:spcBef>
              <a:spcAft>
                <a:spcPts val="200"/>
              </a:spcAft>
              <a:buFont typeface="+mj-lt"/>
              <a:buAutoNum type="arabicPeriod"/>
            </a:pPr>
            <a:r>
              <a:rPr lang="en-US" sz="2000" dirty="0"/>
              <a:t>Inspection(s) are performed by all necessary entities (FM, State Fire Marshal, etc.).</a:t>
            </a:r>
          </a:p>
          <a:p>
            <a:pPr marL="457200" lvl="1" indent="-225425">
              <a:spcBef>
                <a:spcPts val="0"/>
              </a:spcBef>
              <a:spcAft>
                <a:spcPts val="200"/>
              </a:spcAft>
              <a:buFont typeface="+mj-lt"/>
              <a:buAutoNum type="arabicPeriod"/>
            </a:pPr>
            <a:r>
              <a:rPr lang="en-US" sz="2000" dirty="0"/>
              <a:t>Final walk-through is performed by </a:t>
            </a:r>
            <a:r>
              <a:rPr lang="en-US" sz="2000" dirty="0" smtClean="0"/>
              <a:t>REDM</a:t>
            </a:r>
            <a:r>
              <a:rPr lang="en-US" sz="2000" dirty="0"/>
              <a:t>.</a:t>
            </a:r>
          </a:p>
          <a:p>
            <a:pPr marL="457200" lvl="1" indent="-225425">
              <a:spcBef>
                <a:spcPts val="0"/>
              </a:spcBef>
              <a:spcAft>
                <a:spcPts val="200"/>
              </a:spcAft>
              <a:buFont typeface="+mj-lt"/>
              <a:buAutoNum type="arabicPeriod"/>
            </a:pPr>
            <a:r>
              <a:rPr lang="en-US" sz="2000" dirty="0"/>
              <a:t>A notification email is sent out verifying project completion.</a:t>
            </a:r>
          </a:p>
          <a:p>
            <a:pPr marL="457200" lvl="1" indent="-225425">
              <a:spcBef>
                <a:spcPts val="0"/>
              </a:spcBef>
              <a:spcAft>
                <a:spcPts val="200"/>
              </a:spcAft>
              <a:buFont typeface="+mj-lt"/>
              <a:buAutoNum type="arabicPeriod"/>
            </a:pPr>
            <a:r>
              <a:rPr lang="en-US" sz="2000" dirty="0"/>
              <a:t>TI request is closed out.</a:t>
            </a:r>
          </a:p>
          <a:p>
            <a:pPr marL="0" indent="0">
              <a:spcBef>
                <a:spcPts val="0"/>
              </a:spcBef>
              <a:spcAft>
                <a:spcPts val="200"/>
              </a:spcAft>
              <a:buNone/>
            </a:pPr>
            <a:endParaRPr lang="en-US" sz="2000" dirty="0" smtClean="0"/>
          </a:p>
        </p:txBody>
      </p:sp>
    </p:spTree>
    <p:extLst>
      <p:ext uri="{BB962C8B-B14F-4D97-AF65-F5344CB8AC3E}">
        <p14:creationId xmlns:p14="http://schemas.microsoft.com/office/powerpoint/2010/main" val="3017386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TI WORKFLOW NOTIFICATION EMAIL</a:t>
            </a:r>
            <a:endParaRPr lang="en-US" sz="2400" b="1" u="sng" cap="none" dirty="0">
              <a:solidFill>
                <a:schemeClr val="tx2"/>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29752" y="1143000"/>
            <a:ext cx="5485448" cy="4525804"/>
          </a:xfrm>
        </p:spPr>
      </p:pic>
    </p:spTree>
    <p:extLst>
      <p:ext uri="{BB962C8B-B14F-4D97-AF65-F5344CB8AC3E}">
        <p14:creationId xmlns:p14="http://schemas.microsoft.com/office/powerpoint/2010/main" val="262446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NTS &amp; NTP LETTERS</a:t>
            </a:r>
            <a:endParaRPr lang="en-US" sz="2400" b="1" u="sng" cap="none"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1008338"/>
            <a:ext cx="3600450" cy="4643203"/>
          </a:xfrm>
          <a:prstGeom prst="rect">
            <a:avLst/>
          </a:prstGeom>
        </p:spPr>
      </p:pic>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25134" y="1005957"/>
            <a:ext cx="3596102" cy="4643203"/>
          </a:xfrm>
        </p:spPr>
      </p:pic>
    </p:spTree>
    <p:extLst>
      <p:ext uri="{BB962C8B-B14F-4D97-AF65-F5344CB8AC3E}">
        <p14:creationId xmlns:p14="http://schemas.microsoft.com/office/powerpoint/2010/main" val="35567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BACKGROUND CHECKS &amp; APPROVALS/PERMITS</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rmAutofit/>
          </a:bodyPr>
          <a:lstStyle/>
          <a:p>
            <a:pPr marL="0" indent="0">
              <a:spcBef>
                <a:spcPts val="0"/>
              </a:spcBef>
              <a:spcAft>
                <a:spcPts val="200"/>
              </a:spcAft>
              <a:buNone/>
            </a:pPr>
            <a:r>
              <a:rPr lang="en-US" sz="2000" b="1" dirty="0">
                <a:solidFill>
                  <a:schemeClr val="accent1"/>
                </a:solidFill>
              </a:rPr>
              <a:t>Background </a:t>
            </a:r>
            <a:r>
              <a:rPr lang="en-US" sz="2000" b="1" dirty="0" smtClean="0">
                <a:solidFill>
                  <a:schemeClr val="accent1"/>
                </a:solidFill>
              </a:rPr>
              <a:t>Checks</a:t>
            </a:r>
          </a:p>
          <a:p>
            <a:pPr marL="231775" lvl="1" indent="0">
              <a:spcBef>
                <a:spcPts val="0"/>
              </a:spcBef>
              <a:spcAft>
                <a:spcPts val="200"/>
              </a:spcAft>
              <a:buNone/>
            </a:pPr>
            <a:r>
              <a:rPr lang="en-US" sz="2000" dirty="0" smtClean="0"/>
              <a:t>DMS </a:t>
            </a:r>
            <a:r>
              <a:rPr lang="en-US" sz="2000" dirty="0"/>
              <a:t>requires background checks for access to all DMS-managed facilities. Background checks are always required</a:t>
            </a:r>
            <a:r>
              <a:rPr lang="en-US" sz="2000" dirty="0" smtClean="0"/>
              <a:t>.</a:t>
            </a:r>
          </a:p>
          <a:p>
            <a:pPr marL="400050" lvl="1" indent="0">
              <a:spcBef>
                <a:spcPts val="0"/>
              </a:spcBef>
              <a:spcAft>
                <a:spcPts val="200"/>
              </a:spcAft>
              <a:buNone/>
            </a:pPr>
            <a:endParaRPr lang="en-US" sz="2000" dirty="0"/>
          </a:p>
          <a:p>
            <a:pPr marL="0" indent="0">
              <a:spcBef>
                <a:spcPts val="0"/>
              </a:spcBef>
              <a:spcAft>
                <a:spcPts val="200"/>
              </a:spcAft>
              <a:buNone/>
            </a:pPr>
            <a:r>
              <a:rPr lang="en-US" sz="2000" b="1" dirty="0" smtClean="0">
                <a:solidFill>
                  <a:schemeClr val="accent1"/>
                </a:solidFill>
              </a:rPr>
              <a:t>Approvals/Permits</a:t>
            </a:r>
          </a:p>
          <a:p>
            <a:pPr marL="231775" lvl="1" indent="0">
              <a:spcBef>
                <a:spcPts val="0"/>
              </a:spcBef>
              <a:spcAft>
                <a:spcPts val="200"/>
              </a:spcAft>
              <a:buNone/>
            </a:pPr>
            <a:r>
              <a:rPr lang="en-US" sz="2000" dirty="0" smtClean="0"/>
              <a:t>Certain </a:t>
            </a:r>
            <a:r>
              <a:rPr lang="en-US" sz="2000" dirty="0"/>
              <a:t>types of projects require approvals/permits. DMS will assist with identification of required approvals/permits for projects; however, it is the agency’s responsibility to coordinate with local, city and state building departments to secure all required approvals/permits for a project prior to project execution</a:t>
            </a:r>
            <a:r>
              <a:rPr lang="en-US" sz="2000" dirty="0" smtClean="0"/>
              <a:t>.</a:t>
            </a:r>
            <a:endParaRPr lang="en-US" sz="2000" dirty="0"/>
          </a:p>
        </p:txBody>
      </p:sp>
    </p:spTree>
    <p:extLst>
      <p:ext uri="{BB962C8B-B14F-4D97-AF65-F5344CB8AC3E}">
        <p14:creationId xmlns:p14="http://schemas.microsoft.com/office/powerpoint/2010/main" val="200948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ALLOWABLE PROJECTS</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rmAutofit/>
          </a:bodyPr>
          <a:lstStyle/>
          <a:p>
            <a:pPr marL="0" indent="0">
              <a:spcBef>
                <a:spcPts val="0"/>
              </a:spcBef>
              <a:spcAft>
                <a:spcPts val="200"/>
              </a:spcAft>
              <a:buNone/>
            </a:pPr>
            <a:r>
              <a:rPr lang="en-US" sz="2000" b="1" dirty="0">
                <a:solidFill>
                  <a:schemeClr val="accent1"/>
                </a:solidFill>
              </a:rPr>
              <a:t>Tenant Allowable Projects</a:t>
            </a:r>
          </a:p>
          <a:p>
            <a:pPr marL="231775" indent="0">
              <a:spcBef>
                <a:spcPts val="0"/>
              </a:spcBef>
              <a:spcAft>
                <a:spcPts val="200"/>
              </a:spcAft>
              <a:buNone/>
            </a:pPr>
            <a:r>
              <a:rPr lang="en-US" sz="2000" dirty="0"/>
              <a:t>Tenant allowable projects are classified as minor and may be self-managed by the requesting agency.  Projects classified as major are managed by REDM’s construction group and require a CAA. A list of common TA projects is provided with the TI </a:t>
            </a:r>
            <a:r>
              <a:rPr lang="en-US" sz="2000" dirty="0" smtClean="0"/>
              <a:t>request packet.</a:t>
            </a:r>
          </a:p>
        </p:txBody>
      </p:sp>
      <p:graphicFrame>
        <p:nvGraphicFramePr>
          <p:cNvPr id="7" name="Table 6"/>
          <p:cNvGraphicFramePr>
            <a:graphicFrameLocks noGrp="1" noChangeAspect="1"/>
          </p:cNvGraphicFramePr>
          <p:nvPr>
            <p:extLst>
              <p:ext uri="{D42A27DB-BD31-4B8C-83A1-F6EECF244321}">
                <p14:modId xmlns:p14="http://schemas.microsoft.com/office/powerpoint/2010/main" val="1880877058"/>
              </p:ext>
            </p:extLst>
          </p:nvPr>
        </p:nvGraphicFramePr>
        <p:xfrm>
          <a:off x="762000" y="3200400"/>
          <a:ext cx="7620000" cy="1918494"/>
        </p:xfrm>
        <a:graphic>
          <a:graphicData uri="http://schemas.openxmlformats.org/drawingml/2006/table">
            <a:tbl>
              <a:tblPr/>
              <a:tblGrid>
                <a:gridCol w="1905000"/>
                <a:gridCol w="1905000"/>
                <a:gridCol w="1905000"/>
                <a:gridCol w="1905000"/>
              </a:tblGrid>
              <a:tr h="242094">
                <a:tc>
                  <a:txBody>
                    <a:bodyPr/>
                    <a:lstStyle/>
                    <a:p>
                      <a:pPr algn="ctr" fontAlgn="ctr"/>
                      <a:r>
                        <a:rPr lang="en-US" sz="1350" b="1" i="0" u="none" strike="noStrike" dirty="0" smtClean="0">
                          <a:solidFill>
                            <a:srgbClr val="000000"/>
                          </a:solidFill>
                          <a:effectLst/>
                          <a:latin typeface="Arial Narrow"/>
                        </a:rPr>
                        <a:t>Architectural</a:t>
                      </a:r>
                      <a:endParaRPr lang="en-US" sz="1350" b="1" i="0" u="none" strike="noStrike" dirty="0">
                        <a:solidFill>
                          <a:srgbClr val="000000"/>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350" b="1" i="0" u="none" strike="noStrike" dirty="0" smtClean="0">
                          <a:solidFill>
                            <a:srgbClr val="000000"/>
                          </a:solidFill>
                          <a:effectLst/>
                          <a:latin typeface="Arial Narrow"/>
                        </a:rPr>
                        <a:t>Data </a:t>
                      </a:r>
                      <a:r>
                        <a:rPr lang="en-US" sz="1350" b="1" i="0" u="none" strike="noStrike" dirty="0">
                          <a:solidFill>
                            <a:srgbClr val="000000"/>
                          </a:solidFill>
                          <a:effectLst/>
                          <a:latin typeface="Arial Narrow"/>
                        </a:rPr>
                        <a:t>/ </a:t>
                      </a:r>
                      <a:r>
                        <a:rPr lang="en-US" sz="1350" b="1" i="0" u="none" strike="noStrike" dirty="0" smtClean="0">
                          <a:solidFill>
                            <a:srgbClr val="000000"/>
                          </a:solidFill>
                          <a:effectLst/>
                          <a:latin typeface="Arial Narrow"/>
                        </a:rPr>
                        <a:t>Telecommunications</a:t>
                      </a:r>
                      <a:endParaRPr lang="en-US" sz="1350" b="1" i="0" u="none" strike="noStrike" dirty="0">
                        <a:solidFill>
                          <a:srgbClr val="000000"/>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350" b="1" i="0" u="none" strike="noStrike" dirty="0" smtClean="0">
                          <a:solidFill>
                            <a:srgbClr val="000000"/>
                          </a:solidFill>
                          <a:effectLst/>
                          <a:latin typeface="Arial Narrow"/>
                        </a:rPr>
                        <a:t>Electrical</a:t>
                      </a:r>
                      <a:endParaRPr lang="en-US" sz="1350" b="1" i="0" u="none" strike="noStrike" dirty="0">
                        <a:solidFill>
                          <a:srgbClr val="000000"/>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350" b="1" i="0" u="none" strike="noStrike" dirty="0" smtClean="0">
                          <a:solidFill>
                            <a:srgbClr val="000000"/>
                          </a:solidFill>
                          <a:effectLst/>
                          <a:latin typeface="Arial Narrow"/>
                        </a:rPr>
                        <a:t>Mechanical</a:t>
                      </a:r>
                      <a:endParaRPr lang="en-US" sz="1350" b="1" i="0" u="none" strike="noStrike" dirty="0">
                        <a:solidFill>
                          <a:srgbClr val="000000"/>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57981">
                <a:tc>
                  <a:txBody>
                    <a:bodyPr/>
                    <a:lstStyle/>
                    <a:p>
                      <a:pPr marL="111125" indent="-55563" algn="l" fontAlgn="t">
                        <a:buFont typeface="Arial" panose="020B0604020202020204" pitchFamily="34" charset="0"/>
                        <a:buChar char="•"/>
                      </a:pPr>
                      <a:r>
                        <a:rPr lang="en-US" sz="1100" b="0" i="0" u="none" strike="noStrike" dirty="0" smtClean="0">
                          <a:solidFill>
                            <a:srgbClr val="000000"/>
                          </a:solidFill>
                          <a:effectLst/>
                          <a:latin typeface="Arial Narrow"/>
                        </a:rPr>
                        <a:t>Repaint Existing Interior </a:t>
                      </a:r>
                      <a:r>
                        <a:rPr lang="en-US" sz="1100" b="0" i="0" u="none" strike="noStrike" dirty="0">
                          <a:solidFill>
                            <a:srgbClr val="000000"/>
                          </a:solidFill>
                          <a:effectLst/>
                          <a:latin typeface="Arial Narrow"/>
                        </a:rPr>
                        <a:t>Walls &amp; </a:t>
                      </a:r>
                      <a:r>
                        <a:rPr lang="en-US" sz="1100" b="0" i="0" u="none" strike="noStrike" dirty="0" smtClean="0">
                          <a:solidFill>
                            <a:srgbClr val="000000"/>
                          </a:solidFill>
                          <a:effectLst/>
                          <a:latin typeface="Arial Narrow"/>
                        </a:rPr>
                        <a:t>Ceilings</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Repaint Existing Interior Doors</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Existing Carpet &amp; Tile </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Existing Sheet Vinyl &amp; Similar Products</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Existing Interior Doors &amp; </a:t>
                      </a:r>
                      <a:r>
                        <a:rPr lang="en-US" sz="1100" b="0" i="0" u="none" strike="noStrike" dirty="0" err="1" smtClean="0">
                          <a:solidFill>
                            <a:srgbClr val="000000"/>
                          </a:solidFill>
                          <a:effectLst/>
                          <a:latin typeface="+mn-lt"/>
                        </a:rPr>
                        <a:t>Glazings</a:t>
                      </a:r>
                      <a:endParaRPr lang="en-US" sz="1100" b="0" i="0" u="none" strike="noStrike" dirty="0" smtClean="0">
                        <a:solidFill>
                          <a:srgbClr val="000000"/>
                        </a:solidFill>
                        <a:effectLst/>
                        <a:latin typeface="+mn-lt"/>
                      </a:endParaRPr>
                    </a:p>
                    <a:p>
                      <a:pPr marL="111125" marR="0" indent="-55563"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Replace Modular Office Furniture</a:t>
                      </a:r>
                    </a:p>
                    <a:p>
                      <a:pPr algn="l" fontAlgn="t"/>
                      <a:endParaRPr lang="en-US" sz="1100" b="0" i="0" u="none" strike="noStrike" dirty="0">
                        <a:solidFill>
                          <a:srgbClr val="000000"/>
                        </a:solidFill>
                        <a:effectLst/>
                        <a:latin typeface="Arial Narrow"/>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111125" indent="-55563" algn="l" fontAlgn="t">
                        <a:buFont typeface="Arial" panose="020B0604020202020204" pitchFamily="34" charset="0"/>
                        <a:buChar char="•"/>
                      </a:pPr>
                      <a:r>
                        <a:rPr lang="en-US" sz="1100" b="0" i="0" u="none" strike="noStrike" dirty="0" smtClean="0">
                          <a:solidFill>
                            <a:srgbClr val="000000"/>
                          </a:solidFill>
                          <a:effectLst/>
                          <a:latin typeface="Arial Narrow"/>
                        </a:rPr>
                        <a:t>Replace </a:t>
                      </a:r>
                      <a:r>
                        <a:rPr lang="en-US" sz="1100" b="0" i="0" u="none" strike="noStrike" dirty="0">
                          <a:solidFill>
                            <a:srgbClr val="000000"/>
                          </a:solidFill>
                          <a:effectLst/>
                          <a:latin typeface="Arial Narrow"/>
                        </a:rPr>
                        <a:t>and/or </a:t>
                      </a:r>
                      <a:r>
                        <a:rPr lang="en-US" sz="1100" b="0" i="0" u="none" strike="noStrike" dirty="0" smtClean="0">
                          <a:solidFill>
                            <a:srgbClr val="000000"/>
                          </a:solidFill>
                          <a:effectLst/>
                          <a:latin typeface="Arial Narrow"/>
                        </a:rPr>
                        <a:t>Install Data Cabling</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and/or Install Data Equipment</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and/or Install Telecommunications Cabling</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and/or Install Telecommunications Equipment</a:t>
                      </a:r>
                    </a:p>
                    <a:p>
                      <a:pPr algn="l" fontAlgn="t"/>
                      <a:endParaRPr lang="en-US" sz="1100" b="0" i="0" u="none" strike="noStrike" dirty="0">
                        <a:solidFill>
                          <a:srgbClr val="000000"/>
                        </a:solidFill>
                        <a:effectLst/>
                        <a:latin typeface="Arial Narrow"/>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111125" indent="-55563" algn="l" fontAlgn="t">
                        <a:buFont typeface="Arial" panose="020B0604020202020204" pitchFamily="34" charset="0"/>
                        <a:buChar char="•"/>
                      </a:pPr>
                      <a:r>
                        <a:rPr lang="en-US" sz="1100" b="0" i="0" u="none" strike="noStrike" dirty="0" smtClean="0">
                          <a:solidFill>
                            <a:srgbClr val="000000"/>
                          </a:solidFill>
                          <a:effectLst/>
                          <a:latin typeface="Arial Narrow"/>
                        </a:rPr>
                        <a:t>Relocate </a:t>
                      </a:r>
                      <a:r>
                        <a:rPr lang="en-US" sz="1100" b="0" i="0" u="none" strike="noStrike" dirty="0">
                          <a:solidFill>
                            <a:srgbClr val="000000"/>
                          </a:solidFill>
                          <a:effectLst/>
                          <a:latin typeface="Arial Narrow"/>
                        </a:rPr>
                        <a:t>or </a:t>
                      </a:r>
                      <a:r>
                        <a:rPr lang="en-US" sz="1100" b="0" i="0" u="none" strike="noStrike" dirty="0" smtClean="0">
                          <a:solidFill>
                            <a:srgbClr val="000000"/>
                          </a:solidFill>
                          <a:effectLst/>
                          <a:latin typeface="Arial Narrow"/>
                        </a:rPr>
                        <a:t>Replace Existing </a:t>
                      </a:r>
                      <a:r>
                        <a:rPr lang="en-US" sz="1100" b="0" i="0" u="none" strike="noStrike" dirty="0">
                          <a:solidFill>
                            <a:srgbClr val="000000"/>
                          </a:solidFill>
                          <a:effectLst/>
                          <a:latin typeface="Arial Narrow"/>
                        </a:rPr>
                        <a:t>Light </a:t>
                      </a:r>
                      <a:r>
                        <a:rPr lang="en-US" sz="1100" b="0" i="0" u="none" strike="noStrike" dirty="0" smtClean="0">
                          <a:solidFill>
                            <a:srgbClr val="000000"/>
                          </a:solidFill>
                          <a:effectLst/>
                          <a:latin typeface="Arial Narrow"/>
                        </a:rPr>
                        <a:t>Fixtures</a:t>
                      </a:r>
                    </a:p>
                    <a:p>
                      <a:pPr marL="111125" marR="0" indent="-55563"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Relocate</a:t>
                      </a:r>
                      <a:r>
                        <a:rPr lang="en-US" sz="1100" b="0" i="0" u="none" strike="noStrike" baseline="0" dirty="0" smtClean="0">
                          <a:solidFill>
                            <a:srgbClr val="000000"/>
                          </a:solidFill>
                          <a:effectLst/>
                          <a:latin typeface="+mn-lt"/>
                        </a:rPr>
                        <a:t> </a:t>
                      </a:r>
                      <a:r>
                        <a:rPr lang="en-US" sz="1100" b="0" i="0" u="none" strike="noStrike" dirty="0" smtClean="0">
                          <a:solidFill>
                            <a:srgbClr val="000000"/>
                          </a:solidFill>
                          <a:effectLst/>
                          <a:latin typeface="+mn-lt"/>
                        </a:rPr>
                        <a:t>Existing Electrical Circuits</a:t>
                      </a:r>
                    </a:p>
                    <a:p>
                      <a:pPr marL="111125" marR="0" indent="-55563"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Install New Power Outlets</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Replace or Install</a:t>
                      </a:r>
                    </a:p>
                    <a:p>
                      <a:pPr marL="111125" indent="-55563" algn="l" fontAlgn="t">
                        <a:buFont typeface="Arial" panose="020B0604020202020204" pitchFamily="34" charset="0"/>
                        <a:buChar char="•"/>
                      </a:pPr>
                      <a:r>
                        <a:rPr lang="en-US" sz="1100" b="0" i="0" u="none" strike="noStrike" dirty="0" smtClean="0">
                          <a:solidFill>
                            <a:srgbClr val="000000"/>
                          </a:solidFill>
                          <a:effectLst/>
                          <a:latin typeface="+mn-lt"/>
                        </a:rPr>
                        <a:t>Electrical Equipment </a:t>
                      </a:r>
                      <a:r>
                        <a:rPr lang="en-US" sz="1100" b="0" i="1" u="none" strike="noStrike" dirty="0" smtClean="0">
                          <a:solidFill>
                            <a:srgbClr val="000000"/>
                          </a:solidFill>
                          <a:effectLst/>
                          <a:latin typeface="+mn-lt"/>
                        </a:rPr>
                        <a:t>(Excluding Emergency Generators and Transfer Switches)</a:t>
                      </a:r>
                      <a:endParaRPr lang="en-US" sz="1100" b="0" i="0" u="none" strike="noStrike" dirty="0" smtClean="0">
                        <a:solidFill>
                          <a:srgbClr val="000000"/>
                        </a:solidFill>
                        <a:effectLst/>
                        <a:latin typeface="+mn-lt"/>
                      </a:endParaRPr>
                    </a:p>
                    <a:p>
                      <a:pPr algn="l" fontAlgn="t"/>
                      <a:endParaRPr lang="en-US" sz="1100" b="0" i="0" u="none" strike="noStrike" dirty="0">
                        <a:solidFill>
                          <a:srgbClr val="000000"/>
                        </a:solidFill>
                        <a:effectLst/>
                        <a:latin typeface="Arial Narrow"/>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111125" indent="-55563" algn="l" fontAlgn="t">
                        <a:buFont typeface="Arial" panose="020B0604020202020204" pitchFamily="34" charset="0"/>
                        <a:buChar char="•"/>
                      </a:pPr>
                      <a:r>
                        <a:rPr lang="en-US" sz="1100" b="0" i="0" u="none" strike="noStrike" dirty="0" smtClean="0">
                          <a:solidFill>
                            <a:srgbClr val="000000"/>
                          </a:solidFill>
                          <a:effectLst/>
                          <a:latin typeface="Arial Narrow"/>
                        </a:rPr>
                        <a:t>Relocate </a:t>
                      </a:r>
                      <a:r>
                        <a:rPr lang="en-US" sz="1100" b="0" i="0" u="none" strike="noStrike" dirty="0">
                          <a:solidFill>
                            <a:srgbClr val="000000"/>
                          </a:solidFill>
                          <a:effectLst/>
                          <a:latin typeface="Arial Narrow"/>
                        </a:rPr>
                        <a:t>Existing HVAC </a:t>
                      </a:r>
                      <a:r>
                        <a:rPr lang="en-US" sz="1100" b="0" i="0" u="none" strike="noStrike" dirty="0" smtClean="0">
                          <a:solidFill>
                            <a:srgbClr val="000000"/>
                          </a:solidFill>
                          <a:effectLst/>
                          <a:latin typeface="Arial Narrow"/>
                        </a:rPr>
                        <a:t>Diffusers</a:t>
                      </a:r>
                    </a:p>
                    <a:p>
                      <a:pPr marL="111125" marR="0" indent="-55563"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Relocate Existing HVAC Sensors</a:t>
                      </a:r>
                    </a:p>
                    <a:p>
                      <a:pPr marL="111125" marR="0" indent="-55563"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Relocate Existing Sprinkler Heads</a:t>
                      </a:r>
                    </a:p>
                    <a:p>
                      <a:pPr algn="l" fontAlgn="t"/>
                      <a:endParaRPr lang="en-US" sz="1100" b="0" i="0" u="none" strike="noStrike" dirty="0">
                        <a:solidFill>
                          <a:srgbClr val="000000"/>
                        </a:solidFill>
                        <a:effectLst/>
                        <a:latin typeface="Arial Narrow"/>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bl>
          </a:graphicData>
        </a:graphic>
      </p:graphicFrame>
    </p:spTree>
    <p:extLst>
      <p:ext uri="{BB962C8B-B14F-4D97-AF65-F5344CB8AC3E}">
        <p14:creationId xmlns:p14="http://schemas.microsoft.com/office/powerpoint/2010/main" val="2009482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chor="ctr"/>
          <a:lstStyle/>
          <a:p>
            <a:pPr algn="ctr"/>
            <a:r>
              <a:rPr lang="en-US" sz="2800" b="1" u="sng" cap="none" dirty="0" smtClean="0">
                <a:solidFill>
                  <a:schemeClr val="tx2"/>
                </a:solidFill>
              </a:rPr>
              <a:t>INTRODUCTION</a:t>
            </a:r>
            <a:endParaRPr lang="en-US" sz="2800" b="1" u="sng" cap="none" dirty="0">
              <a:solidFill>
                <a:schemeClr val="tx2"/>
              </a:solidFill>
            </a:endParaRPr>
          </a:p>
        </p:txBody>
      </p:sp>
      <p:sp>
        <p:nvSpPr>
          <p:cNvPr id="3" name="Content Placeholder 2"/>
          <p:cNvSpPr>
            <a:spLocks noGrp="1"/>
          </p:cNvSpPr>
          <p:nvPr>
            <p:ph sz="quarter" idx="13"/>
          </p:nvPr>
        </p:nvSpPr>
        <p:spPr>
          <a:xfrm>
            <a:off x="609600" y="1295400"/>
            <a:ext cx="7924800" cy="4419600"/>
          </a:xfrm>
        </p:spPr>
        <p:txBody>
          <a:bodyPr>
            <a:noAutofit/>
          </a:bodyPr>
          <a:lstStyle/>
          <a:p>
            <a:pPr marL="0" indent="0">
              <a:spcBef>
                <a:spcPts val="0"/>
              </a:spcBef>
              <a:spcAft>
                <a:spcPts val="200"/>
              </a:spcAft>
              <a:buNone/>
            </a:pPr>
            <a:r>
              <a:rPr lang="en-US" sz="1850" b="1" dirty="0" smtClean="0">
                <a:solidFill>
                  <a:schemeClr val="accent1"/>
                </a:solidFill>
              </a:rPr>
              <a:t>TI Administrator:</a:t>
            </a:r>
            <a:r>
              <a:rPr lang="en-US" sz="1850" dirty="0"/>
              <a:t>	</a:t>
            </a:r>
            <a:r>
              <a:rPr lang="en-US" sz="1850" dirty="0" smtClean="0"/>
              <a:t>Rahul S. Kamath, “Rah”</a:t>
            </a:r>
          </a:p>
          <a:p>
            <a:pPr marL="0" indent="0">
              <a:spcBef>
                <a:spcPts val="0"/>
              </a:spcBef>
              <a:spcAft>
                <a:spcPts val="200"/>
              </a:spcAft>
              <a:buNone/>
            </a:pPr>
            <a:r>
              <a:rPr lang="en-US" sz="1850" dirty="0"/>
              <a:t>	</a:t>
            </a:r>
            <a:r>
              <a:rPr lang="en-US" sz="1850" dirty="0" smtClean="0"/>
              <a:t>	Construction Projects Consultant &amp; Energy Specialist</a:t>
            </a:r>
          </a:p>
          <a:p>
            <a:pPr marL="0" indent="0">
              <a:spcBef>
                <a:spcPts val="0"/>
              </a:spcBef>
              <a:spcAft>
                <a:spcPts val="200"/>
              </a:spcAft>
              <a:buNone/>
            </a:pPr>
            <a:r>
              <a:rPr lang="en-US" sz="1850" dirty="0"/>
              <a:t>	</a:t>
            </a:r>
            <a:r>
              <a:rPr lang="en-US" sz="1850" dirty="0" smtClean="0"/>
              <a:t>	</a:t>
            </a:r>
            <a:r>
              <a:rPr lang="en-US" sz="1850" dirty="0" smtClean="0">
                <a:hlinkClick r:id="rId3"/>
              </a:rPr>
              <a:t>rahul.kamath@dms.myflorida.com</a:t>
            </a:r>
            <a:endParaRPr lang="en-US" sz="1850" dirty="0" smtClean="0"/>
          </a:p>
          <a:p>
            <a:pPr marL="0" indent="0">
              <a:spcBef>
                <a:spcPts val="0"/>
              </a:spcBef>
              <a:spcAft>
                <a:spcPts val="200"/>
              </a:spcAft>
              <a:buNone/>
            </a:pPr>
            <a:r>
              <a:rPr lang="en-US" sz="1850" dirty="0"/>
              <a:t>	</a:t>
            </a:r>
            <a:r>
              <a:rPr lang="en-US" sz="1850" dirty="0" smtClean="0"/>
              <a:t>	850.922.7877 office | 850.212.8729 cell</a:t>
            </a:r>
            <a:endParaRPr lang="en-US" sz="1850" dirty="0"/>
          </a:p>
          <a:p>
            <a:pPr marL="0" indent="0">
              <a:spcBef>
                <a:spcPts val="0"/>
              </a:spcBef>
              <a:spcAft>
                <a:spcPts val="200"/>
              </a:spcAft>
              <a:buNone/>
            </a:pPr>
            <a:endParaRPr lang="en-US" sz="1850" dirty="0" smtClean="0"/>
          </a:p>
          <a:p>
            <a:pPr marL="0" indent="0">
              <a:spcBef>
                <a:spcPts val="0"/>
              </a:spcBef>
              <a:spcAft>
                <a:spcPts val="200"/>
              </a:spcAft>
              <a:buNone/>
            </a:pPr>
            <a:r>
              <a:rPr lang="en-US" sz="1850" dirty="0" smtClean="0"/>
              <a:t>Effective </a:t>
            </a:r>
            <a:r>
              <a:rPr lang="en-US" sz="1850" dirty="0"/>
              <a:t>July 1, 2013, the Department of Management </a:t>
            </a:r>
            <a:r>
              <a:rPr lang="en-US" sz="1850" dirty="0" smtClean="0"/>
              <a:t>Services’ Real </a:t>
            </a:r>
            <a:r>
              <a:rPr lang="en-US" sz="1850" dirty="0"/>
              <a:t>Estate Development </a:t>
            </a:r>
            <a:r>
              <a:rPr lang="en-US" sz="1850" dirty="0" smtClean="0"/>
              <a:t>and </a:t>
            </a:r>
            <a:r>
              <a:rPr lang="en-US" sz="1850" dirty="0"/>
              <a:t>Management </a:t>
            </a:r>
            <a:r>
              <a:rPr lang="en-US" sz="1850" dirty="0" smtClean="0"/>
              <a:t>division is </a:t>
            </a:r>
            <a:r>
              <a:rPr lang="en-US" sz="1850" dirty="0"/>
              <a:t>implementing an updated Tenant Improvement </a:t>
            </a:r>
            <a:r>
              <a:rPr lang="en-US" sz="1850" dirty="0" smtClean="0"/>
              <a:t>system</a:t>
            </a:r>
            <a:r>
              <a:rPr lang="en-US" sz="1850" dirty="0"/>
              <a:t>. This </a:t>
            </a:r>
            <a:r>
              <a:rPr lang="en-US" sz="1850" dirty="0" smtClean="0"/>
              <a:t>presentation </a:t>
            </a:r>
            <a:r>
              <a:rPr lang="en-US" sz="1850" dirty="0"/>
              <a:t>provides instructions, policies and requirements regarding the utilization of this system</a:t>
            </a:r>
            <a:r>
              <a:rPr lang="en-US" sz="1850" dirty="0" smtClean="0"/>
              <a:t>.</a:t>
            </a:r>
          </a:p>
          <a:p>
            <a:pPr marL="0" indent="0">
              <a:spcBef>
                <a:spcPts val="0"/>
              </a:spcBef>
              <a:spcAft>
                <a:spcPts val="200"/>
              </a:spcAft>
              <a:buNone/>
            </a:pPr>
            <a:endParaRPr lang="en-US" sz="1850" dirty="0"/>
          </a:p>
          <a:p>
            <a:pPr marL="0" indent="0">
              <a:spcBef>
                <a:spcPts val="0"/>
              </a:spcBef>
              <a:spcAft>
                <a:spcPts val="200"/>
              </a:spcAft>
              <a:buNone/>
            </a:pPr>
            <a:r>
              <a:rPr lang="en-US" sz="1850" dirty="0" smtClean="0"/>
              <a:t>All tenant improvement requests must adhere to the guidelines set forth in the </a:t>
            </a:r>
            <a:r>
              <a:rPr lang="en-US" sz="1850" b="1" u="sng" dirty="0" smtClean="0">
                <a:solidFill>
                  <a:schemeClr val="accent1"/>
                </a:solidFill>
              </a:rPr>
              <a:t>Tenant Improvement System - Agency Representative Training Manual</a:t>
            </a:r>
            <a:r>
              <a:rPr lang="en-US" sz="1850" dirty="0" smtClean="0"/>
              <a:t>.  Please review, and direct </a:t>
            </a:r>
            <a:r>
              <a:rPr lang="en-US" sz="1850" dirty="0"/>
              <a:t>any concerns or questions </a:t>
            </a:r>
            <a:r>
              <a:rPr lang="en-US" sz="1850" dirty="0" smtClean="0"/>
              <a:t>to </a:t>
            </a:r>
            <a:r>
              <a:rPr lang="en-US" sz="1850" dirty="0" smtClean="0">
                <a:hlinkClick r:id="rId4"/>
              </a:rPr>
              <a:t>tenant.improvement@dms.myflorida.com</a:t>
            </a:r>
            <a:r>
              <a:rPr lang="en-US" sz="1850" dirty="0" smtClean="0"/>
              <a:t>.</a:t>
            </a:r>
            <a:endParaRPr lang="en-US" sz="1850" dirty="0"/>
          </a:p>
          <a:p>
            <a:pPr marL="0" indent="0">
              <a:spcBef>
                <a:spcPts val="0"/>
              </a:spcBef>
              <a:spcAft>
                <a:spcPts val="200"/>
              </a:spcAft>
              <a:buNone/>
            </a:pPr>
            <a:endParaRPr lang="en-US" sz="1850" dirty="0"/>
          </a:p>
        </p:txBody>
      </p:sp>
    </p:spTree>
    <p:extLst>
      <p:ext uri="{BB962C8B-B14F-4D97-AF65-F5344CB8AC3E}">
        <p14:creationId xmlns:p14="http://schemas.microsoft.com/office/powerpoint/2010/main" val="4004222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CLIENT AGENCY AGREEMENT PROJECTS </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rmAutofit/>
          </a:bodyPr>
          <a:lstStyle/>
          <a:p>
            <a:pPr marL="0" indent="0">
              <a:spcBef>
                <a:spcPts val="0"/>
              </a:spcBef>
              <a:spcAft>
                <a:spcPts val="200"/>
              </a:spcAft>
              <a:buNone/>
            </a:pPr>
            <a:r>
              <a:rPr lang="en-US" sz="2000" b="1" dirty="0" smtClean="0">
                <a:solidFill>
                  <a:schemeClr val="accent1"/>
                </a:solidFill>
              </a:rPr>
              <a:t>Client </a:t>
            </a:r>
            <a:r>
              <a:rPr lang="en-US" sz="2000" b="1" dirty="0">
                <a:solidFill>
                  <a:schemeClr val="accent1"/>
                </a:solidFill>
              </a:rPr>
              <a:t>Agency Agreement Projects</a:t>
            </a:r>
          </a:p>
          <a:p>
            <a:pPr marL="231775" indent="0">
              <a:spcBef>
                <a:spcPts val="0"/>
              </a:spcBef>
              <a:spcAft>
                <a:spcPts val="200"/>
              </a:spcAft>
              <a:buNone/>
            </a:pPr>
            <a:r>
              <a:rPr lang="en-US" sz="2000" dirty="0"/>
              <a:t>Tenant improvement requests classified as major require a CAA and are managed by REDM’s construction group, where DMS effectively assumes the role of project manager and handles all aspects (contracting, project management, etc.) of the project from start to finish. A fee is paid to DMS based on the total project </a:t>
            </a:r>
            <a:r>
              <a:rPr lang="en-US" sz="2000" dirty="0" smtClean="0"/>
              <a:t>cost. For </a:t>
            </a:r>
            <a:r>
              <a:rPr lang="en-US" sz="2000" dirty="0"/>
              <a:t>more details, DMS’ construction group should be contacted directly</a:t>
            </a:r>
            <a:r>
              <a:rPr lang="en-US" sz="2000" dirty="0" smtClean="0"/>
              <a:t>.</a:t>
            </a:r>
            <a:endParaRPr lang="en-US" sz="2000" dirty="0"/>
          </a:p>
        </p:txBody>
      </p:sp>
    </p:spTree>
    <p:extLst>
      <p:ext uri="{BB962C8B-B14F-4D97-AF65-F5344CB8AC3E}">
        <p14:creationId xmlns:p14="http://schemas.microsoft.com/office/powerpoint/2010/main" val="1844160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ADDITIONAL INFORMATION</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rmAutofit/>
          </a:bodyPr>
          <a:lstStyle/>
          <a:p>
            <a:pPr marL="231775" indent="-231775">
              <a:spcBef>
                <a:spcPts val="0"/>
              </a:spcBef>
              <a:spcAft>
                <a:spcPts val="200"/>
              </a:spcAft>
            </a:pPr>
            <a:r>
              <a:rPr lang="en-US" sz="2000" b="1" dirty="0" smtClean="0">
                <a:solidFill>
                  <a:schemeClr val="accent1"/>
                </a:solidFill>
              </a:rPr>
              <a:t>Exceptions to Quotes Requirements</a:t>
            </a:r>
            <a:endParaRPr lang="en-US" sz="2000" b="1" dirty="0">
              <a:solidFill>
                <a:schemeClr val="accent1"/>
              </a:solidFill>
            </a:endParaRPr>
          </a:p>
          <a:p>
            <a:pPr marL="457200" lvl="1" indent="-225425">
              <a:spcBef>
                <a:spcPts val="0"/>
              </a:spcBef>
              <a:spcAft>
                <a:spcPts val="200"/>
              </a:spcAft>
            </a:pPr>
            <a:r>
              <a:rPr lang="en-US" sz="2000" dirty="0" smtClean="0"/>
              <a:t>If a contractor has been awarded either a State Term Contract or DMS Contract, only </a:t>
            </a:r>
            <a:r>
              <a:rPr lang="en-US" sz="2000" dirty="0"/>
              <a:t>one quote is </a:t>
            </a:r>
            <a:r>
              <a:rPr lang="en-US" sz="2000" dirty="0" smtClean="0"/>
              <a:t>required.  The contract # should be referenced with the quote in the TI request.</a:t>
            </a:r>
          </a:p>
          <a:p>
            <a:pPr marL="0" indent="0">
              <a:spcBef>
                <a:spcPts val="0"/>
              </a:spcBef>
              <a:spcAft>
                <a:spcPts val="200"/>
              </a:spcAft>
              <a:buNone/>
            </a:pPr>
            <a:endParaRPr lang="en-US" sz="2000" b="1" dirty="0" smtClean="0">
              <a:solidFill>
                <a:schemeClr val="accent1"/>
              </a:solidFill>
            </a:endParaRPr>
          </a:p>
          <a:p>
            <a:pPr marL="231775" indent="-231775">
              <a:spcBef>
                <a:spcPts val="0"/>
              </a:spcBef>
              <a:spcAft>
                <a:spcPts val="200"/>
              </a:spcAft>
            </a:pPr>
            <a:r>
              <a:rPr lang="en-US" sz="2000" b="1" dirty="0" smtClean="0">
                <a:solidFill>
                  <a:schemeClr val="accent1"/>
                </a:solidFill>
              </a:rPr>
              <a:t>Timelines</a:t>
            </a:r>
            <a:endParaRPr lang="en-US" sz="2000" b="1" dirty="0">
              <a:solidFill>
                <a:schemeClr val="accent1"/>
              </a:solidFill>
            </a:endParaRPr>
          </a:p>
          <a:p>
            <a:pPr marL="457200" lvl="1" indent="-225425">
              <a:spcBef>
                <a:spcPts val="0"/>
              </a:spcBef>
              <a:spcAft>
                <a:spcPts val="200"/>
              </a:spcAft>
            </a:pPr>
            <a:r>
              <a:rPr lang="en-US" sz="2000" dirty="0"/>
              <a:t>TI request submission to </a:t>
            </a:r>
            <a:r>
              <a:rPr lang="en-US" sz="2000" dirty="0" smtClean="0"/>
              <a:t>workflow initiation: </a:t>
            </a:r>
            <a:r>
              <a:rPr lang="en-US" sz="2000" b="1" dirty="0" smtClean="0">
                <a:solidFill>
                  <a:srgbClr val="00B050"/>
                </a:solidFill>
              </a:rPr>
              <a:t>5</a:t>
            </a:r>
            <a:r>
              <a:rPr lang="en-US" sz="2000" dirty="0" smtClean="0"/>
              <a:t> </a:t>
            </a:r>
            <a:r>
              <a:rPr lang="en-US" sz="2000" dirty="0"/>
              <a:t>business </a:t>
            </a:r>
            <a:r>
              <a:rPr lang="en-US" sz="2000" dirty="0" smtClean="0"/>
              <a:t>days</a:t>
            </a:r>
          </a:p>
          <a:p>
            <a:pPr marL="457200" lvl="1" indent="-225425">
              <a:spcBef>
                <a:spcPts val="0"/>
              </a:spcBef>
              <a:spcAft>
                <a:spcPts val="200"/>
              </a:spcAft>
            </a:pPr>
            <a:r>
              <a:rPr lang="en-US" sz="2000" dirty="0" smtClean="0"/>
              <a:t>TI request submission to decision: </a:t>
            </a:r>
            <a:r>
              <a:rPr lang="en-US" sz="2000" b="1" dirty="0" smtClean="0">
                <a:solidFill>
                  <a:srgbClr val="00B050"/>
                </a:solidFill>
              </a:rPr>
              <a:t>5-10</a:t>
            </a:r>
            <a:r>
              <a:rPr lang="en-US" sz="2000" dirty="0" smtClean="0"/>
              <a:t> business days</a:t>
            </a:r>
          </a:p>
          <a:p>
            <a:pPr marL="457200" lvl="1" indent="-225425">
              <a:spcBef>
                <a:spcPts val="0"/>
              </a:spcBef>
              <a:spcAft>
                <a:spcPts val="200"/>
              </a:spcAft>
            </a:pPr>
            <a:r>
              <a:rPr lang="en-US" sz="2000" dirty="0" smtClean="0"/>
              <a:t>TI request approval to NTS issuance: </a:t>
            </a:r>
            <a:r>
              <a:rPr lang="en-US" sz="2000" b="1" dirty="0" smtClean="0">
                <a:solidFill>
                  <a:srgbClr val="00B050"/>
                </a:solidFill>
              </a:rPr>
              <a:t>5</a:t>
            </a:r>
            <a:r>
              <a:rPr lang="en-US" sz="2000" dirty="0" smtClean="0"/>
              <a:t> business days</a:t>
            </a:r>
          </a:p>
          <a:p>
            <a:pPr marL="457200" lvl="1" indent="-225425">
              <a:spcBef>
                <a:spcPts val="0"/>
              </a:spcBef>
              <a:spcAft>
                <a:spcPts val="200"/>
              </a:spcAft>
            </a:pPr>
            <a:r>
              <a:rPr lang="en-US" sz="2000" dirty="0" smtClean="0"/>
              <a:t>NTS to NTP issuance: </a:t>
            </a:r>
            <a:r>
              <a:rPr lang="en-US" sz="2000" b="1" dirty="0" smtClean="0">
                <a:solidFill>
                  <a:srgbClr val="00B050"/>
                </a:solidFill>
              </a:rPr>
              <a:t>5</a:t>
            </a:r>
            <a:r>
              <a:rPr lang="en-US" sz="2000" dirty="0" smtClean="0"/>
              <a:t> business days from fulfillment of NTS requirements</a:t>
            </a:r>
          </a:p>
        </p:txBody>
      </p:sp>
    </p:spTree>
    <p:extLst>
      <p:ext uri="{BB962C8B-B14F-4D97-AF65-F5344CB8AC3E}">
        <p14:creationId xmlns:p14="http://schemas.microsoft.com/office/powerpoint/2010/main" val="143158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TRAINING ACKNOWLEDGEMENT</a:t>
            </a:r>
            <a:endParaRPr lang="en-US" sz="2400" b="1" u="sng" cap="none" dirty="0">
              <a:solidFill>
                <a:schemeClr val="tx2"/>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84938" y="1066800"/>
            <a:ext cx="5175075" cy="4525804"/>
          </a:xfrm>
        </p:spPr>
      </p:pic>
    </p:spTree>
    <p:extLst>
      <p:ext uri="{BB962C8B-B14F-4D97-AF65-F5344CB8AC3E}">
        <p14:creationId xmlns:p14="http://schemas.microsoft.com/office/powerpoint/2010/main" val="2144539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92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chor="ctr"/>
          <a:lstStyle/>
          <a:p>
            <a:pPr algn="ctr"/>
            <a:r>
              <a:rPr lang="en-US" sz="2800" b="1" u="sng" cap="none" dirty="0" smtClean="0">
                <a:solidFill>
                  <a:schemeClr val="tx2"/>
                </a:solidFill>
              </a:rPr>
              <a:t>ABBREVIATIONS &amp; DEFINITIONS</a:t>
            </a:r>
            <a:endParaRPr lang="en-US" sz="2800" b="1" u="sng" cap="none" dirty="0">
              <a:solidFill>
                <a:schemeClr val="tx2"/>
              </a:solidFill>
            </a:endParaRPr>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06213146"/>
              </p:ext>
            </p:extLst>
          </p:nvPr>
        </p:nvGraphicFramePr>
        <p:xfrm>
          <a:off x="1600200" y="1371600"/>
          <a:ext cx="5943600" cy="3352800"/>
        </p:xfrm>
        <a:graphic>
          <a:graphicData uri="http://schemas.openxmlformats.org/drawingml/2006/table">
            <a:tbl>
              <a:tblPr firstRow="1" firstCol="1" bandRow="1"/>
              <a:tblGrid>
                <a:gridCol w="1485900"/>
                <a:gridCol w="4457700"/>
              </a:tblGrid>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AR</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dirty="0">
                          <a:effectLst/>
                          <a:latin typeface="Arial Narrow" panose="020B0606020202030204" pitchFamily="34" charset="0"/>
                          <a:ea typeface="Times New Roman"/>
                          <a:cs typeface="Times New Roman"/>
                        </a:rPr>
                        <a:t>Agency Representative</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AR-A</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dirty="0">
                          <a:effectLst/>
                          <a:latin typeface="Arial Narrow" panose="020B0606020202030204" pitchFamily="34" charset="0"/>
                          <a:ea typeface="Times New Roman"/>
                          <a:cs typeface="Times New Roman"/>
                        </a:rPr>
                        <a:t>Agency Representative - Alternate</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AR-P</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dirty="0">
                          <a:effectLst/>
                          <a:latin typeface="Arial Narrow" panose="020B0606020202030204" pitchFamily="34" charset="0"/>
                          <a:ea typeface="Times New Roman"/>
                          <a:cs typeface="Times New Roman"/>
                        </a:rPr>
                        <a:t>Agency Representative - Primary</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CAA</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dirty="0">
                          <a:effectLst/>
                          <a:latin typeface="Arial Narrow" panose="020B0606020202030204" pitchFamily="34" charset="0"/>
                          <a:ea typeface="Times New Roman"/>
                          <a:cs typeface="Times New Roman"/>
                        </a:rPr>
                        <a:t>Client Agency Agreement</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DMS</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a:effectLst/>
                          <a:latin typeface="Arial Narrow" panose="020B0606020202030204" pitchFamily="34" charset="0"/>
                          <a:ea typeface="Times New Roman"/>
                          <a:cs typeface="Times New Roman"/>
                        </a:rPr>
                        <a:t>Department of Management Services</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NTP</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a:effectLst/>
                          <a:latin typeface="Arial Narrow" panose="020B0606020202030204" pitchFamily="34" charset="0"/>
                          <a:ea typeface="Times New Roman"/>
                          <a:cs typeface="Times New Roman"/>
                        </a:rPr>
                        <a:t>Notice to Proceed</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NTS</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a:effectLst/>
                          <a:latin typeface="Arial Narrow" panose="020B0606020202030204" pitchFamily="34" charset="0"/>
                          <a:ea typeface="Times New Roman"/>
                          <a:cs typeface="Times New Roman"/>
                        </a:rPr>
                        <a:t>Notice to Secure</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REDM</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a:effectLst/>
                          <a:latin typeface="Arial Narrow" panose="020B0606020202030204" pitchFamily="34" charset="0"/>
                          <a:ea typeface="Times New Roman"/>
                          <a:cs typeface="Times New Roman"/>
                        </a:rPr>
                        <a:t>Real Estate Development &amp; Management</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TA</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a:effectLst/>
                          <a:latin typeface="Arial Narrow" panose="020B0606020202030204" pitchFamily="34" charset="0"/>
                          <a:ea typeface="Times New Roman"/>
                          <a:cs typeface="Times New Roman"/>
                        </a:rPr>
                        <a:t>Tenant Allowable</a:t>
                      </a:r>
                    </a:p>
                  </a:txBody>
                  <a:tcPr marL="68580" marR="68580" marT="0" marB="0">
                    <a:lnL>
                      <a:noFill/>
                    </a:lnL>
                    <a:lnR>
                      <a:noFill/>
                    </a:lnR>
                    <a:lnT>
                      <a:noFill/>
                    </a:lnT>
                    <a:lnB>
                      <a:noFill/>
                    </a:lnB>
                  </a:tcPr>
                </a:tc>
              </a:tr>
              <a:tr h="311727">
                <a:tc>
                  <a:txBody>
                    <a:bodyPr/>
                    <a:lstStyle/>
                    <a:p>
                      <a:pPr marL="0" marR="0" algn="ctr">
                        <a:spcBef>
                          <a:spcPts val="0"/>
                        </a:spcBef>
                        <a:spcAft>
                          <a:spcPts val="0"/>
                        </a:spcAft>
                      </a:pPr>
                      <a:r>
                        <a:rPr lang="en-US" sz="2200" b="0" dirty="0">
                          <a:solidFill>
                            <a:schemeClr val="accent1"/>
                          </a:solidFill>
                          <a:effectLst/>
                          <a:latin typeface="Arial Narrow" panose="020B0606020202030204" pitchFamily="34" charset="0"/>
                          <a:ea typeface="Times New Roman"/>
                          <a:cs typeface="Times New Roman"/>
                        </a:rPr>
                        <a:t>TI</a:t>
                      </a:r>
                    </a:p>
                  </a:txBody>
                  <a:tcPr marL="68580" marR="68580" marT="0" marB="0">
                    <a:lnL>
                      <a:noFill/>
                    </a:lnL>
                    <a:lnR>
                      <a:noFill/>
                    </a:lnR>
                    <a:lnT>
                      <a:noFill/>
                    </a:lnT>
                    <a:lnB>
                      <a:noFill/>
                    </a:lnB>
                  </a:tcPr>
                </a:tc>
                <a:tc>
                  <a:txBody>
                    <a:bodyPr/>
                    <a:lstStyle/>
                    <a:p>
                      <a:pPr marL="0" marR="0" algn="ctr">
                        <a:spcBef>
                          <a:spcPts val="0"/>
                        </a:spcBef>
                        <a:spcAft>
                          <a:spcPts val="0"/>
                        </a:spcAft>
                      </a:pPr>
                      <a:r>
                        <a:rPr lang="en-US" sz="2200" b="0" dirty="0">
                          <a:effectLst/>
                          <a:latin typeface="Arial Narrow" panose="020B0606020202030204" pitchFamily="34" charset="0"/>
                          <a:ea typeface="Times New Roman"/>
                          <a:cs typeface="Times New Roman"/>
                        </a:rPr>
                        <a:t>Tenant Improvement</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294726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chor="ctr"/>
          <a:lstStyle/>
          <a:p>
            <a:pPr algn="ctr"/>
            <a:r>
              <a:rPr lang="en-US" sz="2800" b="1" u="sng" cap="none" dirty="0" smtClean="0">
                <a:solidFill>
                  <a:schemeClr val="tx2"/>
                </a:solidFill>
              </a:rPr>
              <a:t>TOPICS</a:t>
            </a:r>
            <a:endParaRPr lang="en-US" sz="4000" b="1" u="sng" cap="none" dirty="0">
              <a:solidFill>
                <a:schemeClr val="tx2"/>
              </a:solidFill>
            </a:endParaRPr>
          </a:p>
        </p:txBody>
      </p:sp>
      <p:sp>
        <p:nvSpPr>
          <p:cNvPr id="3" name="Content Placeholder 2"/>
          <p:cNvSpPr>
            <a:spLocks noGrp="1"/>
          </p:cNvSpPr>
          <p:nvPr>
            <p:ph sz="quarter" idx="13"/>
          </p:nvPr>
        </p:nvSpPr>
        <p:spPr>
          <a:xfrm>
            <a:off x="609600" y="1295400"/>
            <a:ext cx="7924800" cy="4419600"/>
          </a:xfrm>
        </p:spPr>
        <p:txBody>
          <a:bodyPr>
            <a:normAutofit/>
          </a:bodyPr>
          <a:lstStyle/>
          <a:p>
            <a:pPr marL="0" indent="0" algn="ctr">
              <a:spcBef>
                <a:spcPts val="0"/>
              </a:spcBef>
              <a:spcAft>
                <a:spcPts val="300"/>
              </a:spcAft>
              <a:buNone/>
            </a:pPr>
            <a:r>
              <a:rPr lang="en-US" sz="2400" b="1" dirty="0" smtClean="0">
                <a:solidFill>
                  <a:schemeClr val="accent1"/>
                </a:solidFill>
              </a:rPr>
              <a:t>Tenant Improvement System</a:t>
            </a:r>
          </a:p>
          <a:p>
            <a:pPr marL="0" indent="0" algn="ctr">
              <a:spcBef>
                <a:spcPts val="0"/>
              </a:spcBef>
              <a:spcAft>
                <a:spcPts val="300"/>
              </a:spcAft>
              <a:buNone/>
            </a:pPr>
            <a:r>
              <a:rPr lang="en-US" sz="2400" b="1" dirty="0" smtClean="0">
                <a:solidFill>
                  <a:schemeClr val="accent1"/>
                </a:solidFill>
              </a:rPr>
              <a:t>Agency Representatives</a:t>
            </a:r>
          </a:p>
          <a:p>
            <a:pPr marL="0" indent="0" algn="ctr">
              <a:spcBef>
                <a:spcPts val="0"/>
              </a:spcBef>
              <a:spcAft>
                <a:spcPts val="300"/>
              </a:spcAft>
              <a:buNone/>
            </a:pPr>
            <a:r>
              <a:rPr lang="en-US" sz="2400" b="1" dirty="0" smtClean="0">
                <a:solidFill>
                  <a:schemeClr val="accent1"/>
                </a:solidFill>
              </a:rPr>
              <a:t>Process Summary</a:t>
            </a:r>
          </a:p>
          <a:p>
            <a:pPr marL="0" indent="0" algn="ctr">
              <a:spcBef>
                <a:spcPts val="0"/>
              </a:spcBef>
              <a:spcAft>
                <a:spcPts val="300"/>
              </a:spcAft>
              <a:buNone/>
            </a:pPr>
            <a:r>
              <a:rPr lang="en-US" sz="2400" b="1" dirty="0">
                <a:solidFill>
                  <a:schemeClr val="accent1"/>
                </a:solidFill>
              </a:rPr>
              <a:t>Tenant Improvement </a:t>
            </a:r>
            <a:r>
              <a:rPr lang="en-US" sz="2400" b="1" dirty="0" smtClean="0">
                <a:solidFill>
                  <a:schemeClr val="accent1"/>
                </a:solidFill>
              </a:rPr>
              <a:t>Request Packet</a:t>
            </a:r>
          </a:p>
          <a:p>
            <a:pPr marL="0" indent="0" algn="ctr">
              <a:spcBef>
                <a:spcPts val="0"/>
              </a:spcBef>
              <a:spcAft>
                <a:spcPts val="300"/>
              </a:spcAft>
              <a:buNone/>
            </a:pPr>
            <a:r>
              <a:rPr lang="en-US" sz="2400" b="1" dirty="0" smtClean="0">
                <a:solidFill>
                  <a:schemeClr val="accent1"/>
                </a:solidFill>
              </a:rPr>
              <a:t>Stages of the </a:t>
            </a:r>
            <a:r>
              <a:rPr lang="en-US" sz="2400" b="1" dirty="0">
                <a:solidFill>
                  <a:schemeClr val="accent1"/>
                </a:solidFill>
              </a:rPr>
              <a:t>Tenant Improvement </a:t>
            </a:r>
            <a:r>
              <a:rPr lang="en-US" sz="2400" b="1" dirty="0" smtClean="0">
                <a:solidFill>
                  <a:schemeClr val="accent1"/>
                </a:solidFill>
              </a:rPr>
              <a:t>System</a:t>
            </a:r>
          </a:p>
          <a:p>
            <a:pPr marL="0" indent="0" algn="ctr">
              <a:spcBef>
                <a:spcPts val="0"/>
              </a:spcBef>
              <a:spcAft>
                <a:spcPts val="300"/>
              </a:spcAft>
              <a:buNone/>
            </a:pPr>
            <a:r>
              <a:rPr lang="en-US" sz="2400" b="1" dirty="0" smtClean="0">
                <a:solidFill>
                  <a:schemeClr val="accent1"/>
                </a:solidFill>
              </a:rPr>
              <a:t>Background Checks &amp; Approvals/Permits</a:t>
            </a:r>
          </a:p>
          <a:p>
            <a:pPr marL="0" indent="0" algn="ctr">
              <a:spcBef>
                <a:spcPts val="0"/>
              </a:spcBef>
              <a:spcAft>
                <a:spcPts val="300"/>
              </a:spcAft>
              <a:buNone/>
            </a:pPr>
            <a:r>
              <a:rPr lang="en-US" sz="2400" b="1" dirty="0" smtClean="0">
                <a:solidFill>
                  <a:schemeClr val="accent1"/>
                </a:solidFill>
              </a:rPr>
              <a:t>Tenant Allowable Projects</a:t>
            </a:r>
          </a:p>
          <a:p>
            <a:pPr marL="0" indent="0" algn="ctr">
              <a:spcBef>
                <a:spcPts val="0"/>
              </a:spcBef>
              <a:spcAft>
                <a:spcPts val="300"/>
              </a:spcAft>
              <a:buNone/>
            </a:pPr>
            <a:r>
              <a:rPr lang="en-US" sz="2400" b="1" dirty="0" smtClean="0">
                <a:solidFill>
                  <a:schemeClr val="accent1"/>
                </a:solidFill>
              </a:rPr>
              <a:t>Client Agency Agreement Projects</a:t>
            </a:r>
          </a:p>
        </p:txBody>
      </p:sp>
    </p:spTree>
    <p:extLst>
      <p:ext uri="{BB962C8B-B14F-4D97-AF65-F5344CB8AC3E}">
        <p14:creationId xmlns:p14="http://schemas.microsoft.com/office/powerpoint/2010/main" val="326000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100000"/>
                <a:alpha val="100000"/>
                <a:satMod val="140000"/>
              </a:schemeClr>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SYSTEM</a:t>
            </a:r>
            <a:endParaRPr lang="en-US" sz="2400" b="1" u="sng" cap="none" dirty="0">
              <a:solidFill>
                <a:schemeClr val="tx2"/>
              </a:solidFill>
            </a:endParaRPr>
          </a:p>
        </p:txBody>
      </p:sp>
      <p:sp>
        <p:nvSpPr>
          <p:cNvPr id="3" name="Content Placeholder 2"/>
          <p:cNvSpPr>
            <a:spLocks noGrp="1"/>
          </p:cNvSpPr>
          <p:nvPr>
            <p:ph sz="quarter" idx="13"/>
          </p:nvPr>
        </p:nvSpPr>
        <p:spPr>
          <a:xfrm>
            <a:off x="609600" y="1219200"/>
            <a:ext cx="7924800" cy="4495800"/>
          </a:xfrm>
        </p:spPr>
        <p:txBody>
          <a:bodyPr>
            <a:noAutofit/>
          </a:bodyPr>
          <a:lstStyle/>
          <a:p>
            <a:pPr marL="0" indent="0">
              <a:spcBef>
                <a:spcPts val="0"/>
              </a:spcBef>
              <a:spcAft>
                <a:spcPts val="200"/>
              </a:spcAft>
              <a:buNone/>
            </a:pPr>
            <a:r>
              <a:rPr lang="en-US" sz="2000" dirty="0"/>
              <a:t>The Tenant Improvement System </a:t>
            </a:r>
            <a:r>
              <a:rPr lang="en-US" sz="2000" dirty="0" smtClean="0"/>
              <a:t>monitors </a:t>
            </a:r>
            <a:r>
              <a:rPr lang="en-US" sz="2000" dirty="0"/>
              <a:t>and </a:t>
            </a:r>
            <a:r>
              <a:rPr lang="en-US" sz="2000" dirty="0" smtClean="0"/>
              <a:t>tracks </a:t>
            </a:r>
            <a:r>
              <a:rPr lang="en-US" sz="2000" dirty="0"/>
              <a:t>tenant projects within DMS-managed </a:t>
            </a:r>
            <a:r>
              <a:rPr lang="en-US" sz="2000" dirty="0" smtClean="0"/>
              <a:t>facilities.</a:t>
            </a:r>
          </a:p>
          <a:p>
            <a:pPr marL="0" indent="0">
              <a:spcBef>
                <a:spcPts val="0"/>
              </a:spcBef>
              <a:spcAft>
                <a:spcPts val="200"/>
              </a:spcAft>
              <a:buNone/>
            </a:pPr>
            <a:endParaRPr lang="en-US" sz="2000" dirty="0" smtClean="0"/>
          </a:p>
          <a:p>
            <a:pPr marL="0" indent="0">
              <a:spcBef>
                <a:spcPts val="0"/>
              </a:spcBef>
              <a:spcAft>
                <a:spcPts val="200"/>
              </a:spcAft>
              <a:buNone/>
            </a:pPr>
            <a:r>
              <a:rPr lang="en-US" sz="2000" dirty="0" smtClean="0"/>
              <a:t>Tenant </a:t>
            </a:r>
            <a:r>
              <a:rPr lang="en-US" sz="2000" dirty="0"/>
              <a:t>agencies must submit a formal request for review and obtain approval from DMS-REDM to make any modifications to their leased space.</a:t>
            </a:r>
            <a:endParaRPr lang="en-US" sz="2000" dirty="0">
              <a:effectLst/>
            </a:endParaRPr>
          </a:p>
        </p:txBody>
      </p:sp>
    </p:spTree>
    <p:extLst>
      <p:ext uri="{BB962C8B-B14F-4D97-AF65-F5344CB8AC3E}">
        <p14:creationId xmlns:p14="http://schemas.microsoft.com/office/powerpoint/2010/main" val="140978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AGENCY REPRESENTATIVES</a:t>
            </a:r>
            <a:endParaRPr lang="en-US" sz="2400" b="1" u="sng" cap="none" dirty="0">
              <a:solidFill>
                <a:schemeClr val="tx2"/>
              </a:solidFill>
            </a:endParaRPr>
          </a:p>
        </p:txBody>
      </p:sp>
      <p:sp>
        <p:nvSpPr>
          <p:cNvPr id="3" name="Content Placeholder 2"/>
          <p:cNvSpPr>
            <a:spLocks noGrp="1"/>
          </p:cNvSpPr>
          <p:nvPr>
            <p:ph sz="quarter" idx="13"/>
          </p:nvPr>
        </p:nvSpPr>
        <p:spPr>
          <a:xfrm>
            <a:off x="609600" y="1219200"/>
            <a:ext cx="7924800" cy="4495800"/>
          </a:xfrm>
        </p:spPr>
        <p:txBody>
          <a:bodyPr>
            <a:noAutofit/>
          </a:bodyPr>
          <a:lstStyle/>
          <a:p>
            <a:pPr marL="0" indent="0">
              <a:buNone/>
            </a:pPr>
            <a:r>
              <a:rPr lang="en-US" sz="1900" dirty="0"/>
              <a:t>Each agency must designate two ARs, an AR-P and an AR-A. These individuals will serve as the main points of contact for their agencies regarding all aspects of the TI system and will handle all aspects of the process (correspondence, questions, etc.).</a:t>
            </a:r>
          </a:p>
          <a:p>
            <a:pPr marL="0" indent="0">
              <a:spcBef>
                <a:spcPts val="0"/>
              </a:spcBef>
              <a:spcAft>
                <a:spcPts val="300"/>
              </a:spcAft>
              <a:buNone/>
            </a:pPr>
            <a:endParaRPr lang="en-US" sz="1900" dirty="0"/>
          </a:p>
          <a:p>
            <a:pPr marL="0" indent="0">
              <a:buNone/>
            </a:pPr>
            <a:r>
              <a:rPr lang="en-US" sz="1900" b="1" dirty="0">
                <a:solidFill>
                  <a:schemeClr val="accent1"/>
                </a:solidFill>
              </a:rPr>
              <a:t>Agency Representative </a:t>
            </a:r>
            <a:r>
              <a:rPr lang="en-US" sz="1900" b="1" dirty="0" smtClean="0">
                <a:solidFill>
                  <a:schemeClr val="accent1"/>
                </a:solidFill>
              </a:rPr>
              <a:t>Responsibilities:</a:t>
            </a:r>
            <a:endParaRPr lang="en-US" sz="1900" b="1" dirty="0">
              <a:solidFill>
                <a:schemeClr val="accent1"/>
              </a:solidFill>
            </a:endParaRPr>
          </a:p>
          <a:p>
            <a:pPr marL="231775" lvl="0" indent="-231775">
              <a:spcBef>
                <a:spcPts val="0"/>
              </a:spcBef>
              <a:spcAft>
                <a:spcPts val="200"/>
              </a:spcAft>
            </a:pPr>
            <a:r>
              <a:rPr lang="en-US" sz="1900" dirty="0"/>
              <a:t>Consult with and receive approval from the FM regarding all projects prior to submission of the TI request packet.</a:t>
            </a:r>
          </a:p>
          <a:p>
            <a:pPr marL="231775" lvl="0" indent="-231775">
              <a:spcBef>
                <a:spcPts val="0"/>
              </a:spcBef>
              <a:spcAft>
                <a:spcPts val="200"/>
              </a:spcAft>
            </a:pPr>
            <a:r>
              <a:rPr lang="en-US" sz="1900" dirty="0"/>
              <a:t>Complete and submit the TI request packet.</a:t>
            </a:r>
          </a:p>
          <a:p>
            <a:pPr marL="231775" lvl="0" indent="-231775">
              <a:spcBef>
                <a:spcPts val="0"/>
              </a:spcBef>
              <a:spcAft>
                <a:spcPts val="200"/>
              </a:spcAft>
            </a:pPr>
            <a:r>
              <a:rPr lang="en-US" sz="1900" dirty="0"/>
              <a:t>Secure and submit background checks and approvals/permits.</a:t>
            </a:r>
          </a:p>
          <a:p>
            <a:pPr marL="231775" lvl="0" indent="-231775">
              <a:spcBef>
                <a:spcPts val="0"/>
              </a:spcBef>
              <a:spcAft>
                <a:spcPts val="200"/>
              </a:spcAft>
            </a:pPr>
            <a:r>
              <a:rPr lang="en-US" sz="1900" dirty="0"/>
              <a:t>Coordinate all project-related activities with FM and contractor(s).</a:t>
            </a:r>
          </a:p>
          <a:p>
            <a:pPr marL="231775" lvl="0" indent="-231775">
              <a:spcBef>
                <a:spcPts val="0"/>
              </a:spcBef>
              <a:spcAft>
                <a:spcPts val="200"/>
              </a:spcAft>
            </a:pPr>
            <a:r>
              <a:rPr lang="en-US" sz="1900" dirty="0"/>
              <a:t>Ensure all guidelines, protocols and rules are adhered to during project execution.</a:t>
            </a:r>
          </a:p>
          <a:p>
            <a:pPr marL="231775" lvl="0" indent="-231775">
              <a:spcBef>
                <a:spcPts val="0"/>
              </a:spcBef>
              <a:spcAft>
                <a:spcPts val="200"/>
              </a:spcAft>
            </a:pPr>
            <a:r>
              <a:rPr lang="en-US" sz="1900" dirty="0"/>
              <a:t>Coordinate all project close-out activities.</a:t>
            </a:r>
          </a:p>
          <a:p>
            <a:pPr marL="231775" lvl="0" indent="-231775">
              <a:spcBef>
                <a:spcPts val="0"/>
              </a:spcBef>
              <a:spcAft>
                <a:spcPts val="200"/>
              </a:spcAft>
            </a:pPr>
            <a:r>
              <a:rPr lang="en-US" sz="1900" dirty="0"/>
              <a:t>Provide all required close-out documentation to </a:t>
            </a:r>
            <a:r>
              <a:rPr lang="en-US" sz="1900" dirty="0" smtClean="0"/>
              <a:t>REDM</a:t>
            </a:r>
            <a:r>
              <a:rPr lang="en-US" sz="1900" dirty="0"/>
              <a:t>.</a:t>
            </a:r>
            <a:endParaRPr lang="en-US" sz="1900" dirty="0">
              <a:effectLst/>
            </a:endParaRPr>
          </a:p>
        </p:txBody>
      </p:sp>
    </p:spTree>
    <p:extLst>
      <p:ext uri="{BB962C8B-B14F-4D97-AF65-F5344CB8AC3E}">
        <p14:creationId xmlns:p14="http://schemas.microsoft.com/office/powerpoint/2010/main" val="298445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PROCESS SUMMARY</a:t>
            </a:r>
            <a:endParaRPr lang="en-US" sz="2400" b="1" u="sng" cap="none" dirty="0">
              <a:solidFill>
                <a:schemeClr val="tx2"/>
              </a:solidFill>
            </a:endParaRPr>
          </a:p>
        </p:txBody>
      </p:sp>
      <p:sp>
        <p:nvSpPr>
          <p:cNvPr id="3" name="Content Placeholder 2"/>
          <p:cNvSpPr>
            <a:spLocks noGrp="1"/>
          </p:cNvSpPr>
          <p:nvPr>
            <p:ph sz="quarter" idx="13"/>
          </p:nvPr>
        </p:nvSpPr>
        <p:spPr>
          <a:xfrm>
            <a:off x="609600" y="1219200"/>
            <a:ext cx="7924800" cy="4495800"/>
          </a:xfrm>
        </p:spPr>
        <p:txBody>
          <a:bodyPr>
            <a:noAutofit/>
          </a:bodyPr>
          <a:lstStyle/>
          <a:p>
            <a:pPr marL="341313" lvl="0" indent="-341313">
              <a:spcBef>
                <a:spcPts val="0"/>
              </a:spcBef>
              <a:spcAft>
                <a:spcPts val="200"/>
              </a:spcAft>
              <a:buFont typeface="+mj-lt"/>
              <a:buAutoNum type="arabicPeriod"/>
            </a:pPr>
            <a:r>
              <a:rPr lang="en-US" sz="1760" dirty="0" smtClean="0"/>
              <a:t>ARs </a:t>
            </a:r>
            <a:r>
              <a:rPr lang="en-US" sz="1760" dirty="0"/>
              <a:t>must complete the TI system training and provide signed acknowledgement forms</a:t>
            </a:r>
            <a:r>
              <a:rPr lang="en-US" sz="1760" dirty="0" smtClean="0"/>
              <a:t>.</a:t>
            </a:r>
          </a:p>
          <a:p>
            <a:pPr marL="341313" lvl="0" indent="-341313">
              <a:spcBef>
                <a:spcPts val="0"/>
              </a:spcBef>
              <a:spcAft>
                <a:spcPts val="200"/>
              </a:spcAft>
              <a:buFont typeface="+mj-lt"/>
              <a:buAutoNum type="arabicPeriod"/>
            </a:pPr>
            <a:r>
              <a:rPr lang="en-US" sz="1760" dirty="0" smtClean="0"/>
              <a:t>Agency </a:t>
            </a:r>
            <a:r>
              <a:rPr lang="en-US" sz="1760" dirty="0"/>
              <a:t>desires to make </a:t>
            </a:r>
            <a:r>
              <a:rPr lang="en-US" sz="1760" dirty="0" smtClean="0"/>
              <a:t>changes or modifications </a:t>
            </a:r>
            <a:r>
              <a:rPr lang="en-US" sz="1760" dirty="0"/>
              <a:t>to </a:t>
            </a:r>
            <a:r>
              <a:rPr lang="en-US" sz="1760" dirty="0" smtClean="0"/>
              <a:t>its </a:t>
            </a:r>
            <a:r>
              <a:rPr lang="en-US" sz="1760" dirty="0"/>
              <a:t>space.  A list of TA tasks provides the types of projects that may be self-performed.  Projects determined not TA will require a CAA</a:t>
            </a:r>
            <a:r>
              <a:rPr lang="en-US" sz="1760" dirty="0" smtClean="0"/>
              <a:t>.</a:t>
            </a:r>
          </a:p>
          <a:p>
            <a:pPr marL="341313" lvl="0" indent="-341313">
              <a:spcBef>
                <a:spcPts val="0"/>
              </a:spcBef>
              <a:spcAft>
                <a:spcPts val="200"/>
              </a:spcAft>
              <a:buFont typeface="+mj-lt"/>
              <a:buAutoNum type="arabicPeriod"/>
            </a:pPr>
            <a:r>
              <a:rPr lang="en-US" sz="1760" dirty="0" smtClean="0"/>
              <a:t>Agency </a:t>
            </a:r>
            <a:r>
              <a:rPr lang="en-US" sz="1760" dirty="0"/>
              <a:t>consults and receives approval from the FM for project(s) prior to submission of the TI request packet</a:t>
            </a:r>
            <a:r>
              <a:rPr lang="en-US" sz="1760" dirty="0" smtClean="0"/>
              <a:t>.</a:t>
            </a:r>
            <a:endParaRPr lang="en-US" sz="1760" dirty="0"/>
          </a:p>
          <a:p>
            <a:pPr marL="341313" lvl="0" indent="-341313">
              <a:spcBef>
                <a:spcPts val="0"/>
              </a:spcBef>
              <a:spcAft>
                <a:spcPts val="200"/>
              </a:spcAft>
              <a:buFont typeface="+mj-lt"/>
              <a:buAutoNum type="arabicPeriod"/>
            </a:pPr>
            <a:r>
              <a:rPr lang="en-US" sz="1760" dirty="0" smtClean="0"/>
              <a:t>AR </a:t>
            </a:r>
            <a:r>
              <a:rPr lang="en-US" sz="1760" dirty="0"/>
              <a:t>completes the TI request packet:</a:t>
            </a:r>
          </a:p>
          <a:p>
            <a:pPr marL="798513" lvl="2" indent="-341313">
              <a:spcBef>
                <a:spcPts val="0"/>
              </a:spcBef>
              <a:spcAft>
                <a:spcPts val="200"/>
              </a:spcAft>
              <a:buFont typeface="+mj-lt"/>
              <a:buAutoNum type="arabicPeriod"/>
            </a:pPr>
            <a:r>
              <a:rPr lang="en-US" sz="1760" i="1" dirty="0">
                <a:solidFill>
                  <a:schemeClr val="accent1"/>
                </a:solidFill>
              </a:rPr>
              <a:t>4048 - Tenant Improvement Request </a:t>
            </a:r>
            <a:r>
              <a:rPr lang="en-US" sz="1760" i="1" dirty="0" smtClean="0">
                <a:solidFill>
                  <a:schemeClr val="accent1"/>
                </a:solidFill>
              </a:rPr>
              <a:t>Form</a:t>
            </a:r>
            <a:r>
              <a:rPr lang="en-US" sz="1760" dirty="0" smtClean="0"/>
              <a:t> - </a:t>
            </a:r>
            <a:r>
              <a:rPr lang="en-US" sz="1760" dirty="0"/>
              <a:t>completed and signed</a:t>
            </a:r>
          </a:p>
          <a:p>
            <a:pPr marL="798513" lvl="2" indent="-341313">
              <a:spcBef>
                <a:spcPts val="0"/>
              </a:spcBef>
              <a:spcAft>
                <a:spcPts val="200"/>
              </a:spcAft>
              <a:buFont typeface="+mj-lt"/>
              <a:buAutoNum type="arabicPeriod"/>
            </a:pPr>
            <a:r>
              <a:rPr lang="en-US" sz="1760" i="1" dirty="0">
                <a:solidFill>
                  <a:schemeClr val="accent1"/>
                </a:solidFill>
              </a:rPr>
              <a:t>4048A - Tenant Improvement </a:t>
            </a:r>
            <a:r>
              <a:rPr lang="en-US" sz="1760" i="1" dirty="0" smtClean="0">
                <a:solidFill>
                  <a:schemeClr val="accent1"/>
                </a:solidFill>
              </a:rPr>
              <a:t>Guidelines</a:t>
            </a:r>
            <a:r>
              <a:rPr lang="en-US" sz="1760" dirty="0" smtClean="0"/>
              <a:t> - completed </a:t>
            </a:r>
            <a:r>
              <a:rPr lang="en-US" sz="1760" dirty="0"/>
              <a:t>and signed</a:t>
            </a:r>
          </a:p>
          <a:p>
            <a:pPr marL="798513" lvl="2" indent="-341313">
              <a:spcBef>
                <a:spcPts val="0"/>
              </a:spcBef>
              <a:spcAft>
                <a:spcPts val="200"/>
              </a:spcAft>
              <a:buFont typeface="+mj-lt"/>
              <a:buAutoNum type="arabicPeriod"/>
            </a:pPr>
            <a:r>
              <a:rPr lang="en-US" sz="1760" i="1" dirty="0" smtClean="0">
                <a:solidFill>
                  <a:schemeClr val="accent1"/>
                </a:solidFill>
              </a:rPr>
              <a:t>Before/After Drawings</a:t>
            </a:r>
            <a:r>
              <a:rPr lang="en-US" sz="1760" dirty="0" smtClean="0"/>
              <a:t> - marked </a:t>
            </a:r>
            <a:r>
              <a:rPr lang="en-US" sz="1760" dirty="0"/>
              <a:t>up and notated</a:t>
            </a:r>
          </a:p>
          <a:p>
            <a:pPr marL="798513" lvl="2" indent="-341313">
              <a:spcBef>
                <a:spcPts val="0"/>
              </a:spcBef>
              <a:spcAft>
                <a:spcPts val="200"/>
              </a:spcAft>
              <a:buFont typeface="+mj-lt"/>
              <a:buAutoNum type="arabicPeriod"/>
            </a:pPr>
            <a:r>
              <a:rPr lang="en-US" sz="1760" i="1" dirty="0" smtClean="0">
                <a:solidFill>
                  <a:schemeClr val="accent1"/>
                </a:solidFill>
              </a:rPr>
              <a:t>Quotes</a:t>
            </a:r>
            <a:r>
              <a:rPr lang="en-US" sz="1760" i="1" dirty="0" smtClean="0"/>
              <a:t> </a:t>
            </a:r>
            <a:r>
              <a:rPr lang="en-US" sz="1600" i="1" dirty="0"/>
              <a:t>(in accordance with s</a:t>
            </a:r>
            <a:r>
              <a:rPr lang="en-US" sz="1600" i="1" dirty="0" smtClean="0"/>
              <a:t>ection </a:t>
            </a:r>
            <a:r>
              <a:rPr lang="en-US" sz="1600" i="1" dirty="0"/>
              <a:t>287.057, F.S., and Chapter 60A-1.002, F.A.C</a:t>
            </a:r>
            <a:r>
              <a:rPr lang="en-US" sz="1600" i="1" dirty="0" smtClean="0"/>
              <a:t>.)</a:t>
            </a:r>
            <a:r>
              <a:rPr lang="en-US" sz="1760" i="1" dirty="0" smtClean="0"/>
              <a:t>:</a:t>
            </a:r>
            <a:endParaRPr lang="en-US" sz="1760" dirty="0" smtClean="0"/>
          </a:p>
          <a:p>
            <a:pPr marL="1255713" lvl="4" indent="-341313">
              <a:spcBef>
                <a:spcPts val="0"/>
              </a:spcBef>
              <a:spcAft>
                <a:spcPts val="200"/>
              </a:spcAft>
              <a:buFont typeface="+mj-lt"/>
              <a:buAutoNum type="romanLcPeriod"/>
            </a:pPr>
            <a:r>
              <a:rPr lang="en-US" sz="1760" i="1" dirty="0" smtClean="0"/>
              <a:t>Less than or equal to $2,500</a:t>
            </a:r>
            <a:r>
              <a:rPr lang="en-US" sz="1760" dirty="0" smtClean="0"/>
              <a:t>: one quote</a:t>
            </a:r>
          </a:p>
          <a:p>
            <a:pPr marL="1255713" lvl="4" indent="-341313">
              <a:spcBef>
                <a:spcPts val="0"/>
              </a:spcBef>
              <a:spcAft>
                <a:spcPts val="200"/>
              </a:spcAft>
              <a:buFont typeface="+mj-lt"/>
              <a:buAutoNum type="romanLcPeriod"/>
            </a:pPr>
            <a:r>
              <a:rPr lang="en-US" sz="1760" i="1" dirty="0" smtClean="0"/>
              <a:t>$2,501-</a:t>
            </a:r>
            <a:r>
              <a:rPr lang="en-US" sz="1760" i="1" dirty="0"/>
              <a:t>$35,000</a:t>
            </a:r>
            <a:r>
              <a:rPr lang="en-US" sz="1760" dirty="0"/>
              <a:t>: </a:t>
            </a:r>
            <a:r>
              <a:rPr lang="en-US" sz="1760" dirty="0" smtClean="0"/>
              <a:t>two </a:t>
            </a:r>
            <a:r>
              <a:rPr lang="en-US" sz="1760" dirty="0"/>
              <a:t>quotes (minimum)</a:t>
            </a:r>
          </a:p>
          <a:p>
            <a:pPr marL="1255713" lvl="4" indent="-341313">
              <a:spcBef>
                <a:spcPts val="0"/>
              </a:spcBef>
              <a:spcAft>
                <a:spcPts val="200"/>
              </a:spcAft>
              <a:buFont typeface="+mj-lt"/>
              <a:buAutoNum type="romanLcPeriod"/>
            </a:pPr>
            <a:r>
              <a:rPr lang="en-US" sz="1760" i="1" dirty="0" smtClean="0"/>
              <a:t>More than </a:t>
            </a:r>
            <a:r>
              <a:rPr lang="en-US" sz="1760" i="1" dirty="0"/>
              <a:t>$35,000</a:t>
            </a:r>
            <a:r>
              <a:rPr lang="en-US" sz="1760" dirty="0"/>
              <a:t>: competitive </a:t>
            </a:r>
            <a:r>
              <a:rPr lang="en-US" sz="1760" dirty="0" smtClean="0"/>
              <a:t>solicitation</a:t>
            </a:r>
          </a:p>
        </p:txBody>
      </p:sp>
    </p:spTree>
    <p:extLst>
      <p:ext uri="{BB962C8B-B14F-4D97-AF65-F5344CB8AC3E}">
        <p14:creationId xmlns:p14="http://schemas.microsoft.com/office/powerpoint/2010/main" val="200948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PROCESS SUMMARY (cont.)</a:t>
            </a:r>
            <a:endParaRPr lang="en-US" sz="2400" b="1" u="sng" cap="none" dirty="0">
              <a:solidFill>
                <a:schemeClr val="tx2"/>
              </a:solidFill>
            </a:endParaRPr>
          </a:p>
        </p:txBody>
      </p:sp>
      <p:sp>
        <p:nvSpPr>
          <p:cNvPr id="3" name="Content Placeholder 2"/>
          <p:cNvSpPr>
            <a:spLocks noGrp="1"/>
          </p:cNvSpPr>
          <p:nvPr>
            <p:ph sz="quarter" idx="13"/>
          </p:nvPr>
        </p:nvSpPr>
        <p:spPr>
          <a:xfrm>
            <a:off x="609600" y="1219200"/>
            <a:ext cx="7924800" cy="4495800"/>
          </a:xfrm>
        </p:spPr>
        <p:txBody>
          <a:bodyPr>
            <a:noAutofit/>
          </a:bodyPr>
          <a:lstStyle/>
          <a:p>
            <a:pPr marL="342900" lvl="2" indent="-342900">
              <a:spcBef>
                <a:spcPts val="0"/>
              </a:spcBef>
              <a:spcAft>
                <a:spcPts val="200"/>
              </a:spcAft>
              <a:buFont typeface="+mj-lt"/>
              <a:buAutoNum type="arabicPeriod" startAt="5"/>
            </a:pPr>
            <a:r>
              <a:rPr lang="en-US" sz="1760" dirty="0"/>
              <a:t>ARs submit TI request packet to </a:t>
            </a:r>
            <a:r>
              <a:rPr lang="en-US" sz="1760" u="sng" dirty="0">
                <a:hlinkClick r:id="rId3"/>
              </a:rPr>
              <a:t>tenant.improvement@dms.myflorida.com</a:t>
            </a:r>
            <a:r>
              <a:rPr lang="en-US" sz="1760" dirty="0"/>
              <a:t>.</a:t>
            </a:r>
          </a:p>
          <a:p>
            <a:pPr marL="341313" lvl="2" indent="-341313">
              <a:spcBef>
                <a:spcPts val="0"/>
              </a:spcBef>
              <a:spcAft>
                <a:spcPts val="200"/>
              </a:spcAft>
              <a:buFont typeface="+mj-lt"/>
              <a:buAutoNum type="arabicPeriod" startAt="5"/>
            </a:pPr>
            <a:r>
              <a:rPr lang="en-US" sz="1760" dirty="0" smtClean="0"/>
              <a:t>TI </a:t>
            </a:r>
            <a:r>
              <a:rPr lang="en-US" sz="1760" dirty="0"/>
              <a:t>request packet is processed into the TI system and submitted for </a:t>
            </a:r>
            <a:r>
              <a:rPr lang="en-US" sz="1760" dirty="0" smtClean="0"/>
              <a:t>review and approval</a:t>
            </a:r>
            <a:r>
              <a:rPr lang="en-US" sz="1760" dirty="0"/>
              <a:t>.  A notification email is sent to the ARs confirming initiation of the workflow </a:t>
            </a:r>
            <a:r>
              <a:rPr lang="en-US" sz="1760" dirty="0" smtClean="0"/>
              <a:t>process.</a:t>
            </a:r>
          </a:p>
          <a:p>
            <a:pPr marL="341313" lvl="2" indent="-341313">
              <a:spcBef>
                <a:spcPts val="0"/>
              </a:spcBef>
              <a:spcAft>
                <a:spcPts val="200"/>
              </a:spcAft>
              <a:buFont typeface="+mj-lt"/>
              <a:buAutoNum type="arabicPeriod" startAt="5"/>
            </a:pPr>
            <a:r>
              <a:rPr lang="en-US" sz="1760" dirty="0" smtClean="0"/>
              <a:t>When </a:t>
            </a:r>
            <a:r>
              <a:rPr lang="en-US" sz="1760" dirty="0"/>
              <a:t>the TI request has been approved, a </a:t>
            </a:r>
            <a:r>
              <a:rPr lang="en-US" sz="1760" b="1" i="1" dirty="0">
                <a:solidFill>
                  <a:schemeClr val="accent1"/>
                </a:solidFill>
              </a:rPr>
              <a:t>Notice to Secure (NTS) Background Checks &amp; Approvals/Permits</a:t>
            </a:r>
            <a:r>
              <a:rPr lang="en-US" sz="1760" dirty="0"/>
              <a:t> letter is issued authorizing the ARs to secure and submit background checks (always required) and </a:t>
            </a:r>
            <a:r>
              <a:rPr lang="en-US" sz="1760" dirty="0" smtClean="0"/>
              <a:t>approvals/permits </a:t>
            </a:r>
            <a:r>
              <a:rPr lang="en-US" sz="1760" dirty="0"/>
              <a:t>(as required</a:t>
            </a:r>
            <a:r>
              <a:rPr lang="en-US" sz="1760" dirty="0" smtClean="0"/>
              <a:t>).</a:t>
            </a:r>
          </a:p>
          <a:p>
            <a:pPr marL="341313" lvl="2" indent="-341313">
              <a:spcBef>
                <a:spcPts val="0"/>
              </a:spcBef>
              <a:spcAft>
                <a:spcPts val="200"/>
              </a:spcAft>
              <a:buFont typeface="+mj-lt"/>
              <a:buAutoNum type="arabicPeriod" startAt="5"/>
            </a:pPr>
            <a:r>
              <a:rPr lang="en-US" sz="1760" dirty="0" smtClean="0"/>
              <a:t>When </a:t>
            </a:r>
            <a:r>
              <a:rPr lang="en-US" sz="1760" dirty="0"/>
              <a:t>the NTS letter requirements have been fulfilled, a </a:t>
            </a:r>
            <a:r>
              <a:rPr lang="en-US" sz="1760" b="1" i="1" dirty="0">
                <a:solidFill>
                  <a:schemeClr val="accent1"/>
                </a:solidFill>
              </a:rPr>
              <a:t>Notice to Proceed (NTP) w/ Commencement of Work</a:t>
            </a:r>
            <a:r>
              <a:rPr lang="en-US" sz="1760" dirty="0"/>
              <a:t> letter is issued authorizing the agency to </a:t>
            </a:r>
            <a:r>
              <a:rPr lang="en-US" sz="1760" dirty="0" smtClean="0"/>
              <a:t>execute the project.</a:t>
            </a:r>
          </a:p>
          <a:p>
            <a:pPr marL="341313" lvl="2" indent="-341313">
              <a:spcBef>
                <a:spcPts val="0"/>
              </a:spcBef>
              <a:spcAft>
                <a:spcPts val="200"/>
              </a:spcAft>
              <a:buFont typeface="+mj-lt"/>
              <a:buAutoNum type="arabicPeriod" startAt="5"/>
            </a:pPr>
            <a:r>
              <a:rPr lang="en-US" sz="1760" dirty="0" smtClean="0"/>
              <a:t>ARs </a:t>
            </a:r>
            <a:r>
              <a:rPr lang="en-US" sz="1760" dirty="0"/>
              <a:t>coordinate project execution with </a:t>
            </a:r>
            <a:r>
              <a:rPr lang="en-US" sz="1760" dirty="0" smtClean="0"/>
              <a:t>FM </a:t>
            </a:r>
            <a:r>
              <a:rPr lang="en-US" sz="1760" dirty="0"/>
              <a:t>and contractor(s</a:t>
            </a:r>
            <a:r>
              <a:rPr lang="en-US" sz="1760" dirty="0" smtClean="0"/>
              <a:t>).</a:t>
            </a:r>
          </a:p>
          <a:p>
            <a:pPr marL="341313" lvl="2" indent="-341313">
              <a:spcBef>
                <a:spcPts val="0"/>
              </a:spcBef>
              <a:spcAft>
                <a:spcPts val="200"/>
              </a:spcAft>
              <a:buFont typeface="+mj-lt"/>
              <a:buAutoNum type="arabicPeriod" startAt="5"/>
            </a:pPr>
            <a:r>
              <a:rPr lang="en-US" sz="1760" dirty="0" smtClean="0"/>
              <a:t>ARs </a:t>
            </a:r>
            <a:r>
              <a:rPr lang="en-US" sz="1760" dirty="0"/>
              <a:t>coordinate inspections and final-walkthroughs when the project is </a:t>
            </a:r>
            <a:r>
              <a:rPr lang="en-US" sz="1760" dirty="0" smtClean="0"/>
              <a:t>completed.</a:t>
            </a:r>
          </a:p>
          <a:p>
            <a:pPr marL="341313" lvl="2" indent="-341313">
              <a:spcBef>
                <a:spcPts val="0"/>
              </a:spcBef>
              <a:spcAft>
                <a:spcPts val="200"/>
              </a:spcAft>
              <a:buFont typeface="+mj-lt"/>
              <a:buAutoNum type="arabicPeriod" startAt="5"/>
            </a:pPr>
            <a:r>
              <a:rPr lang="en-US" sz="1760" dirty="0" smtClean="0"/>
              <a:t>ARs </a:t>
            </a:r>
            <a:r>
              <a:rPr lang="en-US" sz="1760" dirty="0"/>
              <a:t>provide all required close-out documentation to </a:t>
            </a:r>
            <a:r>
              <a:rPr lang="en-US" sz="1760" dirty="0" smtClean="0"/>
              <a:t>REDM.</a:t>
            </a:r>
          </a:p>
          <a:p>
            <a:pPr marL="341313" lvl="2" indent="-341313">
              <a:spcBef>
                <a:spcPts val="0"/>
              </a:spcBef>
              <a:spcAft>
                <a:spcPts val="200"/>
              </a:spcAft>
              <a:buFont typeface="+mj-lt"/>
              <a:buAutoNum type="arabicPeriod" startAt="5"/>
            </a:pPr>
            <a:r>
              <a:rPr lang="en-US" sz="1760" dirty="0" smtClean="0"/>
              <a:t>The </a:t>
            </a:r>
            <a:r>
              <a:rPr lang="en-US" sz="1760" dirty="0"/>
              <a:t>TI request is closed out of the system.</a:t>
            </a:r>
          </a:p>
        </p:txBody>
      </p:sp>
    </p:spTree>
    <p:extLst>
      <p:ext uri="{BB962C8B-B14F-4D97-AF65-F5344CB8AC3E}">
        <p14:creationId xmlns:p14="http://schemas.microsoft.com/office/powerpoint/2010/main" val="234627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chor="ctr"/>
          <a:lstStyle/>
          <a:p>
            <a:pPr algn="ctr"/>
            <a:r>
              <a:rPr lang="en-US" sz="2400" b="1" u="sng" cap="none" dirty="0" smtClean="0">
                <a:solidFill>
                  <a:schemeClr val="tx2"/>
                </a:solidFill>
              </a:rPr>
              <a:t>TENANT IMPROVEMENT REQUEST PACKET</a:t>
            </a:r>
            <a:endParaRPr lang="en-US" sz="2400" b="1" u="sng" cap="none" dirty="0">
              <a:solidFill>
                <a:schemeClr val="tx2"/>
              </a:solidFill>
            </a:endParaRPr>
          </a:p>
        </p:txBody>
      </p:sp>
      <p:sp>
        <p:nvSpPr>
          <p:cNvPr id="3" name="Content Placeholder 2"/>
          <p:cNvSpPr>
            <a:spLocks noGrp="1"/>
          </p:cNvSpPr>
          <p:nvPr>
            <p:ph sz="quarter" idx="13"/>
          </p:nvPr>
        </p:nvSpPr>
        <p:spPr>
          <a:xfrm>
            <a:off x="609600" y="1143000"/>
            <a:ext cx="7924800" cy="4572000"/>
          </a:xfrm>
        </p:spPr>
        <p:txBody>
          <a:bodyPr>
            <a:noAutofit/>
          </a:bodyPr>
          <a:lstStyle/>
          <a:p>
            <a:pPr marL="231775" indent="-231775">
              <a:spcBef>
                <a:spcPts val="0"/>
              </a:spcBef>
              <a:spcAft>
                <a:spcPts val="200"/>
              </a:spcAft>
            </a:pPr>
            <a:r>
              <a:rPr lang="en-US" sz="2000" b="1" dirty="0" smtClean="0">
                <a:solidFill>
                  <a:schemeClr val="accent1"/>
                </a:solidFill>
              </a:rPr>
              <a:t>4048 - </a:t>
            </a:r>
            <a:r>
              <a:rPr lang="en-US" sz="2000" b="1" dirty="0">
                <a:solidFill>
                  <a:schemeClr val="accent1"/>
                </a:solidFill>
              </a:rPr>
              <a:t>Tenant Improvement Request </a:t>
            </a:r>
            <a:r>
              <a:rPr lang="en-US" sz="2000" b="1" dirty="0" smtClean="0">
                <a:solidFill>
                  <a:schemeClr val="accent1"/>
                </a:solidFill>
              </a:rPr>
              <a:t>Form</a:t>
            </a:r>
            <a:endParaRPr lang="en-US" sz="2000" b="1" dirty="0">
              <a:solidFill>
                <a:schemeClr val="accent1"/>
              </a:solidFill>
            </a:endParaRPr>
          </a:p>
          <a:p>
            <a:pPr marL="457200" lvl="1" indent="-225425">
              <a:spcBef>
                <a:spcPts val="0"/>
              </a:spcBef>
              <a:spcAft>
                <a:spcPts val="200"/>
              </a:spcAft>
            </a:pPr>
            <a:r>
              <a:rPr lang="en-US" sz="2000" dirty="0" smtClean="0"/>
              <a:t>Main </a:t>
            </a:r>
            <a:r>
              <a:rPr lang="en-US" sz="2000" dirty="0"/>
              <a:t>form required to submit a TI request</a:t>
            </a:r>
            <a:r>
              <a:rPr lang="en-US" sz="2000" dirty="0" smtClean="0"/>
              <a:t>.</a:t>
            </a:r>
            <a:endParaRPr lang="en-US" sz="2000" dirty="0"/>
          </a:p>
          <a:p>
            <a:pPr marL="231775" indent="-231775">
              <a:spcBef>
                <a:spcPts val="0"/>
              </a:spcBef>
              <a:spcAft>
                <a:spcPts val="200"/>
              </a:spcAft>
            </a:pPr>
            <a:r>
              <a:rPr lang="en-US" sz="2000" b="1" dirty="0" smtClean="0">
                <a:solidFill>
                  <a:schemeClr val="accent1"/>
                </a:solidFill>
              </a:rPr>
              <a:t>4048A </a:t>
            </a:r>
            <a:r>
              <a:rPr lang="en-US" sz="2000" b="1" dirty="0">
                <a:solidFill>
                  <a:schemeClr val="accent1"/>
                </a:solidFill>
              </a:rPr>
              <a:t>- Tenant Improvement Guidelines</a:t>
            </a:r>
          </a:p>
          <a:p>
            <a:pPr marL="457200" lvl="1" indent="-225425">
              <a:spcBef>
                <a:spcPts val="0"/>
              </a:spcBef>
              <a:spcAft>
                <a:spcPts val="200"/>
              </a:spcAft>
            </a:pPr>
            <a:r>
              <a:rPr lang="en-US" sz="2000" dirty="0" smtClean="0"/>
              <a:t>Guidelines </a:t>
            </a:r>
            <a:r>
              <a:rPr lang="en-US" sz="2000" dirty="0"/>
              <a:t>regarding definitions, approval, and responsibilities of </a:t>
            </a:r>
            <a:r>
              <a:rPr lang="en-US" sz="2000" dirty="0" smtClean="0"/>
              <a:t>REDM</a:t>
            </a:r>
            <a:r>
              <a:rPr lang="en-US" sz="2000" dirty="0"/>
              <a:t>, tenant agency and contractors, with regards to the TI system</a:t>
            </a:r>
            <a:r>
              <a:rPr lang="en-US" sz="2000" dirty="0" smtClean="0"/>
              <a:t>.</a:t>
            </a:r>
            <a:endParaRPr lang="en-US" sz="2000" dirty="0"/>
          </a:p>
          <a:p>
            <a:pPr marL="231775" indent="-231775">
              <a:spcBef>
                <a:spcPts val="0"/>
              </a:spcBef>
              <a:spcAft>
                <a:spcPts val="200"/>
              </a:spcAft>
            </a:pPr>
            <a:r>
              <a:rPr lang="en-US" sz="2000" b="1" dirty="0" smtClean="0">
                <a:solidFill>
                  <a:schemeClr val="accent1"/>
                </a:solidFill>
              </a:rPr>
              <a:t>4106 </a:t>
            </a:r>
            <a:r>
              <a:rPr lang="en-US" sz="2000" b="1" dirty="0">
                <a:solidFill>
                  <a:schemeClr val="accent1"/>
                </a:solidFill>
              </a:rPr>
              <a:t>- Agency’s Authorized Signature Authority</a:t>
            </a:r>
          </a:p>
          <a:p>
            <a:pPr marL="457200" lvl="1" indent="-225425">
              <a:spcBef>
                <a:spcPts val="0"/>
              </a:spcBef>
              <a:spcAft>
                <a:spcPts val="200"/>
              </a:spcAft>
            </a:pPr>
            <a:r>
              <a:rPr lang="en-US" sz="2000" dirty="0" smtClean="0"/>
              <a:t>Lists </a:t>
            </a:r>
            <a:r>
              <a:rPr lang="en-US" sz="2000" dirty="0"/>
              <a:t>all individuals within an agency authorized to provide signatures on paperwork submitted to </a:t>
            </a:r>
            <a:r>
              <a:rPr lang="en-US" sz="2000" dirty="0" smtClean="0"/>
              <a:t>REDM</a:t>
            </a:r>
            <a:r>
              <a:rPr lang="en-US" sz="2000" dirty="0"/>
              <a:t>.  This form must be renewed annually at the beginning of each fiscal year (July </a:t>
            </a:r>
            <a:r>
              <a:rPr lang="en-US" sz="2000" dirty="0" smtClean="0"/>
              <a:t>1).</a:t>
            </a:r>
            <a:endParaRPr lang="en-US" sz="2000" dirty="0"/>
          </a:p>
          <a:p>
            <a:pPr marL="231775" indent="-231775">
              <a:spcBef>
                <a:spcPts val="0"/>
              </a:spcBef>
              <a:spcAft>
                <a:spcPts val="200"/>
              </a:spcAft>
            </a:pPr>
            <a:r>
              <a:rPr lang="en-US" sz="2000" b="1" dirty="0" smtClean="0">
                <a:solidFill>
                  <a:schemeClr val="accent1"/>
                </a:solidFill>
              </a:rPr>
              <a:t>Tenant </a:t>
            </a:r>
            <a:r>
              <a:rPr lang="en-US" sz="2000" b="1" dirty="0">
                <a:solidFill>
                  <a:schemeClr val="accent1"/>
                </a:solidFill>
              </a:rPr>
              <a:t>Allowable </a:t>
            </a:r>
            <a:r>
              <a:rPr lang="en-US" sz="2000" b="1" dirty="0" smtClean="0">
                <a:solidFill>
                  <a:schemeClr val="accent1"/>
                </a:solidFill>
              </a:rPr>
              <a:t>Tasks</a:t>
            </a:r>
            <a:endParaRPr lang="en-US" sz="2000" b="1" dirty="0">
              <a:solidFill>
                <a:schemeClr val="accent1"/>
              </a:solidFill>
            </a:endParaRPr>
          </a:p>
          <a:p>
            <a:pPr marL="457200" lvl="1" indent="-225425">
              <a:spcBef>
                <a:spcPts val="0"/>
              </a:spcBef>
              <a:spcAft>
                <a:spcPts val="200"/>
              </a:spcAft>
            </a:pPr>
            <a:r>
              <a:rPr lang="en-US" sz="2000" dirty="0" smtClean="0"/>
              <a:t>Provides </a:t>
            </a:r>
            <a:r>
              <a:rPr lang="en-US" sz="2000" dirty="0"/>
              <a:t>a list of common improvements that may be self-performed</a:t>
            </a:r>
            <a:r>
              <a:rPr lang="en-US" sz="2000" dirty="0" smtClean="0"/>
              <a:t>.</a:t>
            </a:r>
            <a:endParaRPr lang="en-US" sz="2000" dirty="0"/>
          </a:p>
        </p:txBody>
      </p:sp>
    </p:spTree>
    <p:extLst>
      <p:ext uri="{BB962C8B-B14F-4D97-AF65-F5344CB8AC3E}">
        <p14:creationId xmlns:p14="http://schemas.microsoft.com/office/powerpoint/2010/main" val="2009482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2658</TotalTime>
  <Words>1324</Words>
  <Application>Microsoft Office PowerPoint</Application>
  <PresentationFormat>On-screen Show (4:3)</PresentationFormat>
  <Paragraphs>192</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Tenant Improvement System</vt:lpstr>
      <vt:lpstr>INTRODUCTION</vt:lpstr>
      <vt:lpstr>ABBREVIATIONS &amp; DEFINITIONS</vt:lpstr>
      <vt:lpstr>TOPICS</vt:lpstr>
      <vt:lpstr>TENANT IMPROVEMENT SYSTEM</vt:lpstr>
      <vt:lpstr>AGENCY REPRESENTATIVES</vt:lpstr>
      <vt:lpstr>PROCESS SUMMARY</vt:lpstr>
      <vt:lpstr>PROCESS SUMMARY (cont.)</vt:lpstr>
      <vt:lpstr>TENANT IMPROVEMENT REQUEST PACKET</vt:lpstr>
      <vt:lpstr>TENANT IMPROVEMENT REQUEST PACKET (cont.)</vt:lpstr>
      <vt:lpstr>TENANT IMPROVEMENT REQUEST PACKET - 4048</vt:lpstr>
      <vt:lpstr>TENANT IMPROVEMENT REQUEST PACKET - 4048A</vt:lpstr>
      <vt:lpstr>TENANT IMPROVEMENT REQUEST PACKET - 4106</vt:lpstr>
      <vt:lpstr>STAGES OF THE TENANT IMPROVEMENT SYSTEM</vt:lpstr>
      <vt:lpstr>STAGES OF THE TENANT IMPROVEMENT SYSTEM (cont.)</vt:lpstr>
      <vt:lpstr>TI WORKFLOW NOTIFICATION EMAIL</vt:lpstr>
      <vt:lpstr>NTS &amp; NTP LETTERS</vt:lpstr>
      <vt:lpstr>BACKGROUND CHECKS &amp; APPROVALS/PERMITS</vt:lpstr>
      <vt:lpstr>TENANT ALLOWABLE PROJECTS</vt:lpstr>
      <vt:lpstr>CLIENT AGENCY AGREEMENT PROJECTS </vt:lpstr>
      <vt:lpstr>ADDITIONAL INFORMATION</vt:lpstr>
      <vt:lpstr>TRAINING ACKNOWLEDGEMENT</vt:lpstr>
      <vt:lpstr>PowerPoint Presentation</vt:lpstr>
    </vt:vector>
  </TitlesOfParts>
  <Company>Department of Management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 Improvement (TI) System</dc:title>
  <dc:creator>Rahul S. Kamath</dc:creator>
  <cp:lastModifiedBy>Rahul S. Kamath</cp:lastModifiedBy>
  <cp:revision>69</cp:revision>
  <dcterms:created xsi:type="dcterms:W3CDTF">2013-09-13T19:36:51Z</dcterms:created>
  <dcterms:modified xsi:type="dcterms:W3CDTF">2013-10-01T16:26:50Z</dcterms:modified>
</cp:coreProperties>
</file>